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62" r:id="rId2"/>
  </p:sldMasterIdLst>
  <p:notesMasterIdLst>
    <p:notesMasterId r:id="rId123"/>
  </p:notesMasterIdLst>
  <p:handoutMasterIdLst>
    <p:handoutMasterId r:id="rId124"/>
  </p:handoutMasterIdLst>
  <p:sldIdLst>
    <p:sldId id="1531" r:id="rId3"/>
    <p:sldId id="1329" r:id="rId4"/>
    <p:sldId id="1432" r:id="rId5"/>
    <p:sldId id="1206" r:id="rId6"/>
    <p:sldId id="1475" r:id="rId7"/>
    <p:sldId id="1330" r:id="rId8"/>
    <p:sldId id="1423" r:id="rId9"/>
    <p:sldId id="1424" r:id="rId10"/>
    <p:sldId id="1425" r:id="rId11"/>
    <p:sldId id="1426" r:id="rId12"/>
    <p:sldId id="1380" r:id="rId13"/>
    <p:sldId id="1530" r:id="rId14"/>
    <p:sldId id="1419" r:id="rId15"/>
    <p:sldId id="1474" r:id="rId16"/>
    <p:sldId id="1523" r:id="rId17"/>
    <p:sldId id="1439" r:id="rId18"/>
    <p:sldId id="1437" r:id="rId19"/>
    <p:sldId id="1442" r:id="rId20"/>
    <p:sldId id="1401" r:id="rId21"/>
    <p:sldId id="1374" r:id="rId22"/>
    <p:sldId id="1348" r:id="rId23"/>
    <p:sldId id="1358" r:id="rId24"/>
    <p:sldId id="1260" r:id="rId25"/>
    <p:sldId id="1259" r:id="rId26"/>
    <p:sldId id="1342" r:id="rId27"/>
    <p:sldId id="1356" r:id="rId28"/>
    <p:sldId id="1355" r:id="rId29"/>
    <p:sldId id="1427" r:id="rId30"/>
    <p:sldId id="1349" r:id="rId31"/>
    <p:sldId id="1350" r:id="rId32"/>
    <p:sldId id="1351" r:id="rId33"/>
    <p:sldId id="1352" r:id="rId34"/>
    <p:sldId id="1353" r:id="rId35"/>
    <p:sldId id="1529" r:id="rId36"/>
    <p:sldId id="1354" r:id="rId37"/>
    <p:sldId id="1262" r:id="rId38"/>
    <p:sldId id="1290" r:id="rId39"/>
    <p:sldId id="1436" r:id="rId40"/>
    <p:sldId id="1254" r:id="rId41"/>
    <p:sldId id="1455" r:id="rId42"/>
    <p:sldId id="1457" r:id="rId43"/>
    <p:sldId id="1460" r:id="rId44"/>
    <p:sldId id="1524" r:id="rId45"/>
    <p:sldId id="1360" r:id="rId46"/>
    <p:sldId id="1255" r:id="rId47"/>
    <p:sldId id="1458" r:id="rId48"/>
    <p:sldId id="1264" r:id="rId49"/>
    <p:sldId id="1446" r:id="rId50"/>
    <p:sldId id="1447" r:id="rId51"/>
    <p:sldId id="1445" r:id="rId52"/>
    <p:sldId id="1449" r:id="rId53"/>
    <p:sldId id="1466" r:id="rId54"/>
    <p:sldId id="1454" r:id="rId55"/>
    <p:sldId id="1453" r:id="rId56"/>
    <p:sldId id="1429" r:id="rId57"/>
    <p:sldId id="1263" r:id="rId58"/>
    <p:sldId id="1357" r:id="rId59"/>
    <p:sldId id="1345" r:id="rId60"/>
    <p:sldId id="1462" r:id="rId61"/>
    <p:sldId id="1464" r:id="rId62"/>
    <p:sldId id="1470" r:id="rId63"/>
    <p:sldId id="1431" r:id="rId64"/>
    <p:sldId id="1461" r:id="rId65"/>
    <p:sldId id="1501" r:id="rId66"/>
    <p:sldId id="1482" r:id="rId67"/>
    <p:sldId id="1478" r:id="rId68"/>
    <p:sldId id="1505" r:id="rId69"/>
    <p:sldId id="1463" r:id="rId70"/>
    <p:sldId id="1465" r:id="rId71"/>
    <p:sldId id="1469" r:id="rId72"/>
    <p:sldId id="1526" r:id="rId73"/>
    <p:sldId id="1428" r:id="rId74"/>
    <p:sldId id="1338" r:id="rId75"/>
    <p:sldId id="1450" r:id="rId76"/>
    <p:sldId id="1500" r:id="rId77"/>
    <p:sldId id="1440" r:id="rId78"/>
    <p:sldId id="1430" r:id="rId79"/>
    <p:sldId id="1473" r:id="rId80"/>
    <p:sldId id="1527" r:id="rId81"/>
    <p:sldId id="1472" r:id="rId82"/>
    <p:sldId id="1504" r:id="rId83"/>
    <p:sldId id="1483" r:id="rId84"/>
    <p:sldId id="1448" r:id="rId85"/>
    <p:sldId id="1485" r:id="rId86"/>
    <p:sldId id="1486" r:id="rId87"/>
    <p:sldId id="1443" r:id="rId88"/>
    <p:sldId id="1513" r:id="rId89"/>
    <p:sldId id="1503" r:id="rId90"/>
    <p:sldId id="1516" r:id="rId91"/>
    <p:sldId id="1471" r:id="rId92"/>
    <p:sldId id="1494" r:id="rId93"/>
    <p:sldId id="1441" r:id="rId94"/>
    <p:sldId id="1490" r:id="rId95"/>
    <p:sldId id="1495" r:id="rId96"/>
    <p:sldId id="1491" r:id="rId97"/>
    <p:sldId id="1496" r:id="rId98"/>
    <p:sldId id="1497" r:id="rId99"/>
    <p:sldId id="1499" r:id="rId100"/>
    <p:sldId id="1492" r:id="rId101"/>
    <p:sldId id="1498" r:id="rId102"/>
    <p:sldId id="1508" r:id="rId103"/>
    <p:sldId id="1507" r:id="rId104"/>
    <p:sldId id="1506" r:id="rId105"/>
    <p:sldId id="1493" r:id="rId106"/>
    <p:sldId id="1509" r:id="rId107"/>
    <p:sldId id="1510" r:id="rId108"/>
    <p:sldId id="1511" r:id="rId109"/>
    <p:sldId id="1515" r:id="rId110"/>
    <p:sldId id="1517" r:id="rId111"/>
    <p:sldId id="1512" r:id="rId112"/>
    <p:sldId id="1519" r:id="rId113"/>
    <p:sldId id="1520" r:id="rId114"/>
    <p:sldId id="1521" r:id="rId115"/>
    <p:sldId id="1522" r:id="rId116"/>
    <p:sldId id="1484" r:id="rId117"/>
    <p:sldId id="1336" r:id="rId118"/>
    <p:sldId id="1518" r:id="rId119"/>
    <p:sldId id="1488" r:id="rId120"/>
    <p:sldId id="1334" r:id="rId121"/>
    <p:sldId id="1368" r:id="rId1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e" initials="R" lastIdx="255" clrIdx="0"/>
  <p:cmAuthor id="1" name="Timothy" initials="T" lastIdx="79" clrIdx="1">
    <p:extLst>
      <p:ext uri="{19B8F6BF-5375-455C-9EA6-DF929625EA0E}">
        <p15:presenceInfo xmlns:p15="http://schemas.microsoft.com/office/powerpoint/2012/main" userId="Timoth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003D"/>
    <a:srgbClr val="006600"/>
    <a:srgbClr val="FF9966"/>
    <a:srgbClr val="9E2A2A"/>
    <a:srgbClr val="9A0000"/>
    <a:srgbClr val="FADA7A"/>
    <a:srgbClr val="4827BF"/>
    <a:srgbClr val="990033"/>
    <a:srgbClr val="FDEDCB"/>
    <a:srgbClr val="494E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164" autoAdjust="0"/>
    <p:restoredTop sz="39326" autoAdjust="0"/>
  </p:normalViewPr>
  <p:slideViewPr>
    <p:cSldViewPr>
      <p:cViewPr varScale="1">
        <p:scale>
          <a:sx n="31" d="100"/>
          <a:sy n="31" d="100"/>
        </p:scale>
        <p:origin x="84" y="1296"/>
      </p:cViewPr>
      <p:guideLst>
        <p:guide orient="horz" pos="2160"/>
        <p:guide pos="3840"/>
      </p:guideLst>
    </p:cSldViewPr>
  </p:slideViewPr>
  <p:notesTextViewPr>
    <p:cViewPr>
      <p:scale>
        <a:sx n="150" d="100"/>
        <a:sy n="150" d="100"/>
      </p:scale>
      <p:origin x="0" y="0"/>
    </p:cViewPr>
  </p:notesTextViewPr>
  <p:sorterViewPr>
    <p:cViewPr>
      <p:scale>
        <a:sx n="125" d="100"/>
        <a:sy n="125"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notesMaster" Target="notesMasters/notesMaster1.xml"/><Relationship Id="rId128"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handoutMaster" Target="handoutMasters/handoutMaster1.xml"/><Relationship Id="rId129" Type="http://schemas.openxmlformats.org/officeDocument/2006/relationships/tableStyles" Target="tableStyle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phldr="1"/>
      <dgm:spPr/>
      <dgm:t>
        <a:bodyPr/>
        <a:lstStyle/>
        <a:p>
          <a:pPr algn="l"/>
          <a:endParaRPr lang="en-US"/>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E40EA1C4-B1BB-4646-B011-CB7FCDC97596}">
      <dgm:prSet phldrT="[Text]" phldr="1"/>
      <dgm:spPr/>
      <dgm:t>
        <a:bodyPr/>
        <a:lstStyle/>
        <a:p>
          <a:pPr algn="l"/>
          <a:endParaRPr lang="en-US" dirty="0"/>
        </a:p>
      </dgm:t>
    </dgm:pt>
    <dgm:pt modelId="{2A3CB316-C2B5-4A36-A3FA-87113FAF5D8B}" type="parTrans" cxnId="{3F7CE18C-3C84-4C04-AC7B-0D531AFC9474}">
      <dgm:prSet/>
      <dgm:spPr/>
      <dgm:t>
        <a:bodyPr/>
        <a:lstStyle/>
        <a:p>
          <a:endParaRPr lang="en-US"/>
        </a:p>
      </dgm:t>
    </dgm:pt>
    <dgm:pt modelId="{0612DA88-3019-48F5-9B3F-F6FD7A3FE571}" type="sibTrans" cxnId="{3F7CE18C-3C84-4C04-AC7B-0D531AFC9474}">
      <dgm:prSet/>
      <dgm:spPr/>
      <dgm:t>
        <a:bodyPr/>
        <a:lstStyle/>
        <a:p>
          <a:endParaRPr lang="en-US"/>
        </a:p>
      </dgm:t>
    </dgm:pt>
    <dgm:pt modelId="{38F2C4CB-9348-477A-9861-9E29165B5291}">
      <dgm:prSet phldrT="[Text]" phldr="1"/>
      <dgm:spPr/>
      <dgm:t>
        <a:bodyPr/>
        <a:lstStyle/>
        <a:p>
          <a:pPr algn="l"/>
          <a:endParaRPr lang="en-US"/>
        </a:p>
      </dgm:t>
    </dgm:pt>
    <dgm:pt modelId="{7D867DAB-31AE-4243-8848-734F7D17DA89}" type="parTrans" cxnId="{6AB41E38-D124-45E2-8EC7-C211F3D079C2}">
      <dgm:prSet/>
      <dgm:spPr/>
      <dgm:t>
        <a:bodyPr/>
        <a:lstStyle/>
        <a:p>
          <a:endParaRPr lang="en-US"/>
        </a:p>
      </dgm:t>
    </dgm:pt>
    <dgm:pt modelId="{FF4AC910-03C2-40DF-B2C3-CF08ED67DB3C}" type="sibTrans" cxnId="{6AB41E38-D124-45E2-8EC7-C211F3D079C2}">
      <dgm:prSet/>
      <dgm:spPr/>
      <dgm:t>
        <a:bodyPr/>
        <a:lstStyle/>
        <a:p>
          <a:endParaRPr lang="en-US"/>
        </a:p>
      </dgm:t>
    </dgm:pt>
    <dgm:pt modelId="{BF0F2530-0CB8-4BED-A20F-52056F6B59F6}">
      <dgm:prSet phldrT="[Text]"/>
      <dgm:spPr/>
      <dgm:t>
        <a:bodyPr/>
        <a:lstStyle/>
        <a:p>
          <a:endParaRPr lang="en-US"/>
        </a:p>
      </dgm:t>
    </dgm:pt>
    <dgm:pt modelId="{1F0D3C94-935A-4A76-AC69-171489FEC928}" type="parTrans" cxnId="{A5BD6195-AEF9-43F4-824A-6A9D03D45686}">
      <dgm:prSet/>
      <dgm:spPr/>
      <dgm:t>
        <a:bodyPr/>
        <a:lstStyle/>
        <a:p>
          <a:endParaRPr lang="en-US"/>
        </a:p>
      </dgm:t>
    </dgm:pt>
    <dgm:pt modelId="{820045EB-AC87-4C54-81F9-F60FA3752521}" type="sibTrans" cxnId="{A5BD6195-AEF9-43F4-824A-6A9D03D45686}">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6A8E92A7-A4BD-4A2C-9B95-D5AB0AF39E67}">
      <dgm:prSet/>
      <dgm:spPr/>
      <dgm:t>
        <a:bodyPr/>
        <a:lstStyle/>
        <a:p>
          <a:pPr algn="l"/>
          <a:endParaRPr lang="en-US"/>
        </a:p>
      </dgm:t>
    </dgm:pt>
    <dgm:pt modelId="{57B090BD-85FA-4CED-8EF1-EDF994C30603}" type="parTrans" cxnId="{D0A74BFC-E01E-4749-A9DD-8DF44A9D1CA8}">
      <dgm:prSet/>
      <dgm:spPr/>
      <dgm:t>
        <a:bodyPr/>
        <a:lstStyle/>
        <a:p>
          <a:endParaRPr lang="en-US"/>
        </a:p>
      </dgm:t>
    </dgm:pt>
    <dgm:pt modelId="{BA0E8CAB-981B-4C23-84CD-5F6D6483BE2B}" type="sibTrans" cxnId="{D0A74BFC-E01E-4749-A9DD-8DF44A9D1CA8}">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7298"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71179D05-A2FF-4E3E-8FA4-90FC8D48A656}" type="presOf" srcId="{5EEA3D59-5AF9-4FA7-80D8-07CC0D3B399A}" destId="{CA0FC287-05EC-454A-BC75-33751600A5A3}" srcOrd="0" destOrd="0" presId="urn:microsoft.com/office/officeart/2005/8/layout/vList4"/>
    <dgm:cxn modelId="{2AA06A08-7211-4185-991A-46A6C319C0EA}" type="presOf" srcId="{0F0E3091-1C00-469C-AEAB-9336F1992BB1}" destId="{804663B3-D167-4878-AB0B-674EB4189C96}" srcOrd="1" destOrd="6" presId="urn:microsoft.com/office/officeart/2005/8/layout/vList4"/>
    <dgm:cxn modelId="{0CF70F10-D8FC-4C95-80F7-E6364CE8A642}" type="presOf" srcId="{BF0F2530-0CB8-4BED-A20F-52056F6B59F6}" destId="{9ABE277A-89B0-4ED3-A255-1003CB4E6B52}" srcOrd="0" destOrd="4" presId="urn:microsoft.com/office/officeart/2005/8/layout/vList4"/>
    <dgm:cxn modelId="{D4BBB410-40B8-4FC5-B871-E1AA389471CE}" srcId="{BF0F2530-0CB8-4BED-A20F-52056F6B59F6}" destId="{99EC38EB-9856-4D90-B9C8-BF196CAFE4EC}" srcOrd="0" destOrd="0" parTransId="{7E3066C9-71C8-4A4A-B544-65D8CFA0CBE4}" sibTransId="{7369C7D0-2B88-4E2F-AE15-94F1D5FE13E2}"/>
    <dgm:cxn modelId="{32A1B614-10BA-46D9-8955-489DF8F7428F}" srcId="{DA4A7F83-F3A9-4590-B8BC-48AB9784BF57}" destId="{48A9A73F-9008-4F28-BCD9-83AD1B35E5E7}" srcOrd="1" destOrd="0" parTransId="{F173F37F-DED4-481D-AFD4-7E433E4DD387}" sibTransId="{3FEE5D80-59CF-4714-B1C7-6A0E2CB69C51}"/>
    <dgm:cxn modelId="{992B0D18-8D39-4821-8A82-6B710463169B}" type="presOf" srcId="{8769FFAF-4B4D-4761-A816-FB458A5A9680}" destId="{804663B3-D167-4878-AB0B-674EB4189C96}" srcOrd="1" destOrd="8" presId="urn:microsoft.com/office/officeart/2005/8/layout/vList4"/>
    <dgm:cxn modelId="{3D59BB19-7F65-4041-A080-A80D2BF3342C}" type="presOf" srcId="{38F2C4CB-9348-477A-9861-9E29165B5291}" destId="{9ABE277A-89B0-4ED3-A255-1003CB4E6B52}" srcOrd="0" destOrd="2" presId="urn:microsoft.com/office/officeart/2005/8/layout/vList4"/>
    <dgm:cxn modelId="{2F98A527-F4FE-47E3-AD74-42ED5B323042}" type="presOf" srcId="{E40EA1C4-B1BB-4646-B011-CB7FCDC97596}" destId="{9ABE277A-89B0-4ED3-A255-1003CB4E6B52}" srcOrd="0" destOrd="1" presId="urn:microsoft.com/office/officeart/2005/8/layout/vList4"/>
    <dgm:cxn modelId="{98ABB82D-2114-407A-8409-0A942A73603C}" type="presOf" srcId="{BF0F2530-0CB8-4BED-A20F-52056F6B59F6}" destId="{804663B3-D167-4878-AB0B-674EB4189C96}" srcOrd="1" destOrd="4" presId="urn:microsoft.com/office/officeart/2005/8/layout/vList4"/>
    <dgm:cxn modelId="{6AB41E38-D124-45E2-8EC7-C211F3D079C2}" srcId="{DF9F5466-862B-4940-90E4-E28E7DA10901}" destId="{38F2C4CB-9348-477A-9861-9E29165B5291}" srcOrd="1" destOrd="0" parTransId="{7D867DAB-31AE-4243-8848-734F7D17DA89}" sibTransId="{FF4AC910-03C2-40DF-B2C3-CF08ED67DB3C}"/>
    <dgm:cxn modelId="{262BFC3E-1BD4-4A04-8997-3F04AAE749BA}" type="presOf" srcId="{C3AB90E7-68D3-4641-9F82-69B9DE1B8678}" destId="{1B9F5F0C-5D4B-496D-9ECE-411C55983FED}" srcOrd="0" destOrd="0" presId="urn:microsoft.com/office/officeart/2005/8/layout/vList4"/>
    <dgm:cxn modelId="{1F877F5D-7B57-4162-92E7-FDC6F40F3119}" srcId="{DA4A7F83-F3A9-4590-B8BC-48AB9784BF57}" destId="{8769FFAF-4B4D-4761-A816-FB458A5A9680}" srcOrd="0" destOrd="0" parTransId="{E94BE67C-636A-456A-845B-2DCCD57D003D}" sibTransId="{3AD5A619-0985-4B9F-A142-E503EC5E0B40}"/>
    <dgm:cxn modelId="{C6972D64-B439-495A-94C3-0C62BC2F1C82}" type="presOf" srcId="{DF9F5466-862B-4940-90E4-E28E7DA10901}" destId="{804663B3-D167-4878-AB0B-674EB4189C96}" srcOrd="1" destOrd="0" presId="urn:microsoft.com/office/officeart/2005/8/layout/vList4"/>
    <dgm:cxn modelId="{1CC89B65-BBBF-4393-9DD4-108D6FE7B9A3}" type="presOf" srcId="{32484CC9-B2E2-42A4-87A8-CEFB3A82041A}" destId="{661AA78A-CAA6-4A3E-90BA-62271865C45E}" srcOrd="1" destOrd="0" presId="urn:microsoft.com/office/officeart/2005/8/layout/vList4"/>
    <dgm:cxn modelId="{1E911E6C-B94F-45AF-8782-3D24489B2763}" type="presOf" srcId="{DF9F5466-862B-4940-90E4-E28E7DA10901}" destId="{9ABE277A-89B0-4ED3-A255-1003CB4E6B52}" srcOrd="0" destOrd="0" presId="urn:microsoft.com/office/officeart/2005/8/layout/vList4"/>
    <dgm:cxn modelId="{9BE73D6C-DAF6-49F2-9ED8-44BC52CCBAC0}" type="presOf" srcId="{48A9A73F-9008-4F28-BCD9-83AD1B35E5E7}" destId="{9ABE277A-89B0-4ED3-A255-1003CB4E6B52}" srcOrd="0" destOrd="9" presId="urn:microsoft.com/office/officeart/2005/8/layout/vList4"/>
    <dgm:cxn modelId="{91F14372-EF92-4B02-BF83-C08BBDAE1C5D}" srcId="{BF0F2530-0CB8-4BED-A20F-52056F6B59F6}" destId="{0F0E3091-1C00-469C-AEAB-9336F1992BB1}" srcOrd="1" destOrd="0" parTransId="{2100EDF2-FEB0-475E-92AA-55F5B6BE6BE7}" sibTransId="{DB5A778B-7D82-45FB-9CF5-9DD18CD3D5E4}"/>
    <dgm:cxn modelId="{7716A159-3C09-403C-82CE-D6854FF605F4}" type="presOf" srcId="{6A8E92A7-A4BD-4A2C-9B95-D5AB0AF39E67}" destId="{804663B3-D167-4878-AB0B-674EB4189C96}" srcOrd="1" destOrd="3"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A500797C-E305-4C51-8D78-CFEC659849F2}" srcId="{C3AB90E7-68D3-4641-9F82-69B9DE1B8678}" destId="{DF9F5466-862B-4940-90E4-E28E7DA10901}" srcOrd="3" destOrd="0" parTransId="{AD742840-2E35-41F3-ACEA-08D86DDE4C27}" sibTransId="{ABBDEA39-9877-471A-82A8-90F5AE822C27}"/>
    <dgm:cxn modelId="{EDD7A683-B42D-4B2A-BD29-E422F553089E}" type="presOf" srcId="{DA4A7F83-F3A9-4590-B8BC-48AB9784BF57}" destId="{804663B3-D167-4878-AB0B-674EB4189C96}" srcOrd="1" destOrd="7" presId="urn:microsoft.com/office/officeart/2005/8/layout/vList4"/>
    <dgm:cxn modelId="{A7EFBD85-D0F7-4E4B-AC7B-D6C7B0017C99}" type="presOf" srcId="{32484CC9-B2E2-42A4-87A8-CEFB3A82041A}" destId="{8AC9CA0E-94D8-4853-84C3-91F2C854645F}" srcOrd="0" destOrd="0" presId="urn:microsoft.com/office/officeart/2005/8/layout/vList4"/>
    <dgm:cxn modelId="{FB3CF185-5BD6-415C-BE8C-D294C8F6869D}" type="presOf" srcId="{99EC38EB-9856-4D90-B9C8-BF196CAFE4EC}" destId="{9ABE277A-89B0-4ED3-A255-1003CB4E6B52}" srcOrd="0" destOrd="5" presId="urn:microsoft.com/office/officeart/2005/8/layout/vList4"/>
    <dgm:cxn modelId="{3F7CE18C-3C84-4C04-AC7B-0D531AFC9474}" srcId="{DF9F5466-862B-4940-90E4-E28E7DA10901}" destId="{E40EA1C4-B1BB-4646-B011-CB7FCDC97596}" srcOrd="0" destOrd="0" parTransId="{2A3CB316-C2B5-4A36-A3FA-87113FAF5D8B}" sibTransId="{0612DA88-3019-48F5-9B3F-F6FD7A3FE571}"/>
    <dgm:cxn modelId="{A5BD6195-AEF9-43F4-824A-6A9D03D45686}" srcId="{DF9F5466-862B-4940-90E4-E28E7DA10901}" destId="{BF0F2530-0CB8-4BED-A20F-52056F6B59F6}" srcOrd="3" destOrd="0" parTransId="{1F0D3C94-935A-4A76-AC69-171489FEC928}" sibTransId="{820045EB-AC87-4C54-81F9-F60FA3752521}"/>
    <dgm:cxn modelId="{AC6E5B9F-6BDC-4CDB-AE7D-BA94A976583F}" type="presOf" srcId="{A7BFF2C1-016A-4049-B83E-8F5D06D24B53}" destId="{2680DB02-CBD4-473D-A916-5C30A1F49D77}" srcOrd="1" destOrd="0" presId="urn:microsoft.com/office/officeart/2005/8/layout/vList4"/>
    <dgm:cxn modelId="{519461A2-C981-43EE-8FA5-8B55722A6CAD}" type="presOf" srcId="{DA4A7F83-F3A9-4590-B8BC-48AB9784BF57}" destId="{9ABE277A-89B0-4ED3-A255-1003CB4E6B52}" srcOrd="0" destOrd="7" presId="urn:microsoft.com/office/officeart/2005/8/layout/vList4"/>
    <dgm:cxn modelId="{3A296BA4-6DBB-48D8-AD9E-6A8CDF77845B}" type="presOf" srcId="{6A8E92A7-A4BD-4A2C-9B95-D5AB0AF39E67}" destId="{9ABE277A-89B0-4ED3-A255-1003CB4E6B52}" srcOrd="0" destOrd="3" presId="urn:microsoft.com/office/officeart/2005/8/layout/vList4"/>
    <dgm:cxn modelId="{2937ECAE-82DD-4D27-805D-480A0932AEC9}" type="presOf" srcId="{E40EA1C4-B1BB-4646-B011-CB7FCDC97596}" destId="{804663B3-D167-4878-AB0B-674EB4189C96}" srcOrd="1" destOrd="1" presId="urn:microsoft.com/office/officeart/2005/8/layout/vList4"/>
    <dgm:cxn modelId="{B34574AF-4337-4CB9-AA85-455658FBB1C5}" type="presOf" srcId="{A7BFF2C1-016A-4049-B83E-8F5D06D24B53}" destId="{3CBFEE7E-DE65-4AA0-A95D-0592CF0F6140}" srcOrd="0" destOrd="0" presId="urn:microsoft.com/office/officeart/2005/8/layout/vList4"/>
    <dgm:cxn modelId="{292EE0B9-A93F-4837-A910-A988694D40EE}" type="presOf" srcId="{38F2C4CB-9348-477A-9861-9E29165B5291}" destId="{804663B3-D167-4878-AB0B-674EB4189C96}" srcOrd="1" destOrd="2" presId="urn:microsoft.com/office/officeart/2005/8/layout/vList4"/>
    <dgm:cxn modelId="{DEFF34BA-F8F8-40B2-B6FC-9505161324FF}" srcId="{DF9F5466-862B-4940-90E4-E28E7DA10901}" destId="{DA4A7F83-F3A9-4590-B8BC-48AB9784BF57}" srcOrd="4" destOrd="0" parTransId="{DE8008C1-41AE-40FD-B691-8D68610BBF91}" sibTransId="{DBD69752-CF51-4C49-A220-F2BA0BDB2EF5}"/>
    <dgm:cxn modelId="{0A2C1ABD-8FB6-4A88-A9DA-F6CE4DDE3CCC}" srcId="{C3AB90E7-68D3-4641-9F82-69B9DE1B8678}" destId="{32484CC9-B2E2-42A4-87A8-CEFB3A82041A}" srcOrd="2" destOrd="0" parTransId="{79DCDB72-6BD7-444D-BB91-1075123E40F0}" sibTransId="{C2D42260-1236-4748-8C77-EB6BA473169F}"/>
    <dgm:cxn modelId="{2B008FC2-D9AE-4103-97AF-DBEC3C2E58AA}" type="presOf" srcId="{48A9A73F-9008-4F28-BCD9-83AD1B35E5E7}" destId="{804663B3-D167-4878-AB0B-674EB4189C96}" srcOrd="1" destOrd="9" presId="urn:microsoft.com/office/officeart/2005/8/layout/vList4"/>
    <dgm:cxn modelId="{B83984C8-2623-49CE-BEFD-F92C0463453B}" type="presOf" srcId="{8769FFAF-4B4D-4761-A816-FB458A5A9680}" destId="{9ABE277A-89B0-4ED3-A255-1003CB4E6B52}" srcOrd="0" destOrd="8"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BBB528ED-10D8-405B-995B-DFFEB3E109EA}" type="presOf" srcId="{0F0E3091-1C00-469C-AEAB-9336F1992BB1}" destId="{9ABE277A-89B0-4ED3-A255-1003CB4E6B52}" srcOrd="0" destOrd="6" presId="urn:microsoft.com/office/officeart/2005/8/layout/vList4"/>
    <dgm:cxn modelId="{F0736DF7-59AE-4B70-B338-E40F89FA657C}" type="presOf" srcId="{5EEA3D59-5AF9-4FA7-80D8-07CC0D3B399A}" destId="{FCA758C7-F407-4BAE-974F-AD9A4515CCDD}" srcOrd="1" destOrd="0" presId="urn:microsoft.com/office/officeart/2005/8/layout/vList4"/>
    <dgm:cxn modelId="{019083FA-2BA0-4200-ABFB-2994567691DD}" type="presOf" srcId="{99EC38EB-9856-4D90-B9C8-BF196CAFE4EC}" destId="{804663B3-D167-4878-AB0B-674EB4189C96}" srcOrd="1" destOrd="5" presId="urn:microsoft.com/office/officeart/2005/8/layout/vList4"/>
    <dgm:cxn modelId="{D0A74BFC-E01E-4749-A9DD-8DF44A9D1CA8}" srcId="{DF9F5466-862B-4940-90E4-E28E7DA10901}" destId="{6A8E92A7-A4BD-4A2C-9B95-D5AB0AF39E67}" srcOrd="2" destOrd="0" parTransId="{57B090BD-85FA-4CED-8EF1-EDF994C30603}" sibTransId="{BA0E8CAB-981B-4C23-84CD-5F6D6483BE2B}"/>
    <dgm:cxn modelId="{36BB90F3-38BE-4C0B-B73C-045203BB62A0}" type="presParOf" srcId="{1B9F5F0C-5D4B-496D-9ECE-411C55983FED}" destId="{2CAE1AF3-A972-4576-AB6F-0BE33D71BF49}" srcOrd="0" destOrd="0" presId="urn:microsoft.com/office/officeart/2005/8/layout/vList4"/>
    <dgm:cxn modelId="{C88AE5BF-E0ED-483B-9458-1B792983630C}" type="presParOf" srcId="{2CAE1AF3-A972-4576-AB6F-0BE33D71BF49}" destId="{CA0FC287-05EC-454A-BC75-33751600A5A3}" srcOrd="0" destOrd="0" presId="urn:microsoft.com/office/officeart/2005/8/layout/vList4"/>
    <dgm:cxn modelId="{E2313D07-3CA6-4BAC-BD72-C5D4A1640264}" type="presParOf" srcId="{2CAE1AF3-A972-4576-AB6F-0BE33D71BF49}" destId="{C9FA5B17-520D-4B43-BB9F-AECCBDB01B16}" srcOrd="1" destOrd="0" presId="urn:microsoft.com/office/officeart/2005/8/layout/vList4"/>
    <dgm:cxn modelId="{65B76640-B77E-4ED6-A50F-358B5366BC5C}" type="presParOf" srcId="{2CAE1AF3-A972-4576-AB6F-0BE33D71BF49}" destId="{FCA758C7-F407-4BAE-974F-AD9A4515CCDD}" srcOrd="2" destOrd="0" presId="urn:microsoft.com/office/officeart/2005/8/layout/vList4"/>
    <dgm:cxn modelId="{FA842A84-A5D8-4BDA-A531-49C330B5312D}" type="presParOf" srcId="{1B9F5F0C-5D4B-496D-9ECE-411C55983FED}" destId="{5F2681B9-1A71-489E-8DAB-336A8086E173}" srcOrd="1" destOrd="0" presId="urn:microsoft.com/office/officeart/2005/8/layout/vList4"/>
    <dgm:cxn modelId="{60D86098-1284-4EB9-A846-CC8497EC2B98}" type="presParOf" srcId="{1B9F5F0C-5D4B-496D-9ECE-411C55983FED}" destId="{BF2E5000-5457-44DC-B7F1-1BD38276B12B}" srcOrd="2" destOrd="0" presId="urn:microsoft.com/office/officeart/2005/8/layout/vList4"/>
    <dgm:cxn modelId="{FB9815E2-76CB-4C95-B7F6-CF3101A888BA}" type="presParOf" srcId="{BF2E5000-5457-44DC-B7F1-1BD38276B12B}" destId="{3CBFEE7E-DE65-4AA0-A95D-0592CF0F6140}" srcOrd="0" destOrd="0" presId="urn:microsoft.com/office/officeart/2005/8/layout/vList4"/>
    <dgm:cxn modelId="{738249FD-FB2D-46AA-AA1D-B15E7F7FB117}" type="presParOf" srcId="{BF2E5000-5457-44DC-B7F1-1BD38276B12B}" destId="{9D8D7AFD-AD1E-40A8-B1CA-71262CEE45E7}" srcOrd="1" destOrd="0" presId="urn:microsoft.com/office/officeart/2005/8/layout/vList4"/>
    <dgm:cxn modelId="{0C41D221-4FD6-4C0F-985E-078BEE08B5FB}" type="presParOf" srcId="{BF2E5000-5457-44DC-B7F1-1BD38276B12B}" destId="{2680DB02-CBD4-473D-A916-5C30A1F49D77}" srcOrd="2" destOrd="0" presId="urn:microsoft.com/office/officeart/2005/8/layout/vList4"/>
    <dgm:cxn modelId="{7106DF7A-B2EA-4B7C-8597-73418CC67CFA}" type="presParOf" srcId="{1B9F5F0C-5D4B-496D-9ECE-411C55983FED}" destId="{A5407E99-2F23-48A1-80F0-071B63E6A3C6}" srcOrd="3" destOrd="0" presId="urn:microsoft.com/office/officeart/2005/8/layout/vList4"/>
    <dgm:cxn modelId="{1C999397-8932-4436-8ED6-69C1B2E9E417}" type="presParOf" srcId="{1B9F5F0C-5D4B-496D-9ECE-411C55983FED}" destId="{45C986AB-B287-4EA5-B205-D931D9D618DC}" srcOrd="4" destOrd="0" presId="urn:microsoft.com/office/officeart/2005/8/layout/vList4"/>
    <dgm:cxn modelId="{A1A7D3AC-0B53-417D-8918-3FB750E42475}" type="presParOf" srcId="{45C986AB-B287-4EA5-B205-D931D9D618DC}" destId="{8AC9CA0E-94D8-4853-84C3-91F2C854645F}" srcOrd="0" destOrd="0" presId="urn:microsoft.com/office/officeart/2005/8/layout/vList4"/>
    <dgm:cxn modelId="{E27F9E75-03B1-4BBD-A582-EB1651703A2D}" type="presParOf" srcId="{45C986AB-B287-4EA5-B205-D931D9D618DC}" destId="{AD5F5FDF-82AE-4E2F-A941-DAE839C5B0A7}" srcOrd="1" destOrd="0" presId="urn:microsoft.com/office/officeart/2005/8/layout/vList4"/>
    <dgm:cxn modelId="{C22CE3CC-B12F-4BC9-86B1-7C62571B83BB}" type="presParOf" srcId="{45C986AB-B287-4EA5-B205-D931D9D618DC}" destId="{661AA78A-CAA6-4A3E-90BA-62271865C45E}" srcOrd="2" destOrd="0" presId="urn:microsoft.com/office/officeart/2005/8/layout/vList4"/>
    <dgm:cxn modelId="{63C19CAF-20BE-411C-BC98-9D7BA0E77F1E}" type="presParOf" srcId="{1B9F5F0C-5D4B-496D-9ECE-411C55983FED}" destId="{6C1CDFEB-7067-4B28-AE68-05F4CB563861}" srcOrd="5" destOrd="0" presId="urn:microsoft.com/office/officeart/2005/8/layout/vList4"/>
    <dgm:cxn modelId="{1C8697E6-CF2C-483F-8444-DC9E163E8BCA}" type="presParOf" srcId="{1B9F5F0C-5D4B-496D-9ECE-411C55983FED}" destId="{79E12E99-1D34-441B-90AB-B71174CE92DE}" srcOrd="6" destOrd="0" presId="urn:microsoft.com/office/officeart/2005/8/layout/vList4"/>
    <dgm:cxn modelId="{11E518F9-AE39-44AE-89DF-3454D733FDCD}" type="presParOf" srcId="{79E12E99-1D34-441B-90AB-B71174CE92DE}" destId="{9ABE277A-89B0-4ED3-A255-1003CB4E6B52}" srcOrd="0" destOrd="0" presId="urn:microsoft.com/office/officeart/2005/8/layout/vList4"/>
    <dgm:cxn modelId="{96E5B2D3-AA4C-4148-8B98-DE8162E81866}" type="presParOf" srcId="{79E12E99-1D34-441B-90AB-B71174CE92DE}" destId="{63707556-4ED5-447C-A68F-F220D7A9D405}" srcOrd="1" destOrd="0" presId="urn:microsoft.com/office/officeart/2005/8/layout/vList4"/>
    <dgm:cxn modelId="{B0C5F4FC-AF42-40FA-A8CA-10E907EDD828}"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dgm:spPr/>
      <dgm:t>
        <a:bodyPr/>
        <a:lstStyle/>
        <a:p>
          <a:pPr algn="l"/>
          <a:endParaRPr lang="en-US" dirty="0"/>
        </a:p>
        <a:p>
          <a:pPr algn="l"/>
          <a:endParaRPr lang="en-US" dirty="0"/>
        </a:p>
        <a:p>
          <a:pPr algn="l"/>
          <a:endParaRPr lang="en-US" dirty="0"/>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17046"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B0C1D20D-05AD-4A1C-8843-36FB3CD0558E}" type="presOf" srcId="{DA4A7F83-F3A9-4590-B8BC-48AB9784BF57}" destId="{804663B3-D167-4878-AB0B-674EB4189C96}" srcOrd="1" destOrd="3" presId="urn:microsoft.com/office/officeart/2005/8/layout/vList4"/>
    <dgm:cxn modelId="{D4BBB410-40B8-4FC5-B871-E1AA389471CE}" srcId="{DF9F5466-862B-4940-90E4-E28E7DA10901}" destId="{99EC38EB-9856-4D90-B9C8-BF196CAFE4EC}" srcOrd="0" destOrd="0" parTransId="{7E3066C9-71C8-4A4A-B544-65D8CFA0CBE4}" sibTransId="{7369C7D0-2B88-4E2F-AE15-94F1D5FE13E2}"/>
    <dgm:cxn modelId="{32A1B614-10BA-46D9-8955-489DF8F7428F}" srcId="{DA4A7F83-F3A9-4590-B8BC-48AB9784BF57}" destId="{48A9A73F-9008-4F28-BCD9-83AD1B35E5E7}" srcOrd="1" destOrd="0" parTransId="{F173F37F-DED4-481D-AFD4-7E433E4DD387}" sibTransId="{3FEE5D80-59CF-4714-B1C7-6A0E2CB69C51}"/>
    <dgm:cxn modelId="{0B986218-F2AE-45B4-83D7-D4B09C417173}" type="presOf" srcId="{99EC38EB-9856-4D90-B9C8-BF196CAFE4EC}" destId="{804663B3-D167-4878-AB0B-674EB4189C96}" srcOrd="1" destOrd="1" presId="urn:microsoft.com/office/officeart/2005/8/layout/vList4"/>
    <dgm:cxn modelId="{38518324-2C39-4FBA-9DD6-99631BF65F19}" type="presOf" srcId="{32484CC9-B2E2-42A4-87A8-CEFB3A82041A}" destId="{661AA78A-CAA6-4A3E-90BA-62271865C45E}" srcOrd="1" destOrd="0" presId="urn:microsoft.com/office/officeart/2005/8/layout/vList4"/>
    <dgm:cxn modelId="{A569D728-20F6-46E4-9D6B-A1B7EF6DEE3A}" type="presOf" srcId="{0F0E3091-1C00-469C-AEAB-9336F1992BB1}" destId="{804663B3-D167-4878-AB0B-674EB4189C96}" srcOrd="1" destOrd="2" presId="urn:microsoft.com/office/officeart/2005/8/layout/vList4"/>
    <dgm:cxn modelId="{1FD89335-EC08-466C-9ADC-8944F0DB63E5}" type="presOf" srcId="{A7BFF2C1-016A-4049-B83E-8F5D06D24B53}" destId="{2680DB02-CBD4-473D-A916-5C30A1F49D77}" srcOrd="1" destOrd="0" presId="urn:microsoft.com/office/officeart/2005/8/layout/vList4"/>
    <dgm:cxn modelId="{1F877F5D-7B57-4162-92E7-FDC6F40F3119}" srcId="{DA4A7F83-F3A9-4590-B8BC-48AB9784BF57}" destId="{8769FFAF-4B4D-4761-A816-FB458A5A9680}" srcOrd="0" destOrd="0" parTransId="{E94BE67C-636A-456A-845B-2DCCD57D003D}" sibTransId="{3AD5A619-0985-4B9F-A142-E503EC5E0B40}"/>
    <dgm:cxn modelId="{5DAAEA5F-DBA3-48CA-8DC7-0F14251EA053}" type="presOf" srcId="{5EEA3D59-5AF9-4FA7-80D8-07CC0D3B399A}" destId="{FCA758C7-F407-4BAE-974F-AD9A4515CCDD}" srcOrd="1" destOrd="0" presId="urn:microsoft.com/office/officeart/2005/8/layout/vList4"/>
    <dgm:cxn modelId="{9D426047-71B1-417E-8C0F-E411429E13FD}" type="presOf" srcId="{48A9A73F-9008-4F28-BCD9-83AD1B35E5E7}" destId="{804663B3-D167-4878-AB0B-674EB4189C96}" srcOrd="1" destOrd="5" presId="urn:microsoft.com/office/officeart/2005/8/layout/vList4"/>
    <dgm:cxn modelId="{2AE33E4D-91B2-41F5-A8DB-522570C15C77}" type="presOf" srcId="{A7BFF2C1-016A-4049-B83E-8F5D06D24B53}" destId="{3CBFEE7E-DE65-4AA0-A95D-0592CF0F6140}" srcOrd="0" destOrd="0" presId="urn:microsoft.com/office/officeart/2005/8/layout/vList4"/>
    <dgm:cxn modelId="{91F14372-EF92-4B02-BF83-C08BBDAE1C5D}" srcId="{DF9F5466-862B-4940-90E4-E28E7DA10901}" destId="{0F0E3091-1C00-469C-AEAB-9336F1992BB1}" srcOrd="1" destOrd="0" parTransId="{2100EDF2-FEB0-475E-92AA-55F5B6BE6BE7}" sibTransId="{DB5A778B-7D82-45FB-9CF5-9DD18CD3D5E4}"/>
    <dgm:cxn modelId="{D1CEBE52-051A-498D-BA3F-C8229A7E50C9}" type="presOf" srcId="{0F0E3091-1C00-469C-AEAB-9336F1992BB1}" destId="{9ABE277A-89B0-4ED3-A255-1003CB4E6B52}" srcOrd="0" destOrd="2"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A500797C-E305-4C51-8D78-CFEC659849F2}" srcId="{C3AB90E7-68D3-4641-9F82-69B9DE1B8678}" destId="{DF9F5466-862B-4940-90E4-E28E7DA10901}" srcOrd="3" destOrd="0" parTransId="{AD742840-2E35-41F3-ACEA-08D86DDE4C27}" sibTransId="{ABBDEA39-9877-471A-82A8-90F5AE822C27}"/>
    <dgm:cxn modelId="{3918C684-B14E-4905-AB06-20E08E5ED9FE}" type="presOf" srcId="{DF9F5466-862B-4940-90E4-E28E7DA10901}" destId="{804663B3-D167-4878-AB0B-674EB4189C96}" srcOrd="1" destOrd="0" presId="urn:microsoft.com/office/officeart/2005/8/layout/vList4"/>
    <dgm:cxn modelId="{B265AB93-53AD-4F15-90C5-26ADF0A73BBE}" type="presOf" srcId="{DA4A7F83-F3A9-4590-B8BC-48AB9784BF57}" destId="{9ABE277A-89B0-4ED3-A255-1003CB4E6B52}" srcOrd="0" destOrd="3" presId="urn:microsoft.com/office/officeart/2005/8/layout/vList4"/>
    <dgm:cxn modelId="{701ABD9B-C1B1-4FA1-96CA-49DAABCAF88A}" type="presOf" srcId="{C3AB90E7-68D3-4641-9F82-69B9DE1B8678}" destId="{1B9F5F0C-5D4B-496D-9ECE-411C55983FED}" srcOrd="0" destOrd="0" presId="urn:microsoft.com/office/officeart/2005/8/layout/vList4"/>
    <dgm:cxn modelId="{D6479F9D-82C5-43DA-A5A1-C082F2D85DCC}" type="presOf" srcId="{8769FFAF-4B4D-4761-A816-FB458A5A9680}" destId="{804663B3-D167-4878-AB0B-674EB4189C96}" srcOrd="1" destOrd="4" presId="urn:microsoft.com/office/officeart/2005/8/layout/vList4"/>
    <dgm:cxn modelId="{F27C79A2-2039-496C-BD84-29BDA2B23FF9}" type="presOf" srcId="{99EC38EB-9856-4D90-B9C8-BF196CAFE4EC}" destId="{9ABE277A-89B0-4ED3-A255-1003CB4E6B52}" srcOrd="0" destOrd="1" presId="urn:microsoft.com/office/officeart/2005/8/layout/vList4"/>
    <dgm:cxn modelId="{DEFF34BA-F8F8-40B2-B6FC-9505161324FF}" srcId="{DF9F5466-862B-4940-90E4-E28E7DA10901}" destId="{DA4A7F83-F3A9-4590-B8BC-48AB9784BF57}" srcOrd="2" destOrd="0" parTransId="{DE8008C1-41AE-40FD-B691-8D68610BBF91}" sibTransId="{DBD69752-CF51-4C49-A220-F2BA0BDB2EF5}"/>
    <dgm:cxn modelId="{66DDE1BB-3AA8-4473-A430-5AC259F1324F}" type="presOf" srcId="{32484CC9-B2E2-42A4-87A8-CEFB3A82041A}" destId="{8AC9CA0E-94D8-4853-84C3-91F2C854645F}" srcOrd="0" destOrd="0" presId="urn:microsoft.com/office/officeart/2005/8/layout/vList4"/>
    <dgm:cxn modelId="{0A2C1ABD-8FB6-4A88-A9DA-F6CE4DDE3CCC}" srcId="{C3AB90E7-68D3-4641-9F82-69B9DE1B8678}" destId="{32484CC9-B2E2-42A4-87A8-CEFB3A82041A}" srcOrd="2" destOrd="0" parTransId="{79DCDB72-6BD7-444D-BB91-1075123E40F0}" sibTransId="{C2D42260-1236-4748-8C77-EB6BA473169F}"/>
    <dgm:cxn modelId="{9AA6C7C3-F6BB-41B8-9AFA-C695475E2474}" type="presOf" srcId="{DF9F5466-862B-4940-90E4-E28E7DA10901}" destId="{9ABE277A-89B0-4ED3-A255-1003CB4E6B52}" srcOrd="0" destOrd="0" presId="urn:microsoft.com/office/officeart/2005/8/layout/vList4"/>
    <dgm:cxn modelId="{9F7585C7-D79E-44A6-AE30-32F3C1FC00F5}" type="presOf" srcId="{5EEA3D59-5AF9-4FA7-80D8-07CC0D3B399A}" destId="{CA0FC287-05EC-454A-BC75-33751600A5A3}" srcOrd="0" destOrd="0"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47AF68DD-70DA-48E3-A4D9-7E98E64719DB}" type="presOf" srcId="{8769FFAF-4B4D-4761-A816-FB458A5A9680}" destId="{9ABE277A-89B0-4ED3-A255-1003CB4E6B52}" srcOrd="0" destOrd="4" presId="urn:microsoft.com/office/officeart/2005/8/layout/vList4"/>
    <dgm:cxn modelId="{48BE47E0-8823-4D0A-A022-778C9076B487}" type="presOf" srcId="{48A9A73F-9008-4F28-BCD9-83AD1B35E5E7}" destId="{9ABE277A-89B0-4ED3-A255-1003CB4E6B52}" srcOrd="0" destOrd="5" presId="urn:microsoft.com/office/officeart/2005/8/layout/vList4"/>
    <dgm:cxn modelId="{061A1798-40B3-4531-9F82-FAE8D5BED171}" type="presParOf" srcId="{1B9F5F0C-5D4B-496D-9ECE-411C55983FED}" destId="{2CAE1AF3-A972-4576-AB6F-0BE33D71BF49}" srcOrd="0" destOrd="0" presId="urn:microsoft.com/office/officeart/2005/8/layout/vList4"/>
    <dgm:cxn modelId="{CB09F909-E92F-4EDA-BCB0-9273DC5D78C6}" type="presParOf" srcId="{2CAE1AF3-A972-4576-AB6F-0BE33D71BF49}" destId="{CA0FC287-05EC-454A-BC75-33751600A5A3}" srcOrd="0" destOrd="0" presId="urn:microsoft.com/office/officeart/2005/8/layout/vList4"/>
    <dgm:cxn modelId="{83360AD2-CF35-4717-A0FA-12C345BDB931}" type="presParOf" srcId="{2CAE1AF3-A972-4576-AB6F-0BE33D71BF49}" destId="{C9FA5B17-520D-4B43-BB9F-AECCBDB01B16}" srcOrd="1" destOrd="0" presId="urn:microsoft.com/office/officeart/2005/8/layout/vList4"/>
    <dgm:cxn modelId="{8E4B5F8E-DD95-49BA-9AB6-AAB2F8818775}" type="presParOf" srcId="{2CAE1AF3-A972-4576-AB6F-0BE33D71BF49}" destId="{FCA758C7-F407-4BAE-974F-AD9A4515CCDD}" srcOrd="2" destOrd="0" presId="urn:microsoft.com/office/officeart/2005/8/layout/vList4"/>
    <dgm:cxn modelId="{D074925F-D13A-42E4-A4AE-58BDC076E236}" type="presParOf" srcId="{1B9F5F0C-5D4B-496D-9ECE-411C55983FED}" destId="{5F2681B9-1A71-489E-8DAB-336A8086E173}" srcOrd="1" destOrd="0" presId="urn:microsoft.com/office/officeart/2005/8/layout/vList4"/>
    <dgm:cxn modelId="{877CF5CD-70F5-46C1-92AC-A7CF4689A6D6}" type="presParOf" srcId="{1B9F5F0C-5D4B-496D-9ECE-411C55983FED}" destId="{BF2E5000-5457-44DC-B7F1-1BD38276B12B}" srcOrd="2" destOrd="0" presId="urn:microsoft.com/office/officeart/2005/8/layout/vList4"/>
    <dgm:cxn modelId="{C047E223-AAFA-4892-83F2-28625FD99268}" type="presParOf" srcId="{BF2E5000-5457-44DC-B7F1-1BD38276B12B}" destId="{3CBFEE7E-DE65-4AA0-A95D-0592CF0F6140}" srcOrd="0" destOrd="0" presId="urn:microsoft.com/office/officeart/2005/8/layout/vList4"/>
    <dgm:cxn modelId="{E498E627-04B6-4015-B18F-FF6E2EF82F1A}" type="presParOf" srcId="{BF2E5000-5457-44DC-B7F1-1BD38276B12B}" destId="{9D8D7AFD-AD1E-40A8-B1CA-71262CEE45E7}" srcOrd="1" destOrd="0" presId="urn:microsoft.com/office/officeart/2005/8/layout/vList4"/>
    <dgm:cxn modelId="{CE1F6B14-4AA1-4FC9-B35B-30156AB6C900}" type="presParOf" srcId="{BF2E5000-5457-44DC-B7F1-1BD38276B12B}" destId="{2680DB02-CBD4-473D-A916-5C30A1F49D77}" srcOrd="2" destOrd="0" presId="urn:microsoft.com/office/officeart/2005/8/layout/vList4"/>
    <dgm:cxn modelId="{91D1DD0F-6B42-42A9-A5EA-6E1FA5F2EBC1}" type="presParOf" srcId="{1B9F5F0C-5D4B-496D-9ECE-411C55983FED}" destId="{A5407E99-2F23-48A1-80F0-071B63E6A3C6}" srcOrd="3" destOrd="0" presId="urn:microsoft.com/office/officeart/2005/8/layout/vList4"/>
    <dgm:cxn modelId="{89F478DF-A152-4919-8B71-A578A30AFBE6}" type="presParOf" srcId="{1B9F5F0C-5D4B-496D-9ECE-411C55983FED}" destId="{45C986AB-B287-4EA5-B205-D931D9D618DC}" srcOrd="4" destOrd="0" presId="urn:microsoft.com/office/officeart/2005/8/layout/vList4"/>
    <dgm:cxn modelId="{4299CCC9-8E7E-41F4-810B-F0E5534CE48B}" type="presParOf" srcId="{45C986AB-B287-4EA5-B205-D931D9D618DC}" destId="{8AC9CA0E-94D8-4853-84C3-91F2C854645F}" srcOrd="0" destOrd="0" presId="urn:microsoft.com/office/officeart/2005/8/layout/vList4"/>
    <dgm:cxn modelId="{A297719C-CF8E-4CA7-87BC-29AE75A222FB}" type="presParOf" srcId="{45C986AB-B287-4EA5-B205-D931D9D618DC}" destId="{AD5F5FDF-82AE-4E2F-A941-DAE839C5B0A7}" srcOrd="1" destOrd="0" presId="urn:microsoft.com/office/officeart/2005/8/layout/vList4"/>
    <dgm:cxn modelId="{3B6F2DC6-19AA-49E6-AE4F-4CDAB2C86E17}" type="presParOf" srcId="{45C986AB-B287-4EA5-B205-D931D9D618DC}" destId="{661AA78A-CAA6-4A3E-90BA-62271865C45E}" srcOrd="2" destOrd="0" presId="urn:microsoft.com/office/officeart/2005/8/layout/vList4"/>
    <dgm:cxn modelId="{1959A685-EAA0-4D87-B28E-084DDF99C115}" type="presParOf" srcId="{1B9F5F0C-5D4B-496D-9ECE-411C55983FED}" destId="{6C1CDFEB-7067-4B28-AE68-05F4CB563861}" srcOrd="5" destOrd="0" presId="urn:microsoft.com/office/officeart/2005/8/layout/vList4"/>
    <dgm:cxn modelId="{79C81841-6606-42FF-BEBC-5DCAB204C4F7}" type="presParOf" srcId="{1B9F5F0C-5D4B-496D-9ECE-411C55983FED}" destId="{79E12E99-1D34-441B-90AB-B71174CE92DE}" srcOrd="6" destOrd="0" presId="urn:microsoft.com/office/officeart/2005/8/layout/vList4"/>
    <dgm:cxn modelId="{7EBCCF57-0BCD-4B47-8F53-C398E42B92D4}" type="presParOf" srcId="{79E12E99-1D34-441B-90AB-B71174CE92DE}" destId="{9ABE277A-89B0-4ED3-A255-1003CB4E6B52}" srcOrd="0" destOrd="0" presId="urn:microsoft.com/office/officeart/2005/8/layout/vList4"/>
    <dgm:cxn modelId="{CCADCD05-8E4E-4EB8-82FB-B14A3A6AA6DE}" type="presParOf" srcId="{79E12E99-1D34-441B-90AB-B71174CE92DE}" destId="{63707556-4ED5-447C-A68F-F220D7A9D405}" srcOrd="1" destOrd="0" presId="urn:microsoft.com/office/officeart/2005/8/layout/vList4"/>
    <dgm:cxn modelId="{1102FA76-CD13-445D-91B3-74B8CF10F6FF}"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phldr="1"/>
      <dgm:spPr/>
      <dgm:t>
        <a:bodyPr/>
        <a:lstStyle/>
        <a:p>
          <a:pPr algn="l"/>
          <a:endParaRPr lang="en-US"/>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E40EA1C4-B1BB-4646-B011-CB7FCDC97596}">
      <dgm:prSet phldrT="[Text]" phldr="1"/>
      <dgm:spPr/>
      <dgm:t>
        <a:bodyPr/>
        <a:lstStyle/>
        <a:p>
          <a:pPr algn="l"/>
          <a:endParaRPr lang="en-US" dirty="0"/>
        </a:p>
      </dgm:t>
    </dgm:pt>
    <dgm:pt modelId="{2A3CB316-C2B5-4A36-A3FA-87113FAF5D8B}" type="parTrans" cxnId="{3F7CE18C-3C84-4C04-AC7B-0D531AFC9474}">
      <dgm:prSet/>
      <dgm:spPr/>
      <dgm:t>
        <a:bodyPr/>
        <a:lstStyle/>
        <a:p>
          <a:endParaRPr lang="en-US"/>
        </a:p>
      </dgm:t>
    </dgm:pt>
    <dgm:pt modelId="{0612DA88-3019-48F5-9B3F-F6FD7A3FE571}" type="sibTrans" cxnId="{3F7CE18C-3C84-4C04-AC7B-0D531AFC9474}">
      <dgm:prSet/>
      <dgm:spPr/>
      <dgm:t>
        <a:bodyPr/>
        <a:lstStyle/>
        <a:p>
          <a:endParaRPr lang="en-US"/>
        </a:p>
      </dgm:t>
    </dgm:pt>
    <dgm:pt modelId="{38F2C4CB-9348-477A-9861-9E29165B5291}">
      <dgm:prSet phldrT="[Text]" phldr="1"/>
      <dgm:spPr/>
      <dgm:t>
        <a:bodyPr/>
        <a:lstStyle/>
        <a:p>
          <a:pPr algn="l"/>
          <a:endParaRPr lang="en-US"/>
        </a:p>
      </dgm:t>
    </dgm:pt>
    <dgm:pt modelId="{7D867DAB-31AE-4243-8848-734F7D17DA89}" type="parTrans" cxnId="{6AB41E38-D124-45E2-8EC7-C211F3D079C2}">
      <dgm:prSet/>
      <dgm:spPr/>
      <dgm:t>
        <a:bodyPr/>
        <a:lstStyle/>
        <a:p>
          <a:endParaRPr lang="en-US"/>
        </a:p>
      </dgm:t>
    </dgm:pt>
    <dgm:pt modelId="{FF4AC910-03C2-40DF-B2C3-CF08ED67DB3C}" type="sibTrans" cxnId="{6AB41E38-D124-45E2-8EC7-C211F3D079C2}">
      <dgm:prSet/>
      <dgm:spPr/>
      <dgm:t>
        <a:bodyPr/>
        <a:lstStyle/>
        <a:p>
          <a:endParaRPr lang="en-US"/>
        </a:p>
      </dgm:t>
    </dgm:pt>
    <dgm:pt modelId="{BF0F2530-0CB8-4BED-A20F-52056F6B59F6}">
      <dgm:prSet phldrT="[Text]"/>
      <dgm:spPr/>
      <dgm:t>
        <a:bodyPr/>
        <a:lstStyle/>
        <a:p>
          <a:endParaRPr lang="en-US"/>
        </a:p>
      </dgm:t>
    </dgm:pt>
    <dgm:pt modelId="{1F0D3C94-935A-4A76-AC69-171489FEC928}" type="parTrans" cxnId="{A5BD6195-AEF9-43F4-824A-6A9D03D45686}">
      <dgm:prSet/>
      <dgm:spPr/>
      <dgm:t>
        <a:bodyPr/>
        <a:lstStyle/>
        <a:p>
          <a:endParaRPr lang="en-US"/>
        </a:p>
      </dgm:t>
    </dgm:pt>
    <dgm:pt modelId="{820045EB-AC87-4C54-81F9-F60FA3752521}" type="sibTrans" cxnId="{A5BD6195-AEF9-43F4-824A-6A9D03D45686}">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6A8E92A7-A4BD-4A2C-9B95-D5AB0AF39E67}">
      <dgm:prSet/>
      <dgm:spPr/>
      <dgm:t>
        <a:bodyPr/>
        <a:lstStyle/>
        <a:p>
          <a:pPr algn="l"/>
          <a:endParaRPr lang="en-US"/>
        </a:p>
      </dgm:t>
    </dgm:pt>
    <dgm:pt modelId="{57B090BD-85FA-4CED-8EF1-EDF994C30603}" type="parTrans" cxnId="{D0A74BFC-E01E-4749-A9DD-8DF44A9D1CA8}">
      <dgm:prSet/>
      <dgm:spPr/>
      <dgm:t>
        <a:bodyPr/>
        <a:lstStyle/>
        <a:p>
          <a:endParaRPr lang="en-US"/>
        </a:p>
      </dgm:t>
    </dgm:pt>
    <dgm:pt modelId="{BA0E8CAB-981B-4C23-84CD-5F6D6483BE2B}" type="sibTrans" cxnId="{D0A74BFC-E01E-4749-A9DD-8DF44A9D1CA8}">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17046"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1752BA06-39F4-495E-8C24-F501AECB329A}" type="presOf" srcId="{5EEA3D59-5AF9-4FA7-80D8-07CC0D3B399A}" destId="{FCA758C7-F407-4BAE-974F-AD9A4515CCDD}" srcOrd="1" destOrd="0" presId="urn:microsoft.com/office/officeart/2005/8/layout/vList4"/>
    <dgm:cxn modelId="{765AF907-4394-44C2-B17E-CD4E2213B1B6}" type="presOf" srcId="{48A9A73F-9008-4F28-BCD9-83AD1B35E5E7}" destId="{804663B3-D167-4878-AB0B-674EB4189C96}" srcOrd="1" destOrd="9" presId="urn:microsoft.com/office/officeart/2005/8/layout/vList4"/>
    <dgm:cxn modelId="{88C3FF0C-849C-4965-8974-0407A8B02246}" type="presOf" srcId="{0F0E3091-1C00-469C-AEAB-9336F1992BB1}" destId="{9ABE277A-89B0-4ED3-A255-1003CB4E6B52}" srcOrd="0" destOrd="6" presId="urn:microsoft.com/office/officeart/2005/8/layout/vList4"/>
    <dgm:cxn modelId="{D4BBB410-40B8-4FC5-B871-E1AA389471CE}" srcId="{BF0F2530-0CB8-4BED-A20F-52056F6B59F6}" destId="{99EC38EB-9856-4D90-B9C8-BF196CAFE4EC}" srcOrd="0" destOrd="0" parTransId="{7E3066C9-71C8-4A4A-B544-65D8CFA0CBE4}" sibTransId="{7369C7D0-2B88-4E2F-AE15-94F1D5FE13E2}"/>
    <dgm:cxn modelId="{32A1B614-10BA-46D9-8955-489DF8F7428F}" srcId="{DA4A7F83-F3A9-4590-B8BC-48AB9784BF57}" destId="{48A9A73F-9008-4F28-BCD9-83AD1B35E5E7}" srcOrd="1" destOrd="0" parTransId="{F173F37F-DED4-481D-AFD4-7E433E4DD387}" sibTransId="{3FEE5D80-59CF-4714-B1C7-6A0E2CB69C51}"/>
    <dgm:cxn modelId="{0FAA0717-4544-4AA2-9E2B-8A228540FA04}" type="presOf" srcId="{C3AB90E7-68D3-4641-9F82-69B9DE1B8678}" destId="{1B9F5F0C-5D4B-496D-9ECE-411C55983FED}" srcOrd="0" destOrd="0" presId="urn:microsoft.com/office/officeart/2005/8/layout/vList4"/>
    <dgm:cxn modelId="{94B66024-8CD6-45B9-85AF-7AE5431AC9FD}" type="presOf" srcId="{DA4A7F83-F3A9-4590-B8BC-48AB9784BF57}" destId="{9ABE277A-89B0-4ED3-A255-1003CB4E6B52}" srcOrd="0" destOrd="7" presId="urn:microsoft.com/office/officeart/2005/8/layout/vList4"/>
    <dgm:cxn modelId="{894CB42B-4B67-4BEC-8C01-671ECB7B28F0}" type="presOf" srcId="{32484CC9-B2E2-42A4-87A8-CEFB3A82041A}" destId="{661AA78A-CAA6-4A3E-90BA-62271865C45E}" srcOrd="1" destOrd="0" presId="urn:microsoft.com/office/officeart/2005/8/layout/vList4"/>
    <dgm:cxn modelId="{C9FE1E2D-98B0-4FEE-AE6E-9001FB28768C}" type="presOf" srcId="{5EEA3D59-5AF9-4FA7-80D8-07CC0D3B399A}" destId="{CA0FC287-05EC-454A-BC75-33751600A5A3}" srcOrd="0" destOrd="0" presId="urn:microsoft.com/office/officeart/2005/8/layout/vList4"/>
    <dgm:cxn modelId="{3EE9CE34-A6A3-4B69-82AF-AEFA41CA9E3C}" type="presOf" srcId="{DF9F5466-862B-4940-90E4-E28E7DA10901}" destId="{9ABE277A-89B0-4ED3-A255-1003CB4E6B52}" srcOrd="0" destOrd="0" presId="urn:microsoft.com/office/officeart/2005/8/layout/vList4"/>
    <dgm:cxn modelId="{6AB41E38-D124-45E2-8EC7-C211F3D079C2}" srcId="{DF9F5466-862B-4940-90E4-E28E7DA10901}" destId="{38F2C4CB-9348-477A-9861-9E29165B5291}" srcOrd="1" destOrd="0" parTransId="{7D867DAB-31AE-4243-8848-734F7D17DA89}" sibTransId="{FF4AC910-03C2-40DF-B2C3-CF08ED67DB3C}"/>
    <dgm:cxn modelId="{5B488C39-B599-4B3A-A8FB-8F009788CC95}" type="presOf" srcId="{48A9A73F-9008-4F28-BCD9-83AD1B35E5E7}" destId="{9ABE277A-89B0-4ED3-A255-1003CB4E6B52}" srcOrd="0" destOrd="9" presId="urn:microsoft.com/office/officeart/2005/8/layout/vList4"/>
    <dgm:cxn modelId="{1F877F5D-7B57-4162-92E7-FDC6F40F3119}" srcId="{DA4A7F83-F3A9-4590-B8BC-48AB9784BF57}" destId="{8769FFAF-4B4D-4761-A816-FB458A5A9680}" srcOrd="0" destOrd="0" parTransId="{E94BE67C-636A-456A-845B-2DCCD57D003D}" sibTransId="{3AD5A619-0985-4B9F-A142-E503EC5E0B40}"/>
    <dgm:cxn modelId="{F6416C69-9D04-437A-B120-66F4B666C560}" type="presOf" srcId="{6A8E92A7-A4BD-4A2C-9B95-D5AB0AF39E67}" destId="{804663B3-D167-4878-AB0B-674EB4189C96}" srcOrd="1" destOrd="3" presId="urn:microsoft.com/office/officeart/2005/8/layout/vList4"/>
    <dgm:cxn modelId="{A691F649-070D-4C71-92A5-782D0297A26E}" type="presOf" srcId="{BF0F2530-0CB8-4BED-A20F-52056F6B59F6}" destId="{9ABE277A-89B0-4ED3-A255-1003CB4E6B52}" srcOrd="0" destOrd="4" presId="urn:microsoft.com/office/officeart/2005/8/layout/vList4"/>
    <dgm:cxn modelId="{E667314A-0869-4DC2-A7B6-B7F51ABC2F5D}" type="presOf" srcId="{DA4A7F83-F3A9-4590-B8BC-48AB9784BF57}" destId="{804663B3-D167-4878-AB0B-674EB4189C96}" srcOrd="1" destOrd="7" presId="urn:microsoft.com/office/officeart/2005/8/layout/vList4"/>
    <dgm:cxn modelId="{91F14372-EF92-4B02-BF83-C08BBDAE1C5D}" srcId="{BF0F2530-0CB8-4BED-A20F-52056F6B59F6}" destId="{0F0E3091-1C00-469C-AEAB-9336F1992BB1}" srcOrd="1" destOrd="0" parTransId="{2100EDF2-FEB0-475E-92AA-55F5B6BE6BE7}" sibTransId="{DB5A778B-7D82-45FB-9CF5-9DD18CD3D5E4}"/>
    <dgm:cxn modelId="{83B69A73-803F-4C29-B784-98EBF18E0B04}" type="presOf" srcId="{E40EA1C4-B1BB-4646-B011-CB7FCDC97596}" destId="{804663B3-D167-4878-AB0B-674EB4189C96}" srcOrd="1" destOrd="1" presId="urn:microsoft.com/office/officeart/2005/8/layout/vList4"/>
    <dgm:cxn modelId="{8B073976-009A-4F2C-AEDF-E5F4C721EBA9}" type="presOf" srcId="{BF0F2530-0CB8-4BED-A20F-52056F6B59F6}" destId="{804663B3-D167-4878-AB0B-674EB4189C96}" srcOrd="1" destOrd="4" presId="urn:microsoft.com/office/officeart/2005/8/layout/vList4"/>
    <dgm:cxn modelId="{DBC10077-C725-4CBF-BE22-6846A0059C9C}" type="presOf" srcId="{A7BFF2C1-016A-4049-B83E-8F5D06D24B53}" destId="{2680DB02-CBD4-473D-A916-5C30A1F49D77}" srcOrd="1" destOrd="0" presId="urn:microsoft.com/office/officeart/2005/8/layout/vList4"/>
    <dgm:cxn modelId="{FB4C7657-6A90-464C-B39C-45921A5337CA}" type="presOf" srcId="{0F0E3091-1C00-469C-AEAB-9336F1992BB1}" destId="{804663B3-D167-4878-AB0B-674EB4189C96}" srcOrd="1" destOrd="6"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A500797C-E305-4C51-8D78-CFEC659849F2}" srcId="{C3AB90E7-68D3-4641-9F82-69B9DE1B8678}" destId="{DF9F5466-862B-4940-90E4-E28E7DA10901}" srcOrd="3" destOrd="0" parTransId="{AD742840-2E35-41F3-ACEA-08D86DDE4C27}" sibTransId="{ABBDEA39-9877-471A-82A8-90F5AE822C27}"/>
    <dgm:cxn modelId="{C4FB7686-6816-4F28-94A3-D26E9EF89506}" type="presOf" srcId="{99EC38EB-9856-4D90-B9C8-BF196CAFE4EC}" destId="{804663B3-D167-4878-AB0B-674EB4189C96}" srcOrd="1" destOrd="5" presId="urn:microsoft.com/office/officeart/2005/8/layout/vList4"/>
    <dgm:cxn modelId="{3F7CE18C-3C84-4C04-AC7B-0D531AFC9474}" srcId="{DF9F5466-862B-4940-90E4-E28E7DA10901}" destId="{E40EA1C4-B1BB-4646-B011-CB7FCDC97596}" srcOrd="0" destOrd="0" parTransId="{2A3CB316-C2B5-4A36-A3FA-87113FAF5D8B}" sibTransId="{0612DA88-3019-48F5-9B3F-F6FD7A3FE571}"/>
    <dgm:cxn modelId="{9CAA1F8E-4D73-4B64-A096-6600C429A24B}" type="presOf" srcId="{38F2C4CB-9348-477A-9861-9E29165B5291}" destId="{804663B3-D167-4878-AB0B-674EB4189C96}" srcOrd="1" destOrd="2" presId="urn:microsoft.com/office/officeart/2005/8/layout/vList4"/>
    <dgm:cxn modelId="{A5BD6195-AEF9-43F4-824A-6A9D03D45686}" srcId="{DF9F5466-862B-4940-90E4-E28E7DA10901}" destId="{BF0F2530-0CB8-4BED-A20F-52056F6B59F6}" srcOrd="3" destOrd="0" parTransId="{1F0D3C94-935A-4A76-AC69-171489FEC928}" sibTransId="{820045EB-AC87-4C54-81F9-F60FA3752521}"/>
    <dgm:cxn modelId="{099D3D99-BFF3-4BAD-9BEB-CC64B9B9B319}" type="presOf" srcId="{32484CC9-B2E2-42A4-87A8-CEFB3A82041A}" destId="{8AC9CA0E-94D8-4853-84C3-91F2C854645F}" srcOrd="0" destOrd="0" presId="urn:microsoft.com/office/officeart/2005/8/layout/vList4"/>
    <dgm:cxn modelId="{E6646AAC-7C02-4581-BDB0-18ABCA5D6CCC}" type="presOf" srcId="{99EC38EB-9856-4D90-B9C8-BF196CAFE4EC}" destId="{9ABE277A-89B0-4ED3-A255-1003CB4E6B52}" srcOrd="0" destOrd="5" presId="urn:microsoft.com/office/officeart/2005/8/layout/vList4"/>
    <dgm:cxn modelId="{77E54DAE-BF40-4DEA-BF1E-77B0E0F3C12E}" type="presOf" srcId="{8769FFAF-4B4D-4761-A816-FB458A5A9680}" destId="{9ABE277A-89B0-4ED3-A255-1003CB4E6B52}" srcOrd="0" destOrd="8" presId="urn:microsoft.com/office/officeart/2005/8/layout/vList4"/>
    <dgm:cxn modelId="{D77D41B2-D20B-4C33-83A0-B1BD69D171DD}" type="presOf" srcId="{A7BFF2C1-016A-4049-B83E-8F5D06D24B53}" destId="{3CBFEE7E-DE65-4AA0-A95D-0592CF0F6140}" srcOrd="0" destOrd="0" presId="urn:microsoft.com/office/officeart/2005/8/layout/vList4"/>
    <dgm:cxn modelId="{DEFF34BA-F8F8-40B2-B6FC-9505161324FF}" srcId="{DF9F5466-862B-4940-90E4-E28E7DA10901}" destId="{DA4A7F83-F3A9-4590-B8BC-48AB9784BF57}" srcOrd="4" destOrd="0" parTransId="{DE8008C1-41AE-40FD-B691-8D68610BBF91}" sibTransId="{DBD69752-CF51-4C49-A220-F2BA0BDB2EF5}"/>
    <dgm:cxn modelId="{0A2C1ABD-8FB6-4A88-A9DA-F6CE4DDE3CCC}" srcId="{C3AB90E7-68D3-4641-9F82-69B9DE1B8678}" destId="{32484CC9-B2E2-42A4-87A8-CEFB3A82041A}" srcOrd="2" destOrd="0" parTransId="{79DCDB72-6BD7-444D-BB91-1075123E40F0}" sibTransId="{C2D42260-1236-4748-8C77-EB6BA473169F}"/>
    <dgm:cxn modelId="{CC0D30C8-08D9-4FF6-94A1-0038C72A7E4F}" type="presOf" srcId="{38F2C4CB-9348-477A-9861-9E29165B5291}" destId="{9ABE277A-89B0-4ED3-A255-1003CB4E6B52}" srcOrd="0" destOrd="2" presId="urn:microsoft.com/office/officeart/2005/8/layout/vList4"/>
    <dgm:cxn modelId="{8B8603CD-B6F0-405B-835D-9A292593FE8D}" type="presOf" srcId="{6A8E92A7-A4BD-4A2C-9B95-D5AB0AF39E67}" destId="{9ABE277A-89B0-4ED3-A255-1003CB4E6B52}" srcOrd="0" destOrd="3" presId="urn:microsoft.com/office/officeart/2005/8/layout/vList4"/>
    <dgm:cxn modelId="{43F26AD3-DAF0-4786-8643-EDDAF47A254F}" type="presOf" srcId="{8769FFAF-4B4D-4761-A816-FB458A5A9680}" destId="{804663B3-D167-4878-AB0B-674EB4189C96}" srcOrd="1" destOrd="8"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6808A0E2-A716-483E-AA19-2E09C487482C}" type="presOf" srcId="{DF9F5466-862B-4940-90E4-E28E7DA10901}" destId="{804663B3-D167-4878-AB0B-674EB4189C96}" srcOrd="1" destOrd="0" presId="urn:microsoft.com/office/officeart/2005/8/layout/vList4"/>
    <dgm:cxn modelId="{BE1CA7E4-4BF2-4CAB-AA50-1E3056D816C7}" type="presOf" srcId="{E40EA1C4-B1BB-4646-B011-CB7FCDC97596}" destId="{9ABE277A-89B0-4ED3-A255-1003CB4E6B52}" srcOrd="0" destOrd="1" presId="urn:microsoft.com/office/officeart/2005/8/layout/vList4"/>
    <dgm:cxn modelId="{D0A74BFC-E01E-4749-A9DD-8DF44A9D1CA8}" srcId="{DF9F5466-862B-4940-90E4-E28E7DA10901}" destId="{6A8E92A7-A4BD-4A2C-9B95-D5AB0AF39E67}" srcOrd="2" destOrd="0" parTransId="{57B090BD-85FA-4CED-8EF1-EDF994C30603}" sibTransId="{BA0E8CAB-981B-4C23-84CD-5F6D6483BE2B}"/>
    <dgm:cxn modelId="{7DF25610-6682-4DC4-8603-4F3D942406DA}" type="presParOf" srcId="{1B9F5F0C-5D4B-496D-9ECE-411C55983FED}" destId="{2CAE1AF3-A972-4576-AB6F-0BE33D71BF49}" srcOrd="0" destOrd="0" presId="urn:microsoft.com/office/officeart/2005/8/layout/vList4"/>
    <dgm:cxn modelId="{3BDFC553-67DA-4465-8423-C20428444736}" type="presParOf" srcId="{2CAE1AF3-A972-4576-AB6F-0BE33D71BF49}" destId="{CA0FC287-05EC-454A-BC75-33751600A5A3}" srcOrd="0" destOrd="0" presId="urn:microsoft.com/office/officeart/2005/8/layout/vList4"/>
    <dgm:cxn modelId="{DE4F8262-1B50-4115-B95B-1B6FFBDCF209}" type="presParOf" srcId="{2CAE1AF3-A972-4576-AB6F-0BE33D71BF49}" destId="{C9FA5B17-520D-4B43-BB9F-AECCBDB01B16}" srcOrd="1" destOrd="0" presId="urn:microsoft.com/office/officeart/2005/8/layout/vList4"/>
    <dgm:cxn modelId="{E5F5CEAC-55EE-4BF4-80AE-45D9CD1FB138}" type="presParOf" srcId="{2CAE1AF3-A972-4576-AB6F-0BE33D71BF49}" destId="{FCA758C7-F407-4BAE-974F-AD9A4515CCDD}" srcOrd="2" destOrd="0" presId="urn:microsoft.com/office/officeart/2005/8/layout/vList4"/>
    <dgm:cxn modelId="{7F5FA420-73FE-456D-B913-21FBC75A38D5}" type="presParOf" srcId="{1B9F5F0C-5D4B-496D-9ECE-411C55983FED}" destId="{5F2681B9-1A71-489E-8DAB-336A8086E173}" srcOrd="1" destOrd="0" presId="urn:microsoft.com/office/officeart/2005/8/layout/vList4"/>
    <dgm:cxn modelId="{91E54734-1781-408E-8D49-E746BB1336B0}" type="presParOf" srcId="{1B9F5F0C-5D4B-496D-9ECE-411C55983FED}" destId="{BF2E5000-5457-44DC-B7F1-1BD38276B12B}" srcOrd="2" destOrd="0" presId="urn:microsoft.com/office/officeart/2005/8/layout/vList4"/>
    <dgm:cxn modelId="{BEB0A34E-A6DC-489A-A7B5-BB44ABB8BC25}" type="presParOf" srcId="{BF2E5000-5457-44DC-B7F1-1BD38276B12B}" destId="{3CBFEE7E-DE65-4AA0-A95D-0592CF0F6140}" srcOrd="0" destOrd="0" presId="urn:microsoft.com/office/officeart/2005/8/layout/vList4"/>
    <dgm:cxn modelId="{CEBE036C-F724-4C9A-A680-A0C0BC42EAF5}" type="presParOf" srcId="{BF2E5000-5457-44DC-B7F1-1BD38276B12B}" destId="{9D8D7AFD-AD1E-40A8-B1CA-71262CEE45E7}" srcOrd="1" destOrd="0" presId="urn:microsoft.com/office/officeart/2005/8/layout/vList4"/>
    <dgm:cxn modelId="{9895C1C3-003C-4580-AE2D-EEC39C3F8889}" type="presParOf" srcId="{BF2E5000-5457-44DC-B7F1-1BD38276B12B}" destId="{2680DB02-CBD4-473D-A916-5C30A1F49D77}" srcOrd="2" destOrd="0" presId="urn:microsoft.com/office/officeart/2005/8/layout/vList4"/>
    <dgm:cxn modelId="{BE7AAD4F-DCE8-4232-9ECE-E549769632FB}" type="presParOf" srcId="{1B9F5F0C-5D4B-496D-9ECE-411C55983FED}" destId="{A5407E99-2F23-48A1-80F0-071B63E6A3C6}" srcOrd="3" destOrd="0" presId="urn:microsoft.com/office/officeart/2005/8/layout/vList4"/>
    <dgm:cxn modelId="{79053959-E653-4428-9669-D1580A132EF7}" type="presParOf" srcId="{1B9F5F0C-5D4B-496D-9ECE-411C55983FED}" destId="{45C986AB-B287-4EA5-B205-D931D9D618DC}" srcOrd="4" destOrd="0" presId="urn:microsoft.com/office/officeart/2005/8/layout/vList4"/>
    <dgm:cxn modelId="{00023397-FB58-46D8-A941-480592D68E97}" type="presParOf" srcId="{45C986AB-B287-4EA5-B205-D931D9D618DC}" destId="{8AC9CA0E-94D8-4853-84C3-91F2C854645F}" srcOrd="0" destOrd="0" presId="urn:microsoft.com/office/officeart/2005/8/layout/vList4"/>
    <dgm:cxn modelId="{364A73CE-25F1-481F-95D1-E28B25393B2D}" type="presParOf" srcId="{45C986AB-B287-4EA5-B205-D931D9D618DC}" destId="{AD5F5FDF-82AE-4E2F-A941-DAE839C5B0A7}" srcOrd="1" destOrd="0" presId="urn:microsoft.com/office/officeart/2005/8/layout/vList4"/>
    <dgm:cxn modelId="{C2CC9988-4D1B-43D1-9572-0A4778024EF1}" type="presParOf" srcId="{45C986AB-B287-4EA5-B205-D931D9D618DC}" destId="{661AA78A-CAA6-4A3E-90BA-62271865C45E}" srcOrd="2" destOrd="0" presId="urn:microsoft.com/office/officeart/2005/8/layout/vList4"/>
    <dgm:cxn modelId="{A2C93E3F-678E-4F29-84D9-0B07A0EB2413}" type="presParOf" srcId="{1B9F5F0C-5D4B-496D-9ECE-411C55983FED}" destId="{6C1CDFEB-7067-4B28-AE68-05F4CB563861}" srcOrd="5" destOrd="0" presId="urn:microsoft.com/office/officeart/2005/8/layout/vList4"/>
    <dgm:cxn modelId="{776D83DB-6776-4134-A4CC-5930F7B6D1B2}" type="presParOf" srcId="{1B9F5F0C-5D4B-496D-9ECE-411C55983FED}" destId="{79E12E99-1D34-441B-90AB-B71174CE92DE}" srcOrd="6" destOrd="0" presId="urn:microsoft.com/office/officeart/2005/8/layout/vList4"/>
    <dgm:cxn modelId="{37D0AD05-0D1C-40BB-93E5-D8CD6845618B}" type="presParOf" srcId="{79E12E99-1D34-441B-90AB-B71174CE92DE}" destId="{9ABE277A-89B0-4ED3-A255-1003CB4E6B52}" srcOrd="0" destOrd="0" presId="urn:microsoft.com/office/officeart/2005/8/layout/vList4"/>
    <dgm:cxn modelId="{AC8BEBF8-C709-4FB7-A22B-F666171E5541}" type="presParOf" srcId="{79E12E99-1D34-441B-90AB-B71174CE92DE}" destId="{63707556-4ED5-447C-A68F-F220D7A9D405}" srcOrd="1" destOrd="0" presId="urn:microsoft.com/office/officeart/2005/8/layout/vList4"/>
    <dgm:cxn modelId="{2EECD271-8A95-48DF-AEEC-9E0588E2B28D}"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phldr="1"/>
      <dgm:spPr/>
      <dgm:t>
        <a:bodyPr/>
        <a:lstStyle/>
        <a:p>
          <a:pPr algn="l"/>
          <a:endParaRPr lang="en-US"/>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E40EA1C4-B1BB-4646-B011-CB7FCDC97596}">
      <dgm:prSet phldrT="[Text]" phldr="1"/>
      <dgm:spPr/>
      <dgm:t>
        <a:bodyPr/>
        <a:lstStyle/>
        <a:p>
          <a:pPr algn="l"/>
          <a:endParaRPr lang="en-US" dirty="0"/>
        </a:p>
      </dgm:t>
    </dgm:pt>
    <dgm:pt modelId="{2A3CB316-C2B5-4A36-A3FA-87113FAF5D8B}" type="parTrans" cxnId="{3F7CE18C-3C84-4C04-AC7B-0D531AFC9474}">
      <dgm:prSet/>
      <dgm:spPr/>
      <dgm:t>
        <a:bodyPr/>
        <a:lstStyle/>
        <a:p>
          <a:endParaRPr lang="en-US"/>
        </a:p>
      </dgm:t>
    </dgm:pt>
    <dgm:pt modelId="{0612DA88-3019-48F5-9B3F-F6FD7A3FE571}" type="sibTrans" cxnId="{3F7CE18C-3C84-4C04-AC7B-0D531AFC9474}">
      <dgm:prSet/>
      <dgm:spPr/>
      <dgm:t>
        <a:bodyPr/>
        <a:lstStyle/>
        <a:p>
          <a:endParaRPr lang="en-US"/>
        </a:p>
      </dgm:t>
    </dgm:pt>
    <dgm:pt modelId="{38F2C4CB-9348-477A-9861-9E29165B5291}">
      <dgm:prSet phldrT="[Text]" phldr="1"/>
      <dgm:spPr/>
      <dgm:t>
        <a:bodyPr/>
        <a:lstStyle/>
        <a:p>
          <a:pPr algn="l"/>
          <a:endParaRPr lang="en-US"/>
        </a:p>
      </dgm:t>
    </dgm:pt>
    <dgm:pt modelId="{7D867DAB-31AE-4243-8848-734F7D17DA89}" type="parTrans" cxnId="{6AB41E38-D124-45E2-8EC7-C211F3D079C2}">
      <dgm:prSet/>
      <dgm:spPr/>
      <dgm:t>
        <a:bodyPr/>
        <a:lstStyle/>
        <a:p>
          <a:endParaRPr lang="en-US"/>
        </a:p>
      </dgm:t>
    </dgm:pt>
    <dgm:pt modelId="{FF4AC910-03C2-40DF-B2C3-CF08ED67DB3C}" type="sibTrans" cxnId="{6AB41E38-D124-45E2-8EC7-C211F3D079C2}">
      <dgm:prSet/>
      <dgm:spPr/>
      <dgm:t>
        <a:bodyPr/>
        <a:lstStyle/>
        <a:p>
          <a:endParaRPr lang="en-US"/>
        </a:p>
      </dgm:t>
    </dgm:pt>
    <dgm:pt modelId="{BF0F2530-0CB8-4BED-A20F-52056F6B59F6}">
      <dgm:prSet phldrT="[Text]"/>
      <dgm:spPr/>
      <dgm:t>
        <a:bodyPr/>
        <a:lstStyle/>
        <a:p>
          <a:endParaRPr lang="en-US"/>
        </a:p>
      </dgm:t>
    </dgm:pt>
    <dgm:pt modelId="{1F0D3C94-935A-4A76-AC69-171489FEC928}" type="parTrans" cxnId="{A5BD6195-AEF9-43F4-824A-6A9D03D45686}">
      <dgm:prSet/>
      <dgm:spPr/>
      <dgm:t>
        <a:bodyPr/>
        <a:lstStyle/>
        <a:p>
          <a:endParaRPr lang="en-US"/>
        </a:p>
      </dgm:t>
    </dgm:pt>
    <dgm:pt modelId="{820045EB-AC87-4C54-81F9-F60FA3752521}" type="sibTrans" cxnId="{A5BD6195-AEF9-43F4-824A-6A9D03D45686}">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6A8E92A7-A4BD-4A2C-9B95-D5AB0AF39E67}">
      <dgm:prSet/>
      <dgm:spPr/>
      <dgm:t>
        <a:bodyPr/>
        <a:lstStyle/>
        <a:p>
          <a:pPr algn="l"/>
          <a:endParaRPr lang="en-US"/>
        </a:p>
      </dgm:t>
    </dgm:pt>
    <dgm:pt modelId="{57B090BD-85FA-4CED-8EF1-EDF994C30603}" type="parTrans" cxnId="{D0A74BFC-E01E-4749-A9DD-8DF44A9D1CA8}">
      <dgm:prSet/>
      <dgm:spPr/>
      <dgm:t>
        <a:bodyPr/>
        <a:lstStyle/>
        <a:p>
          <a:endParaRPr lang="en-US"/>
        </a:p>
      </dgm:t>
    </dgm:pt>
    <dgm:pt modelId="{BA0E8CAB-981B-4C23-84CD-5F6D6483BE2B}" type="sibTrans" cxnId="{D0A74BFC-E01E-4749-A9DD-8DF44A9D1CA8}">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17046"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D4BBB410-40B8-4FC5-B871-E1AA389471CE}" srcId="{BF0F2530-0CB8-4BED-A20F-52056F6B59F6}" destId="{99EC38EB-9856-4D90-B9C8-BF196CAFE4EC}" srcOrd="0" destOrd="0" parTransId="{7E3066C9-71C8-4A4A-B544-65D8CFA0CBE4}" sibTransId="{7369C7D0-2B88-4E2F-AE15-94F1D5FE13E2}"/>
    <dgm:cxn modelId="{BA448613-F4B7-43FC-899C-D65CB9377E73}" type="presOf" srcId="{8769FFAF-4B4D-4761-A816-FB458A5A9680}" destId="{9ABE277A-89B0-4ED3-A255-1003CB4E6B52}" srcOrd="0" destOrd="8" presId="urn:microsoft.com/office/officeart/2005/8/layout/vList4"/>
    <dgm:cxn modelId="{67C59914-9C9D-4071-9162-58CC8FEA3594}" type="presOf" srcId="{6A8E92A7-A4BD-4A2C-9B95-D5AB0AF39E67}" destId="{9ABE277A-89B0-4ED3-A255-1003CB4E6B52}" srcOrd="0" destOrd="3" presId="urn:microsoft.com/office/officeart/2005/8/layout/vList4"/>
    <dgm:cxn modelId="{32A1B614-10BA-46D9-8955-489DF8F7428F}" srcId="{DA4A7F83-F3A9-4590-B8BC-48AB9784BF57}" destId="{48A9A73F-9008-4F28-BCD9-83AD1B35E5E7}" srcOrd="1" destOrd="0" parTransId="{F173F37F-DED4-481D-AFD4-7E433E4DD387}" sibTransId="{3FEE5D80-59CF-4714-B1C7-6A0E2CB69C51}"/>
    <dgm:cxn modelId="{DDC77A17-1A53-49B4-9635-036829E9AE1E}" type="presOf" srcId="{E40EA1C4-B1BB-4646-B011-CB7FCDC97596}" destId="{9ABE277A-89B0-4ED3-A255-1003CB4E6B52}" srcOrd="0" destOrd="1" presId="urn:microsoft.com/office/officeart/2005/8/layout/vList4"/>
    <dgm:cxn modelId="{1A6CEC35-9428-4C13-BD8C-CF80365C3E49}" type="presOf" srcId="{DA4A7F83-F3A9-4590-B8BC-48AB9784BF57}" destId="{9ABE277A-89B0-4ED3-A255-1003CB4E6B52}" srcOrd="0" destOrd="7" presId="urn:microsoft.com/office/officeart/2005/8/layout/vList4"/>
    <dgm:cxn modelId="{6AB41E38-D124-45E2-8EC7-C211F3D079C2}" srcId="{DF9F5466-862B-4940-90E4-E28E7DA10901}" destId="{38F2C4CB-9348-477A-9861-9E29165B5291}" srcOrd="1" destOrd="0" parTransId="{7D867DAB-31AE-4243-8848-734F7D17DA89}" sibTransId="{FF4AC910-03C2-40DF-B2C3-CF08ED67DB3C}"/>
    <dgm:cxn modelId="{5A6FCE3A-2BAF-42CF-8FE8-3C4905FC11E6}" type="presOf" srcId="{A7BFF2C1-016A-4049-B83E-8F5D06D24B53}" destId="{3CBFEE7E-DE65-4AA0-A95D-0592CF0F6140}" srcOrd="0" destOrd="0" presId="urn:microsoft.com/office/officeart/2005/8/layout/vList4"/>
    <dgm:cxn modelId="{1F877F5D-7B57-4162-92E7-FDC6F40F3119}" srcId="{DA4A7F83-F3A9-4590-B8BC-48AB9784BF57}" destId="{8769FFAF-4B4D-4761-A816-FB458A5A9680}" srcOrd="0" destOrd="0" parTransId="{E94BE67C-636A-456A-845B-2DCCD57D003D}" sibTransId="{3AD5A619-0985-4B9F-A142-E503EC5E0B40}"/>
    <dgm:cxn modelId="{5D347A5E-E20F-413E-99D0-EC97220804E6}" type="presOf" srcId="{BF0F2530-0CB8-4BED-A20F-52056F6B59F6}" destId="{804663B3-D167-4878-AB0B-674EB4189C96}" srcOrd="1" destOrd="4" presId="urn:microsoft.com/office/officeart/2005/8/layout/vList4"/>
    <dgm:cxn modelId="{B2EAE869-29DE-494D-8484-B7ED537F4690}" type="presOf" srcId="{32484CC9-B2E2-42A4-87A8-CEFB3A82041A}" destId="{8AC9CA0E-94D8-4853-84C3-91F2C854645F}" srcOrd="0" destOrd="0" presId="urn:microsoft.com/office/officeart/2005/8/layout/vList4"/>
    <dgm:cxn modelId="{F519556A-2A12-4139-A153-2ED3270E210C}" type="presOf" srcId="{8769FFAF-4B4D-4761-A816-FB458A5A9680}" destId="{804663B3-D167-4878-AB0B-674EB4189C96}" srcOrd="1" destOrd="8" presId="urn:microsoft.com/office/officeart/2005/8/layout/vList4"/>
    <dgm:cxn modelId="{9B419F4E-DFCC-4EDE-A1BF-8F75EBA70C0D}" type="presOf" srcId="{32484CC9-B2E2-42A4-87A8-CEFB3A82041A}" destId="{661AA78A-CAA6-4A3E-90BA-62271865C45E}" srcOrd="1" destOrd="0" presId="urn:microsoft.com/office/officeart/2005/8/layout/vList4"/>
    <dgm:cxn modelId="{91F14372-EF92-4B02-BF83-C08BBDAE1C5D}" srcId="{BF0F2530-0CB8-4BED-A20F-52056F6B59F6}" destId="{0F0E3091-1C00-469C-AEAB-9336F1992BB1}" srcOrd="1" destOrd="0" parTransId="{2100EDF2-FEB0-475E-92AA-55F5B6BE6BE7}" sibTransId="{DB5A778B-7D82-45FB-9CF5-9DD18CD3D5E4}"/>
    <dgm:cxn modelId="{63E78279-A9E9-47DC-8A97-4D8AFC70C151}" type="presOf" srcId="{48A9A73F-9008-4F28-BCD9-83AD1B35E5E7}" destId="{804663B3-D167-4878-AB0B-674EB4189C96}" srcOrd="1" destOrd="9"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6E84607B-8B04-46D4-B9EC-CC9D8A7927F5}" type="presOf" srcId="{DF9F5466-862B-4940-90E4-E28E7DA10901}" destId="{804663B3-D167-4878-AB0B-674EB4189C96}" srcOrd="1" destOrd="0" presId="urn:microsoft.com/office/officeart/2005/8/layout/vList4"/>
    <dgm:cxn modelId="{A500797C-E305-4C51-8D78-CFEC659849F2}" srcId="{C3AB90E7-68D3-4641-9F82-69B9DE1B8678}" destId="{DF9F5466-862B-4940-90E4-E28E7DA10901}" srcOrd="3" destOrd="0" parTransId="{AD742840-2E35-41F3-ACEA-08D86DDE4C27}" sibTransId="{ABBDEA39-9877-471A-82A8-90F5AE822C27}"/>
    <dgm:cxn modelId="{3F7CE18C-3C84-4C04-AC7B-0D531AFC9474}" srcId="{DF9F5466-862B-4940-90E4-E28E7DA10901}" destId="{E40EA1C4-B1BB-4646-B011-CB7FCDC97596}" srcOrd="0" destOrd="0" parTransId="{2A3CB316-C2B5-4A36-A3FA-87113FAF5D8B}" sibTransId="{0612DA88-3019-48F5-9B3F-F6FD7A3FE571}"/>
    <dgm:cxn modelId="{A5BD6195-AEF9-43F4-824A-6A9D03D45686}" srcId="{DF9F5466-862B-4940-90E4-E28E7DA10901}" destId="{BF0F2530-0CB8-4BED-A20F-52056F6B59F6}" srcOrd="3" destOrd="0" parTransId="{1F0D3C94-935A-4A76-AC69-171489FEC928}" sibTransId="{820045EB-AC87-4C54-81F9-F60FA3752521}"/>
    <dgm:cxn modelId="{06A8F69A-3272-4B2B-9351-8C735708CAB9}" type="presOf" srcId="{BF0F2530-0CB8-4BED-A20F-52056F6B59F6}" destId="{9ABE277A-89B0-4ED3-A255-1003CB4E6B52}" srcOrd="0" destOrd="4" presId="urn:microsoft.com/office/officeart/2005/8/layout/vList4"/>
    <dgm:cxn modelId="{A9F39EB1-DD6B-4B73-976C-DD83E3930EFA}" type="presOf" srcId="{DA4A7F83-F3A9-4590-B8BC-48AB9784BF57}" destId="{804663B3-D167-4878-AB0B-674EB4189C96}" srcOrd="1" destOrd="7" presId="urn:microsoft.com/office/officeart/2005/8/layout/vList4"/>
    <dgm:cxn modelId="{EC8BD2B8-3C0B-4A40-8611-70838FF84707}" type="presOf" srcId="{DF9F5466-862B-4940-90E4-E28E7DA10901}" destId="{9ABE277A-89B0-4ED3-A255-1003CB4E6B52}" srcOrd="0" destOrd="0" presId="urn:microsoft.com/office/officeart/2005/8/layout/vList4"/>
    <dgm:cxn modelId="{DEFF34BA-F8F8-40B2-B6FC-9505161324FF}" srcId="{DF9F5466-862B-4940-90E4-E28E7DA10901}" destId="{DA4A7F83-F3A9-4590-B8BC-48AB9784BF57}" srcOrd="4" destOrd="0" parTransId="{DE8008C1-41AE-40FD-B691-8D68610BBF91}" sibTransId="{DBD69752-CF51-4C49-A220-F2BA0BDB2EF5}"/>
    <dgm:cxn modelId="{0A2C1ABD-8FB6-4A88-A9DA-F6CE4DDE3CCC}" srcId="{C3AB90E7-68D3-4641-9F82-69B9DE1B8678}" destId="{32484CC9-B2E2-42A4-87A8-CEFB3A82041A}" srcOrd="2" destOrd="0" parTransId="{79DCDB72-6BD7-444D-BB91-1075123E40F0}" sibTransId="{C2D42260-1236-4748-8C77-EB6BA473169F}"/>
    <dgm:cxn modelId="{85C15ABE-BD8D-4078-B03E-40E542B1310F}" type="presOf" srcId="{5EEA3D59-5AF9-4FA7-80D8-07CC0D3B399A}" destId="{FCA758C7-F407-4BAE-974F-AD9A4515CCDD}" srcOrd="1" destOrd="0" presId="urn:microsoft.com/office/officeart/2005/8/layout/vList4"/>
    <dgm:cxn modelId="{D40265D0-8D71-4C43-BCC3-16C6E565A4B2}" type="presOf" srcId="{C3AB90E7-68D3-4641-9F82-69B9DE1B8678}" destId="{1B9F5F0C-5D4B-496D-9ECE-411C55983FED}" srcOrd="0" destOrd="0" presId="urn:microsoft.com/office/officeart/2005/8/layout/vList4"/>
    <dgm:cxn modelId="{0A53F6D0-B4B5-48C0-8A53-520E527705EB}" type="presOf" srcId="{38F2C4CB-9348-477A-9861-9E29165B5291}" destId="{9ABE277A-89B0-4ED3-A255-1003CB4E6B52}" srcOrd="0" destOrd="2" presId="urn:microsoft.com/office/officeart/2005/8/layout/vList4"/>
    <dgm:cxn modelId="{191861D4-71C3-46E7-A965-222C600DF9F7}" type="presOf" srcId="{E40EA1C4-B1BB-4646-B011-CB7FCDC97596}" destId="{804663B3-D167-4878-AB0B-674EB4189C96}" srcOrd="1" destOrd="1"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9FD085DA-DB5F-43E8-89C6-4F68FD262480}" type="presOf" srcId="{5EEA3D59-5AF9-4FA7-80D8-07CC0D3B399A}" destId="{CA0FC287-05EC-454A-BC75-33751600A5A3}" srcOrd="0" destOrd="0" presId="urn:microsoft.com/office/officeart/2005/8/layout/vList4"/>
    <dgm:cxn modelId="{C275F4DC-BE3B-4AB7-B0A3-C7A3054A1717}" type="presOf" srcId="{99EC38EB-9856-4D90-B9C8-BF196CAFE4EC}" destId="{9ABE277A-89B0-4ED3-A255-1003CB4E6B52}" srcOrd="0" destOrd="5" presId="urn:microsoft.com/office/officeart/2005/8/layout/vList4"/>
    <dgm:cxn modelId="{AC84B9E4-321F-4A02-A247-082058F633B9}" type="presOf" srcId="{99EC38EB-9856-4D90-B9C8-BF196CAFE4EC}" destId="{804663B3-D167-4878-AB0B-674EB4189C96}" srcOrd="1" destOrd="5" presId="urn:microsoft.com/office/officeart/2005/8/layout/vList4"/>
    <dgm:cxn modelId="{A5DFB1E5-43DC-499C-874A-50D3718E585A}" type="presOf" srcId="{48A9A73F-9008-4F28-BCD9-83AD1B35E5E7}" destId="{9ABE277A-89B0-4ED3-A255-1003CB4E6B52}" srcOrd="0" destOrd="9" presId="urn:microsoft.com/office/officeart/2005/8/layout/vList4"/>
    <dgm:cxn modelId="{40419AED-3508-47F8-97BB-51E5BD76E946}" type="presOf" srcId="{A7BFF2C1-016A-4049-B83E-8F5D06D24B53}" destId="{2680DB02-CBD4-473D-A916-5C30A1F49D77}" srcOrd="1" destOrd="0" presId="urn:microsoft.com/office/officeart/2005/8/layout/vList4"/>
    <dgm:cxn modelId="{0CACEBED-F905-4B77-82FE-1908B5AE54AF}" type="presOf" srcId="{0F0E3091-1C00-469C-AEAB-9336F1992BB1}" destId="{804663B3-D167-4878-AB0B-674EB4189C96}" srcOrd="1" destOrd="6" presId="urn:microsoft.com/office/officeart/2005/8/layout/vList4"/>
    <dgm:cxn modelId="{A2126EF1-7066-4236-9B58-29BF50C7D867}" type="presOf" srcId="{0F0E3091-1C00-469C-AEAB-9336F1992BB1}" destId="{9ABE277A-89B0-4ED3-A255-1003CB4E6B52}" srcOrd="0" destOrd="6" presId="urn:microsoft.com/office/officeart/2005/8/layout/vList4"/>
    <dgm:cxn modelId="{F8A66CF9-07B7-491C-B000-7E0459F322FD}" type="presOf" srcId="{6A8E92A7-A4BD-4A2C-9B95-D5AB0AF39E67}" destId="{804663B3-D167-4878-AB0B-674EB4189C96}" srcOrd="1" destOrd="3" presId="urn:microsoft.com/office/officeart/2005/8/layout/vList4"/>
    <dgm:cxn modelId="{D0A74BFC-E01E-4749-A9DD-8DF44A9D1CA8}" srcId="{DF9F5466-862B-4940-90E4-E28E7DA10901}" destId="{6A8E92A7-A4BD-4A2C-9B95-D5AB0AF39E67}" srcOrd="2" destOrd="0" parTransId="{57B090BD-85FA-4CED-8EF1-EDF994C30603}" sibTransId="{BA0E8CAB-981B-4C23-84CD-5F6D6483BE2B}"/>
    <dgm:cxn modelId="{ECAFC0FE-E2E5-4791-A1AC-9D5C26EAAE01}" type="presOf" srcId="{38F2C4CB-9348-477A-9861-9E29165B5291}" destId="{804663B3-D167-4878-AB0B-674EB4189C96}" srcOrd="1" destOrd="2" presId="urn:microsoft.com/office/officeart/2005/8/layout/vList4"/>
    <dgm:cxn modelId="{72FAF8D8-6311-470B-98C1-2BD589B8B895}" type="presParOf" srcId="{1B9F5F0C-5D4B-496D-9ECE-411C55983FED}" destId="{2CAE1AF3-A972-4576-AB6F-0BE33D71BF49}" srcOrd="0" destOrd="0" presId="urn:microsoft.com/office/officeart/2005/8/layout/vList4"/>
    <dgm:cxn modelId="{7964276B-1F14-4708-8065-3D9C0A063439}" type="presParOf" srcId="{2CAE1AF3-A972-4576-AB6F-0BE33D71BF49}" destId="{CA0FC287-05EC-454A-BC75-33751600A5A3}" srcOrd="0" destOrd="0" presId="urn:microsoft.com/office/officeart/2005/8/layout/vList4"/>
    <dgm:cxn modelId="{644675F2-9B7D-4164-A396-B64C1FE06805}" type="presParOf" srcId="{2CAE1AF3-A972-4576-AB6F-0BE33D71BF49}" destId="{C9FA5B17-520D-4B43-BB9F-AECCBDB01B16}" srcOrd="1" destOrd="0" presId="urn:microsoft.com/office/officeart/2005/8/layout/vList4"/>
    <dgm:cxn modelId="{FD18259A-6C1C-4E42-BA09-0B342A602223}" type="presParOf" srcId="{2CAE1AF3-A972-4576-AB6F-0BE33D71BF49}" destId="{FCA758C7-F407-4BAE-974F-AD9A4515CCDD}" srcOrd="2" destOrd="0" presId="urn:microsoft.com/office/officeart/2005/8/layout/vList4"/>
    <dgm:cxn modelId="{F92142F8-4300-4BB9-9870-CB7ED014801F}" type="presParOf" srcId="{1B9F5F0C-5D4B-496D-9ECE-411C55983FED}" destId="{5F2681B9-1A71-489E-8DAB-336A8086E173}" srcOrd="1" destOrd="0" presId="urn:microsoft.com/office/officeart/2005/8/layout/vList4"/>
    <dgm:cxn modelId="{ED15E66B-D4F4-40AF-BBC6-C2470AD8960C}" type="presParOf" srcId="{1B9F5F0C-5D4B-496D-9ECE-411C55983FED}" destId="{BF2E5000-5457-44DC-B7F1-1BD38276B12B}" srcOrd="2" destOrd="0" presId="urn:microsoft.com/office/officeart/2005/8/layout/vList4"/>
    <dgm:cxn modelId="{57E99491-58B4-49E5-8CB9-612B85C4BE1A}" type="presParOf" srcId="{BF2E5000-5457-44DC-B7F1-1BD38276B12B}" destId="{3CBFEE7E-DE65-4AA0-A95D-0592CF0F6140}" srcOrd="0" destOrd="0" presId="urn:microsoft.com/office/officeart/2005/8/layout/vList4"/>
    <dgm:cxn modelId="{9DABB605-D8BF-487F-84F1-2D81A82E318D}" type="presParOf" srcId="{BF2E5000-5457-44DC-B7F1-1BD38276B12B}" destId="{9D8D7AFD-AD1E-40A8-B1CA-71262CEE45E7}" srcOrd="1" destOrd="0" presId="urn:microsoft.com/office/officeart/2005/8/layout/vList4"/>
    <dgm:cxn modelId="{48C33FE9-ABA4-41E1-8E5F-B23FF1F07F85}" type="presParOf" srcId="{BF2E5000-5457-44DC-B7F1-1BD38276B12B}" destId="{2680DB02-CBD4-473D-A916-5C30A1F49D77}" srcOrd="2" destOrd="0" presId="urn:microsoft.com/office/officeart/2005/8/layout/vList4"/>
    <dgm:cxn modelId="{F98A5617-7ECD-451C-9CA1-BC6DEBC44A94}" type="presParOf" srcId="{1B9F5F0C-5D4B-496D-9ECE-411C55983FED}" destId="{A5407E99-2F23-48A1-80F0-071B63E6A3C6}" srcOrd="3" destOrd="0" presId="urn:microsoft.com/office/officeart/2005/8/layout/vList4"/>
    <dgm:cxn modelId="{EE9291EF-4B9A-4BFC-9698-F096A83FFAF7}" type="presParOf" srcId="{1B9F5F0C-5D4B-496D-9ECE-411C55983FED}" destId="{45C986AB-B287-4EA5-B205-D931D9D618DC}" srcOrd="4" destOrd="0" presId="urn:microsoft.com/office/officeart/2005/8/layout/vList4"/>
    <dgm:cxn modelId="{BC9D32F8-6EA8-44F0-A4B5-1F930ACEAE0B}" type="presParOf" srcId="{45C986AB-B287-4EA5-B205-D931D9D618DC}" destId="{8AC9CA0E-94D8-4853-84C3-91F2C854645F}" srcOrd="0" destOrd="0" presId="urn:microsoft.com/office/officeart/2005/8/layout/vList4"/>
    <dgm:cxn modelId="{2F446D39-470D-45BF-849C-8D2B1EE960AA}" type="presParOf" srcId="{45C986AB-B287-4EA5-B205-D931D9D618DC}" destId="{AD5F5FDF-82AE-4E2F-A941-DAE839C5B0A7}" srcOrd="1" destOrd="0" presId="urn:microsoft.com/office/officeart/2005/8/layout/vList4"/>
    <dgm:cxn modelId="{7CC62680-6CD0-47E7-8303-8433CC4D9F6F}" type="presParOf" srcId="{45C986AB-B287-4EA5-B205-D931D9D618DC}" destId="{661AA78A-CAA6-4A3E-90BA-62271865C45E}" srcOrd="2" destOrd="0" presId="urn:microsoft.com/office/officeart/2005/8/layout/vList4"/>
    <dgm:cxn modelId="{A536DE09-B383-42C1-8816-103D6D331664}" type="presParOf" srcId="{1B9F5F0C-5D4B-496D-9ECE-411C55983FED}" destId="{6C1CDFEB-7067-4B28-AE68-05F4CB563861}" srcOrd="5" destOrd="0" presId="urn:microsoft.com/office/officeart/2005/8/layout/vList4"/>
    <dgm:cxn modelId="{FEAFFC05-D094-4397-BCF0-1956B78750FE}" type="presParOf" srcId="{1B9F5F0C-5D4B-496D-9ECE-411C55983FED}" destId="{79E12E99-1D34-441B-90AB-B71174CE92DE}" srcOrd="6" destOrd="0" presId="urn:microsoft.com/office/officeart/2005/8/layout/vList4"/>
    <dgm:cxn modelId="{D843C0B2-E409-4143-8822-392F925F3A3B}" type="presParOf" srcId="{79E12E99-1D34-441B-90AB-B71174CE92DE}" destId="{9ABE277A-89B0-4ED3-A255-1003CB4E6B52}" srcOrd="0" destOrd="0" presId="urn:microsoft.com/office/officeart/2005/8/layout/vList4"/>
    <dgm:cxn modelId="{499D8668-112F-4E6E-A18E-6528EC52A99D}" type="presParOf" srcId="{79E12E99-1D34-441B-90AB-B71174CE92DE}" destId="{63707556-4ED5-447C-A68F-F220D7A9D405}" srcOrd="1" destOrd="0" presId="urn:microsoft.com/office/officeart/2005/8/layout/vList4"/>
    <dgm:cxn modelId="{7B2994A4-76E3-4B3A-94C0-F31868219F77}"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phldr="1"/>
      <dgm:spPr/>
      <dgm:t>
        <a:bodyPr/>
        <a:lstStyle/>
        <a:p>
          <a:pPr algn="l"/>
          <a:endParaRPr lang="en-US"/>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E40EA1C4-B1BB-4646-B011-CB7FCDC97596}">
      <dgm:prSet phldrT="[Text]" phldr="1"/>
      <dgm:spPr/>
      <dgm:t>
        <a:bodyPr/>
        <a:lstStyle/>
        <a:p>
          <a:pPr algn="l"/>
          <a:endParaRPr lang="en-US" dirty="0"/>
        </a:p>
      </dgm:t>
    </dgm:pt>
    <dgm:pt modelId="{2A3CB316-C2B5-4A36-A3FA-87113FAF5D8B}" type="parTrans" cxnId="{3F7CE18C-3C84-4C04-AC7B-0D531AFC9474}">
      <dgm:prSet/>
      <dgm:spPr/>
      <dgm:t>
        <a:bodyPr/>
        <a:lstStyle/>
        <a:p>
          <a:endParaRPr lang="en-US"/>
        </a:p>
      </dgm:t>
    </dgm:pt>
    <dgm:pt modelId="{0612DA88-3019-48F5-9B3F-F6FD7A3FE571}" type="sibTrans" cxnId="{3F7CE18C-3C84-4C04-AC7B-0D531AFC9474}">
      <dgm:prSet/>
      <dgm:spPr/>
      <dgm:t>
        <a:bodyPr/>
        <a:lstStyle/>
        <a:p>
          <a:endParaRPr lang="en-US"/>
        </a:p>
      </dgm:t>
    </dgm:pt>
    <dgm:pt modelId="{38F2C4CB-9348-477A-9861-9E29165B5291}">
      <dgm:prSet phldrT="[Text]" phldr="1"/>
      <dgm:spPr/>
      <dgm:t>
        <a:bodyPr/>
        <a:lstStyle/>
        <a:p>
          <a:pPr algn="l"/>
          <a:endParaRPr lang="en-US"/>
        </a:p>
      </dgm:t>
    </dgm:pt>
    <dgm:pt modelId="{7D867DAB-31AE-4243-8848-734F7D17DA89}" type="parTrans" cxnId="{6AB41E38-D124-45E2-8EC7-C211F3D079C2}">
      <dgm:prSet/>
      <dgm:spPr/>
      <dgm:t>
        <a:bodyPr/>
        <a:lstStyle/>
        <a:p>
          <a:endParaRPr lang="en-US"/>
        </a:p>
      </dgm:t>
    </dgm:pt>
    <dgm:pt modelId="{FF4AC910-03C2-40DF-B2C3-CF08ED67DB3C}" type="sibTrans" cxnId="{6AB41E38-D124-45E2-8EC7-C211F3D079C2}">
      <dgm:prSet/>
      <dgm:spPr/>
      <dgm:t>
        <a:bodyPr/>
        <a:lstStyle/>
        <a:p>
          <a:endParaRPr lang="en-US"/>
        </a:p>
      </dgm:t>
    </dgm:pt>
    <dgm:pt modelId="{BF0F2530-0CB8-4BED-A20F-52056F6B59F6}">
      <dgm:prSet phldrT="[Text]"/>
      <dgm:spPr/>
      <dgm:t>
        <a:bodyPr/>
        <a:lstStyle/>
        <a:p>
          <a:endParaRPr lang="en-US"/>
        </a:p>
      </dgm:t>
    </dgm:pt>
    <dgm:pt modelId="{1F0D3C94-935A-4A76-AC69-171489FEC928}" type="parTrans" cxnId="{A5BD6195-AEF9-43F4-824A-6A9D03D45686}">
      <dgm:prSet/>
      <dgm:spPr/>
      <dgm:t>
        <a:bodyPr/>
        <a:lstStyle/>
        <a:p>
          <a:endParaRPr lang="en-US"/>
        </a:p>
      </dgm:t>
    </dgm:pt>
    <dgm:pt modelId="{820045EB-AC87-4C54-81F9-F60FA3752521}" type="sibTrans" cxnId="{A5BD6195-AEF9-43F4-824A-6A9D03D45686}">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6A8E92A7-A4BD-4A2C-9B95-D5AB0AF39E67}">
      <dgm:prSet/>
      <dgm:spPr/>
      <dgm:t>
        <a:bodyPr/>
        <a:lstStyle/>
        <a:p>
          <a:pPr algn="l"/>
          <a:endParaRPr lang="en-US"/>
        </a:p>
      </dgm:t>
    </dgm:pt>
    <dgm:pt modelId="{57B090BD-85FA-4CED-8EF1-EDF994C30603}" type="parTrans" cxnId="{D0A74BFC-E01E-4749-A9DD-8DF44A9D1CA8}">
      <dgm:prSet/>
      <dgm:spPr/>
      <dgm:t>
        <a:bodyPr/>
        <a:lstStyle/>
        <a:p>
          <a:endParaRPr lang="en-US"/>
        </a:p>
      </dgm:t>
    </dgm:pt>
    <dgm:pt modelId="{BA0E8CAB-981B-4C23-84CD-5F6D6483BE2B}" type="sibTrans" cxnId="{D0A74BFC-E01E-4749-A9DD-8DF44A9D1CA8}">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17046"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AC789E0C-76E1-4FA2-89B0-42B419BDC725}" type="presOf" srcId="{0F0E3091-1C00-469C-AEAB-9336F1992BB1}" destId="{9ABE277A-89B0-4ED3-A255-1003CB4E6B52}" srcOrd="0" destOrd="6" presId="urn:microsoft.com/office/officeart/2005/8/layout/vList4"/>
    <dgm:cxn modelId="{D4BBB410-40B8-4FC5-B871-E1AA389471CE}" srcId="{BF0F2530-0CB8-4BED-A20F-52056F6B59F6}" destId="{99EC38EB-9856-4D90-B9C8-BF196CAFE4EC}" srcOrd="0" destOrd="0" parTransId="{7E3066C9-71C8-4A4A-B544-65D8CFA0CBE4}" sibTransId="{7369C7D0-2B88-4E2F-AE15-94F1D5FE13E2}"/>
    <dgm:cxn modelId="{32A1B614-10BA-46D9-8955-489DF8F7428F}" srcId="{DA4A7F83-F3A9-4590-B8BC-48AB9784BF57}" destId="{48A9A73F-9008-4F28-BCD9-83AD1B35E5E7}" srcOrd="1" destOrd="0" parTransId="{F173F37F-DED4-481D-AFD4-7E433E4DD387}" sibTransId="{3FEE5D80-59CF-4714-B1C7-6A0E2CB69C51}"/>
    <dgm:cxn modelId="{1957ED24-E62A-417D-9C6A-5738301C420C}" type="presOf" srcId="{8769FFAF-4B4D-4761-A816-FB458A5A9680}" destId="{804663B3-D167-4878-AB0B-674EB4189C96}" srcOrd="1" destOrd="8" presId="urn:microsoft.com/office/officeart/2005/8/layout/vList4"/>
    <dgm:cxn modelId="{04A62F2F-3919-47BE-B20E-F5F1B34469B7}" type="presOf" srcId="{A7BFF2C1-016A-4049-B83E-8F5D06D24B53}" destId="{2680DB02-CBD4-473D-A916-5C30A1F49D77}" srcOrd="1" destOrd="0" presId="urn:microsoft.com/office/officeart/2005/8/layout/vList4"/>
    <dgm:cxn modelId="{6AB41E38-D124-45E2-8EC7-C211F3D079C2}" srcId="{DF9F5466-862B-4940-90E4-E28E7DA10901}" destId="{38F2C4CB-9348-477A-9861-9E29165B5291}" srcOrd="1" destOrd="0" parTransId="{7D867DAB-31AE-4243-8848-734F7D17DA89}" sibTransId="{FF4AC910-03C2-40DF-B2C3-CF08ED67DB3C}"/>
    <dgm:cxn modelId="{1F877F5D-7B57-4162-92E7-FDC6F40F3119}" srcId="{DA4A7F83-F3A9-4590-B8BC-48AB9784BF57}" destId="{8769FFAF-4B4D-4761-A816-FB458A5A9680}" srcOrd="0" destOrd="0" parTransId="{E94BE67C-636A-456A-845B-2DCCD57D003D}" sibTransId="{3AD5A619-0985-4B9F-A142-E503EC5E0B40}"/>
    <dgm:cxn modelId="{C23A8744-908B-4486-B107-E9C02CB1A047}" type="presOf" srcId="{5EEA3D59-5AF9-4FA7-80D8-07CC0D3B399A}" destId="{FCA758C7-F407-4BAE-974F-AD9A4515CCDD}" srcOrd="1" destOrd="0" presId="urn:microsoft.com/office/officeart/2005/8/layout/vList4"/>
    <dgm:cxn modelId="{64ACC066-B708-4822-B161-4D4BBFCE778C}" type="presOf" srcId="{C3AB90E7-68D3-4641-9F82-69B9DE1B8678}" destId="{1B9F5F0C-5D4B-496D-9ECE-411C55983FED}" srcOrd="0" destOrd="0" presId="urn:microsoft.com/office/officeart/2005/8/layout/vList4"/>
    <dgm:cxn modelId="{F106F247-873E-41A0-98B7-64972C1E87BF}" type="presOf" srcId="{5EEA3D59-5AF9-4FA7-80D8-07CC0D3B399A}" destId="{CA0FC287-05EC-454A-BC75-33751600A5A3}" srcOrd="0" destOrd="0" presId="urn:microsoft.com/office/officeart/2005/8/layout/vList4"/>
    <dgm:cxn modelId="{01AAC94A-DD53-44B4-BEEF-076E2FCC961F}" type="presOf" srcId="{99EC38EB-9856-4D90-B9C8-BF196CAFE4EC}" destId="{804663B3-D167-4878-AB0B-674EB4189C96}" srcOrd="1" destOrd="5" presId="urn:microsoft.com/office/officeart/2005/8/layout/vList4"/>
    <dgm:cxn modelId="{CBEC116F-C381-4AFE-B45A-0D8DBF656C86}" type="presOf" srcId="{0F0E3091-1C00-469C-AEAB-9336F1992BB1}" destId="{804663B3-D167-4878-AB0B-674EB4189C96}" srcOrd="1" destOrd="6" presId="urn:microsoft.com/office/officeart/2005/8/layout/vList4"/>
    <dgm:cxn modelId="{91F14372-EF92-4B02-BF83-C08BBDAE1C5D}" srcId="{BF0F2530-0CB8-4BED-A20F-52056F6B59F6}" destId="{0F0E3091-1C00-469C-AEAB-9336F1992BB1}" srcOrd="1" destOrd="0" parTransId="{2100EDF2-FEB0-475E-92AA-55F5B6BE6BE7}" sibTransId="{DB5A778B-7D82-45FB-9CF5-9DD18CD3D5E4}"/>
    <dgm:cxn modelId="{FEA24A72-8B96-4F74-8D1B-3E7CBD5764B0}" type="presOf" srcId="{38F2C4CB-9348-477A-9861-9E29165B5291}" destId="{9ABE277A-89B0-4ED3-A255-1003CB4E6B52}" srcOrd="0" destOrd="2" presId="urn:microsoft.com/office/officeart/2005/8/layout/vList4"/>
    <dgm:cxn modelId="{84B6A276-FCC5-47C2-9C4D-D61CE6FEC630}" type="presOf" srcId="{6A8E92A7-A4BD-4A2C-9B95-D5AB0AF39E67}" destId="{9ABE277A-89B0-4ED3-A255-1003CB4E6B52}" srcOrd="0" destOrd="3" presId="urn:microsoft.com/office/officeart/2005/8/layout/vList4"/>
    <dgm:cxn modelId="{4698B279-B663-4AFA-8510-85DAF6362A23}" type="presOf" srcId="{6A8E92A7-A4BD-4A2C-9B95-D5AB0AF39E67}" destId="{804663B3-D167-4878-AB0B-674EB4189C96}" srcOrd="1" destOrd="3"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A500797C-E305-4C51-8D78-CFEC659849F2}" srcId="{C3AB90E7-68D3-4641-9F82-69B9DE1B8678}" destId="{DF9F5466-862B-4940-90E4-E28E7DA10901}" srcOrd="3" destOrd="0" parTransId="{AD742840-2E35-41F3-ACEA-08D86DDE4C27}" sibTransId="{ABBDEA39-9877-471A-82A8-90F5AE822C27}"/>
    <dgm:cxn modelId="{282A347D-31F9-4086-8F00-C3DA10A1B882}" type="presOf" srcId="{DA4A7F83-F3A9-4590-B8BC-48AB9784BF57}" destId="{9ABE277A-89B0-4ED3-A255-1003CB4E6B52}" srcOrd="0" destOrd="7" presId="urn:microsoft.com/office/officeart/2005/8/layout/vList4"/>
    <dgm:cxn modelId="{9EFD7488-E013-4446-A0FC-8910E00AF371}" type="presOf" srcId="{DA4A7F83-F3A9-4590-B8BC-48AB9784BF57}" destId="{804663B3-D167-4878-AB0B-674EB4189C96}" srcOrd="1" destOrd="7" presId="urn:microsoft.com/office/officeart/2005/8/layout/vList4"/>
    <dgm:cxn modelId="{3F7CE18C-3C84-4C04-AC7B-0D531AFC9474}" srcId="{DF9F5466-862B-4940-90E4-E28E7DA10901}" destId="{E40EA1C4-B1BB-4646-B011-CB7FCDC97596}" srcOrd="0" destOrd="0" parTransId="{2A3CB316-C2B5-4A36-A3FA-87113FAF5D8B}" sibTransId="{0612DA88-3019-48F5-9B3F-F6FD7A3FE571}"/>
    <dgm:cxn modelId="{A5BD6195-AEF9-43F4-824A-6A9D03D45686}" srcId="{DF9F5466-862B-4940-90E4-E28E7DA10901}" destId="{BF0F2530-0CB8-4BED-A20F-52056F6B59F6}" srcOrd="3" destOrd="0" parTransId="{1F0D3C94-935A-4A76-AC69-171489FEC928}" sibTransId="{820045EB-AC87-4C54-81F9-F60FA3752521}"/>
    <dgm:cxn modelId="{C35C7595-5ADF-40BB-AE0D-3D2FDC64F941}" type="presOf" srcId="{99EC38EB-9856-4D90-B9C8-BF196CAFE4EC}" destId="{9ABE277A-89B0-4ED3-A255-1003CB4E6B52}" srcOrd="0" destOrd="5" presId="urn:microsoft.com/office/officeart/2005/8/layout/vList4"/>
    <dgm:cxn modelId="{77B57F9C-F469-489C-9C9B-BAAA3DB89562}" type="presOf" srcId="{DF9F5466-862B-4940-90E4-E28E7DA10901}" destId="{804663B3-D167-4878-AB0B-674EB4189C96}" srcOrd="1" destOrd="0" presId="urn:microsoft.com/office/officeart/2005/8/layout/vList4"/>
    <dgm:cxn modelId="{15A51BAB-1C48-4F7C-99E8-5D22322B97DA}" type="presOf" srcId="{A7BFF2C1-016A-4049-B83E-8F5D06D24B53}" destId="{3CBFEE7E-DE65-4AA0-A95D-0592CF0F6140}" srcOrd="0" destOrd="0" presId="urn:microsoft.com/office/officeart/2005/8/layout/vList4"/>
    <dgm:cxn modelId="{DEFF34BA-F8F8-40B2-B6FC-9505161324FF}" srcId="{DF9F5466-862B-4940-90E4-E28E7DA10901}" destId="{DA4A7F83-F3A9-4590-B8BC-48AB9784BF57}" srcOrd="4" destOrd="0" parTransId="{DE8008C1-41AE-40FD-B691-8D68610BBF91}" sibTransId="{DBD69752-CF51-4C49-A220-F2BA0BDB2EF5}"/>
    <dgm:cxn modelId="{0A2C1ABD-8FB6-4A88-A9DA-F6CE4DDE3CCC}" srcId="{C3AB90E7-68D3-4641-9F82-69B9DE1B8678}" destId="{32484CC9-B2E2-42A4-87A8-CEFB3A82041A}" srcOrd="2" destOrd="0" parTransId="{79DCDB72-6BD7-444D-BB91-1075123E40F0}" sibTransId="{C2D42260-1236-4748-8C77-EB6BA473169F}"/>
    <dgm:cxn modelId="{7C27F6BF-DD08-415B-9F11-7E77876E9995}" type="presOf" srcId="{48A9A73F-9008-4F28-BCD9-83AD1B35E5E7}" destId="{804663B3-D167-4878-AB0B-674EB4189C96}" srcOrd="1" destOrd="9" presId="urn:microsoft.com/office/officeart/2005/8/layout/vList4"/>
    <dgm:cxn modelId="{2950DAC6-BAEC-439E-971F-395683A4BEB3}" type="presOf" srcId="{BF0F2530-0CB8-4BED-A20F-52056F6B59F6}" destId="{9ABE277A-89B0-4ED3-A255-1003CB4E6B52}" srcOrd="0" destOrd="4" presId="urn:microsoft.com/office/officeart/2005/8/layout/vList4"/>
    <dgm:cxn modelId="{349AAED0-0C3C-434D-B152-A989DA50A25D}" type="presOf" srcId="{32484CC9-B2E2-42A4-87A8-CEFB3A82041A}" destId="{661AA78A-CAA6-4A3E-90BA-62271865C45E}" srcOrd="1" destOrd="0"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A19AE1D7-D03B-4ADD-BB42-A5B96995C724}" type="presOf" srcId="{E40EA1C4-B1BB-4646-B011-CB7FCDC97596}" destId="{9ABE277A-89B0-4ED3-A255-1003CB4E6B52}" srcOrd="0" destOrd="1" presId="urn:microsoft.com/office/officeart/2005/8/layout/vList4"/>
    <dgm:cxn modelId="{2E0299D9-6CE2-4F7F-B17A-564408C1C7E5}" type="presOf" srcId="{E40EA1C4-B1BB-4646-B011-CB7FCDC97596}" destId="{804663B3-D167-4878-AB0B-674EB4189C96}" srcOrd="1" destOrd="1" presId="urn:microsoft.com/office/officeart/2005/8/layout/vList4"/>
    <dgm:cxn modelId="{3FBC08E0-54F6-4DD7-BE45-4391728BE6B6}" type="presOf" srcId="{BF0F2530-0CB8-4BED-A20F-52056F6B59F6}" destId="{804663B3-D167-4878-AB0B-674EB4189C96}" srcOrd="1" destOrd="4" presId="urn:microsoft.com/office/officeart/2005/8/layout/vList4"/>
    <dgm:cxn modelId="{4ABB13EE-2030-4666-9573-72717C5C70B5}" type="presOf" srcId="{48A9A73F-9008-4F28-BCD9-83AD1B35E5E7}" destId="{9ABE277A-89B0-4ED3-A255-1003CB4E6B52}" srcOrd="0" destOrd="9" presId="urn:microsoft.com/office/officeart/2005/8/layout/vList4"/>
    <dgm:cxn modelId="{BD2156F4-B125-4EE4-9D31-94093DC4AB55}" type="presOf" srcId="{8769FFAF-4B4D-4761-A816-FB458A5A9680}" destId="{9ABE277A-89B0-4ED3-A255-1003CB4E6B52}" srcOrd="0" destOrd="8" presId="urn:microsoft.com/office/officeart/2005/8/layout/vList4"/>
    <dgm:cxn modelId="{8FCB71F9-A1A4-4022-B49F-D5E680A017D7}" type="presOf" srcId="{DF9F5466-862B-4940-90E4-E28E7DA10901}" destId="{9ABE277A-89B0-4ED3-A255-1003CB4E6B52}" srcOrd="0" destOrd="0" presId="urn:microsoft.com/office/officeart/2005/8/layout/vList4"/>
    <dgm:cxn modelId="{572A27FB-1E9F-4CA8-B82B-16D773D7D56E}" type="presOf" srcId="{38F2C4CB-9348-477A-9861-9E29165B5291}" destId="{804663B3-D167-4878-AB0B-674EB4189C96}" srcOrd="1" destOrd="2" presId="urn:microsoft.com/office/officeart/2005/8/layout/vList4"/>
    <dgm:cxn modelId="{D0A74BFC-E01E-4749-A9DD-8DF44A9D1CA8}" srcId="{DF9F5466-862B-4940-90E4-E28E7DA10901}" destId="{6A8E92A7-A4BD-4A2C-9B95-D5AB0AF39E67}" srcOrd="2" destOrd="0" parTransId="{57B090BD-85FA-4CED-8EF1-EDF994C30603}" sibTransId="{BA0E8CAB-981B-4C23-84CD-5F6D6483BE2B}"/>
    <dgm:cxn modelId="{C34EDEFC-C97A-4483-93B8-15879987FDBF}" type="presOf" srcId="{32484CC9-B2E2-42A4-87A8-CEFB3A82041A}" destId="{8AC9CA0E-94D8-4853-84C3-91F2C854645F}" srcOrd="0" destOrd="0" presId="urn:microsoft.com/office/officeart/2005/8/layout/vList4"/>
    <dgm:cxn modelId="{90B6CB75-71A2-4185-B552-D0DC4E6FC6EB}" type="presParOf" srcId="{1B9F5F0C-5D4B-496D-9ECE-411C55983FED}" destId="{2CAE1AF3-A972-4576-AB6F-0BE33D71BF49}" srcOrd="0" destOrd="0" presId="urn:microsoft.com/office/officeart/2005/8/layout/vList4"/>
    <dgm:cxn modelId="{B08BEB9C-7A2E-499B-B024-2935B0F398A4}" type="presParOf" srcId="{2CAE1AF3-A972-4576-AB6F-0BE33D71BF49}" destId="{CA0FC287-05EC-454A-BC75-33751600A5A3}" srcOrd="0" destOrd="0" presId="urn:microsoft.com/office/officeart/2005/8/layout/vList4"/>
    <dgm:cxn modelId="{92188FCC-14A4-407E-8C49-AF9A7AAC87C0}" type="presParOf" srcId="{2CAE1AF3-A972-4576-AB6F-0BE33D71BF49}" destId="{C9FA5B17-520D-4B43-BB9F-AECCBDB01B16}" srcOrd="1" destOrd="0" presId="urn:microsoft.com/office/officeart/2005/8/layout/vList4"/>
    <dgm:cxn modelId="{57754EFA-4142-45EC-B006-A228BA350EC8}" type="presParOf" srcId="{2CAE1AF3-A972-4576-AB6F-0BE33D71BF49}" destId="{FCA758C7-F407-4BAE-974F-AD9A4515CCDD}" srcOrd="2" destOrd="0" presId="urn:microsoft.com/office/officeart/2005/8/layout/vList4"/>
    <dgm:cxn modelId="{B6DB1470-D638-4DB0-BDF4-BC2C7A59CDB3}" type="presParOf" srcId="{1B9F5F0C-5D4B-496D-9ECE-411C55983FED}" destId="{5F2681B9-1A71-489E-8DAB-336A8086E173}" srcOrd="1" destOrd="0" presId="urn:microsoft.com/office/officeart/2005/8/layout/vList4"/>
    <dgm:cxn modelId="{79F98143-9C7B-4CB5-BD8B-ABC74837BA03}" type="presParOf" srcId="{1B9F5F0C-5D4B-496D-9ECE-411C55983FED}" destId="{BF2E5000-5457-44DC-B7F1-1BD38276B12B}" srcOrd="2" destOrd="0" presId="urn:microsoft.com/office/officeart/2005/8/layout/vList4"/>
    <dgm:cxn modelId="{75F6B761-5870-47D8-8A4A-3E067C6A40B2}" type="presParOf" srcId="{BF2E5000-5457-44DC-B7F1-1BD38276B12B}" destId="{3CBFEE7E-DE65-4AA0-A95D-0592CF0F6140}" srcOrd="0" destOrd="0" presId="urn:microsoft.com/office/officeart/2005/8/layout/vList4"/>
    <dgm:cxn modelId="{65586C2C-7EBA-404E-B266-601C0F014DA4}" type="presParOf" srcId="{BF2E5000-5457-44DC-B7F1-1BD38276B12B}" destId="{9D8D7AFD-AD1E-40A8-B1CA-71262CEE45E7}" srcOrd="1" destOrd="0" presId="urn:microsoft.com/office/officeart/2005/8/layout/vList4"/>
    <dgm:cxn modelId="{B41DEEA3-EE0F-4BC2-89D8-E1D803FB286C}" type="presParOf" srcId="{BF2E5000-5457-44DC-B7F1-1BD38276B12B}" destId="{2680DB02-CBD4-473D-A916-5C30A1F49D77}" srcOrd="2" destOrd="0" presId="urn:microsoft.com/office/officeart/2005/8/layout/vList4"/>
    <dgm:cxn modelId="{A6139150-1152-484D-9A73-A322EB3F41B5}" type="presParOf" srcId="{1B9F5F0C-5D4B-496D-9ECE-411C55983FED}" destId="{A5407E99-2F23-48A1-80F0-071B63E6A3C6}" srcOrd="3" destOrd="0" presId="urn:microsoft.com/office/officeart/2005/8/layout/vList4"/>
    <dgm:cxn modelId="{80E16D5C-A0C6-4052-8F02-4D9DC81A5F84}" type="presParOf" srcId="{1B9F5F0C-5D4B-496D-9ECE-411C55983FED}" destId="{45C986AB-B287-4EA5-B205-D931D9D618DC}" srcOrd="4" destOrd="0" presId="urn:microsoft.com/office/officeart/2005/8/layout/vList4"/>
    <dgm:cxn modelId="{25BB4877-1A63-4AEE-9C9D-C88094EAC7BE}" type="presParOf" srcId="{45C986AB-B287-4EA5-B205-D931D9D618DC}" destId="{8AC9CA0E-94D8-4853-84C3-91F2C854645F}" srcOrd="0" destOrd="0" presId="urn:microsoft.com/office/officeart/2005/8/layout/vList4"/>
    <dgm:cxn modelId="{0FF9464A-793B-4F1B-9208-C0580DAC1A7F}" type="presParOf" srcId="{45C986AB-B287-4EA5-B205-D931D9D618DC}" destId="{AD5F5FDF-82AE-4E2F-A941-DAE839C5B0A7}" srcOrd="1" destOrd="0" presId="urn:microsoft.com/office/officeart/2005/8/layout/vList4"/>
    <dgm:cxn modelId="{B877BFBD-5114-4C87-AEB4-1061C47126BD}" type="presParOf" srcId="{45C986AB-B287-4EA5-B205-D931D9D618DC}" destId="{661AA78A-CAA6-4A3E-90BA-62271865C45E}" srcOrd="2" destOrd="0" presId="urn:microsoft.com/office/officeart/2005/8/layout/vList4"/>
    <dgm:cxn modelId="{1BF106EF-A39B-419D-B86C-EDEE94A2EA37}" type="presParOf" srcId="{1B9F5F0C-5D4B-496D-9ECE-411C55983FED}" destId="{6C1CDFEB-7067-4B28-AE68-05F4CB563861}" srcOrd="5" destOrd="0" presId="urn:microsoft.com/office/officeart/2005/8/layout/vList4"/>
    <dgm:cxn modelId="{1CBC7DCF-8F56-419B-B5D7-69E96D39E224}" type="presParOf" srcId="{1B9F5F0C-5D4B-496D-9ECE-411C55983FED}" destId="{79E12E99-1D34-441B-90AB-B71174CE92DE}" srcOrd="6" destOrd="0" presId="urn:microsoft.com/office/officeart/2005/8/layout/vList4"/>
    <dgm:cxn modelId="{4726B242-8BE8-4AA1-A26B-EAA55F635D0A}" type="presParOf" srcId="{79E12E99-1D34-441B-90AB-B71174CE92DE}" destId="{9ABE277A-89B0-4ED3-A255-1003CB4E6B52}" srcOrd="0" destOrd="0" presId="urn:microsoft.com/office/officeart/2005/8/layout/vList4"/>
    <dgm:cxn modelId="{7A82E5F0-905E-4A53-9816-7F9C77FB6AC3}" type="presParOf" srcId="{79E12E99-1D34-441B-90AB-B71174CE92DE}" destId="{63707556-4ED5-447C-A68F-F220D7A9D405}" srcOrd="1" destOrd="0" presId="urn:microsoft.com/office/officeart/2005/8/layout/vList4"/>
    <dgm:cxn modelId="{915F279E-BF81-444F-B65A-B8E053793867}"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AB90E7-68D3-4641-9F82-69B9DE1B8678}" type="doc">
      <dgm:prSet loTypeId="urn:microsoft.com/office/officeart/2005/8/layout/vList4" loCatId="list" qsTypeId="urn:microsoft.com/office/officeart/2005/8/quickstyle/3d1" qsCatId="3D" csTypeId="urn:microsoft.com/office/officeart/2005/8/colors/colorful2" csCatId="colorful" phldr="1"/>
      <dgm:spPr/>
      <dgm:t>
        <a:bodyPr/>
        <a:lstStyle/>
        <a:p>
          <a:endParaRPr lang="en-US"/>
        </a:p>
      </dgm:t>
    </dgm:pt>
    <dgm:pt modelId="{DF9F5466-862B-4940-90E4-E28E7DA10901}">
      <dgm:prSet phldrT="[Text]" phldr="1"/>
      <dgm:spPr/>
      <dgm:t>
        <a:bodyPr/>
        <a:lstStyle/>
        <a:p>
          <a:pPr algn="l"/>
          <a:endParaRPr lang="en-US"/>
        </a:p>
      </dgm:t>
    </dgm:pt>
    <dgm:pt modelId="{AD742840-2E35-41F3-ACEA-08D86DDE4C27}" type="parTrans" cxnId="{A500797C-E305-4C51-8D78-CFEC659849F2}">
      <dgm:prSet/>
      <dgm:spPr/>
      <dgm:t>
        <a:bodyPr/>
        <a:lstStyle/>
        <a:p>
          <a:endParaRPr lang="en-US"/>
        </a:p>
      </dgm:t>
    </dgm:pt>
    <dgm:pt modelId="{ABBDEA39-9877-471A-82A8-90F5AE822C27}" type="sibTrans" cxnId="{A500797C-E305-4C51-8D78-CFEC659849F2}">
      <dgm:prSet/>
      <dgm:spPr/>
      <dgm:t>
        <a:bodyPr/>
        <a:lstStyle/>
        <a:p>
          <a:endParaRPr lang="en-US"/>
        </a:p>
      </dgm:t>
    </dgm:pt>
    <dgm:pt modelId="{E40EA1C4-B1BB-4646-B011-CB7FCDC97596}">
      <dgm:prSet phldrT="[Text]" phldr="1"/>
      <dgm:spPr/>
      <dgm:t>
        <a:bodyPr/>
        <a:lstStyle/>
        <a:p>
          <a:pPr algn="l"/>
          <a:endParaRPr lang="en-US" dirty="0"/>
        </a:p>
      </dgm:t>
    </dgm:pt>
    <dgm:pt modelId="{2A3CB316-C2B5-4A36-A3FA-87113FAF5D8B}" type="parTrans" cxnId="{3F7CE18C-3C84-4C04-AC7B-0D531AFC9474}">
      <dgm:prSet/>
      <dgm:spPr/>
      <dgm:t>
        <a:bodyPr/>
        <a:lstStyle/>
        <a:p>
          <a:endParaRPr lang="en-US"/>
        </a:p>
      </dgm:t>
    </dgm:pt>
    <dgm:pt modelId="{0612DA88-3019-48F5-9B3F-F6FD7A3FE571}" type="sibTrans" cxnId="{3F7CE18C-3C84-4C04-AC7B-0D531AFC9474}">
      <dgm:prSet/>
      <dgm:spPr/>
      <dgm:t>
        <a:bodyPr/>
        <a:lstStyle/>
        <a:p>
          <a:endParaRPr lang="en-US"/>
        </a:p>
      </dgm:t>
    </dgm:pt>
    <dgm:pt modelId="{38F2C4CB-9348-477A-9861-9E29165B5291}">
      <dgm:prSet phldrT="[Text]" phldr="1"/>
      <dgm:spPr/>
      <dgm:t>
        <a:bodyPr/>
        <a:lstStyle/>
        <a:p>
          <a:pPr algn="l"/>
          <a:endParaRPr lang="en-US"/>
        </a:p>
      </dgm:t>
    </dgm:pt>
    <dgm:pt modelId="{7D867DAB-31AE-4243-8848-734F7D17DA89}" type="parTrans" cxnId="{6AB41E38-D124-45E2-8EC7-C211F3D079C2}">
      <dgm:prSet/>
      <dgm:spPr/>
      <dgm:t>
        <a:bodyPr/>
        <a:lstStyle/>
        <a:p>
          <a:endParaRPr lang="en-US"/>
        </a:p>
      </dgm:t>
    </dgm:pt>
    <dgm:pt modelId="{FF4AC910-03C2-40DF-B2C3-CF08ED67DB3C}" type="sibTrans" cxnId="{6AB41E38-D124-45E2-8EC7-C211F3D079C2}">
      <dgm:prSet/>
      <dgm:spPr/>
      <dgm:t>
        <a:bodyPr/>
        <a:lstStyle/>
        <a:p>
          <a:endParaRPr lang="en-US"/>
        </a:p>
      </dgm:t>
    </dgm:pt>
    <dgm:pt modelId="{BF0F2530-0CB8-4BED-A20F-52056F6B59F6}">
      <dgm:prSet phldrT="[Text]"/>
      <dgm:spPr/>
      <dgm:t>
        <a:bodyPr/>
        <a:lstStyle/>
        <a:p>
          <a:endParaRPr lang="en-US"/>
        </a:p>
      </dgm:t>
    </dgm:pt>
    <dgm:pt modelId="{1F0D3C94-935A-4A76-AC69-171489FEC928}" type="parTrans" cxnId="{A5BD6195-AEF9-43F4-824A-6A9D03D45686}">
      <dgm:prSet/>
      <dgm:spPr/>
      <dgm:t>
        <a:bodyPr/>
        <a:lstStyle/>
        <a:p>
          <a:endParaRPr lang="en-US"/>
        </a:p>
      </dgm:t>
    </dgm:pt>
    <dgm:pt modelId="{820045EB-AC87-4C54-81F9-F60FA3752521}" type="sibTrans" cxnId="{A5BD6195-AEF9-43F4-824A-6A9D03D45686}">
      <dgm:prSet/>
      <dgm:spPr/>
      <dgm:t>
        <a:bodyPr/>
        <a:lstStyle/>
        <a:p>
          <a:endParaRPr lang="en-US"/>
        </a:p>
      </dgm:t>
    </dgm:pt>
    <dgm:pt modelId="{99EC38EB-9856-4D90-B9C8-BF196CAFE4EC}">
      <dgm:prSet phldrT="[Text]"/>
      <dgm:spPr/>
      <dgm:t>
        <a:bodyPr/>
        <a:lstStyle/>
        <a:p>
          <a:endParaRPr lang="en-US"/>
        </a:p>
      </dgm:t>
    </dgm:pt>
    <dgm:pt modelId="{7E3066C9-71C8-4A4A-B544-65D8CFA0CBE4}" type="parTrans" cxnId="{D4BBB410-40B8-4FC5-B871-E1AA389471CE}">
      <dgm:prSet/>
      <dgm:spPr/>
      <dgm:t>
        <a:bodyPr/>
        <a:lstStyle/>
        <a:p>
          <a:endParaRPr lang="en-US"/>
        </a:p>
      </dgm:t>
    </dgm:pt>
    <dgm:pt modelId="{7369C7D0-2B88-4E2F-AE15-94F1D5FE13E2}" type="sibTrans" cxnId="{D4BBB410-40B8-4FC5-B871-E1AA389471CE}">
      <dgm:prSet/>
      <dgm:spPr/>
      <dgm:t>
        <a:bodyPr/>
        <a:lstStyle/>
        <a:p>
          <a:endParaRPr lang="en-US"/>
        </a:p>
      </dgm:t>
    </dgm:pt>
    <dgm:pt modelId="{0F0E3091-1C00-469C-AEAB-9336F1992BB1}">
      <dgm:prSet phldrT="[Text]"/>
      <dgm:spPr/>
      <dgm:t>
        <a:bodyPr/>
        <a:lstStyle/>
        <a:p>
          <a:endParaRPr lang="en-US"/>
        </a:p>
      </dgm:t>
    </dgm:pt>
    <dgm:pt modelId="{2100EDF2-FEB0-475E-92AA-55F5B6BE6BE7}" type="parTrans" cxnId="{91F14372-EF92-4B02-BF83-C08BBDAE1C5D}">
      <dgm:prSet/>
      <dgm:spPr/>
      <dgm:t>
        <a:bodyPr/>
        <a:lstStyle/>
        <a:p>
          <a:endParaRPr lang="en-US"/>
        </a:p>
      </dgm:t>
    </dgm:pt>
    <dgm:pt modelId="{DB5A778B-7D82-45FB-9CF5-9DD18CD3D5E4}" type="sibTrans" cxnId="{91F14372-EF92-4B02-BF83-C08BBDAE1C5D}">
      <dgm:prSet/>
      <dgm:spPr/>
      <dgm:t>
        <a:bodyPr/>
        <a:lstStyle/>
        <a:p>
          <a:endParaRPr lang="en-US"/>
        </a:p>
      </dgm:t>
    </dgm:pt>
    <dgm:pt modelId="{DA4A7F83-F3A9-4590-B8BC-48AB9784BF57}">
      <dgm:prSet phldrT="[Text]"/>
      <dgm:spPr/>
      <dgm:t>
        <a:bodyPr/>
        <a:lstStyle/>
        <a:p>
          <a:endParaRPr lang="en-US"/>
        </a:p>
      </dgm:t>
    </dgm:pt>
    <dgm:pt modelId="{DE8008C1-41AE-40FD-B691-8D68610BBF91}" type="parTrans" cxnId="{DEFF34BA-F8F8-40B2-B6FC-9505161324FF}">
      <dgm:prSet/>
      <dgm:spPr/>
      <dgm:t>
        <a:bodyPr/>
        <a:lstStyle/>
        <a:p>
          <a:endParaRPr lang="en-US"/>
        </a:p>
      </dgm:t>
    </dgm:pt>
    <dgm:pt modelId="{DBD69752-CF51-4C49-A220-F2BA0BDB2EF5}" type="sibTrans" cxnId="{DEFF34BA-F8F8-40B2-B6FC-9505161324FF}">
      <dgm:prSet/>
      <dgm:spPr/>
      <dgm:t>
        <a:bodyPr/>
        <a:lstStyle/>
        <a:p>
          <a:endParaRPr lang="en-US"/>
        </a:p>
      </dgm:t>
    </dgm:pt>
    <dgm:pt modelId="{8769FFAF-4B4D-4761-A816-FB458A5A9680}">
      <dgm:prSet phldrT="[Text]"/>
      <dgm:spPr/>
      <dgm:t>
        <a:bodyPr/>
        <a:lstStyle/>
        <a:p>
          <a:endParaRPr lang="en-US"/>
        </a:p>
      </dgm:t>
    </dgm:pt>
    <dgm:pt modelId="{E94BE67C-636A-456A-845B-2DCCD57D003D}" type="parTrans" cxnId="{1F877F5D-7B57-4162-92E7-FDC6F40F3119}">
      <dgm:prSet/>
      <dgm:spPr/>
      <dgm:t>
        <a:bodyPr/>
        <a:lstStyle/>
        <a:p>
          <a:endParaRPr lang="en-US"/>
        </a:p>
      </dgm:t>
    </dgm:pt>
    <dgm:pt modelId="{3AD5A619-0985-4B9F-A142-E503EC5E0B40}" type="sibTrans" cxnId="{1F877F5D-7B57-4162-92E7-FDC6F40F3119}">
      <dgm:prSet/>
      <dgm:spPr/>
      <dgm:t>
        <a:bodyPr/>
        <a:lstStyle/>
        <a:p>
          <a:endParaRPr lang="en-US"/>
        </a:p>
      </dgm:t>
    </dgm:pt>
    <dgm:pt modelId="{48A9A73F-9008-4F28-BCD9-83AD1B35E5E7}">
      <dgm:prSet phldrT="[Text]"/>
      <dgm:spPr/>
      <dgm:t>
        <a:bodyPr/>
        <a:lstStyle/>
        <a:p>
          <a:endParaRPr lang="en-US"/>
        </a:p>
      </dgm:t>
    </dgm:pt>
    <dgm:pt modelId="{F173F37F-DED4-481D-AFD4-7E433E4DD387}" type="parTrans" cxnId="{32A1B614-10BA-46D9-8955-489DF8F7428F}">
      <dgm:prSet/>
      <dgm:spPr/>
      <dgm:t>
        <a:bodyPr/>
        <a:lstStyle/>
        <a:p>
          <a:endParaRPr lang="en-US"/>
        </a:p>
      </dgm:t>
    </dgm:pt>
    <dgm:pt modelId="{3FEE5D80-59CF-4714-B1C7-6A0E2CB69C51}" type="sibTrans" cxnId="{32A1B614-10BA-46D9-8955-489DF8F7428F}">
      <dgm:prSet/>
      <dgm:spPr/>
      <dgm:t>
        <a:bodyPr/>
        <a:lstStyle/>
        <a:p>
          <a:endParaRPr lang="en-US"/>
        </a:p>
      </dgm:t>
    </dgm:pt>
    <dgm:pt modelId="{6A8E92A7-A4BD-4A2C-9B95-D5AB0AF39E67}">
      <dgm:prSet/>
      <dgm:spPr/>
      <dgm:t>
        <a:bodyPr/>
        <a:lstStyle/>
        <a:p>
          <a:pPr algn="l"/>
          <a:endParaRPr lang="en-US"/>
        </a:p>
      </dgm:t>
    </dgm:pt>
    <dgm:pt modelId="{57B090BD-85FA-4CED-8EF1-EDF994C30603}" type="parTrans" cxnId="{D0A74BFC-E01E-4749-A9DD-8DF44A9D1CA8}">
      <dgm:prSet/>
      <dgm:spPr/>
      <dgm:t>
        <a:bodyPr/>
        <a:lstStyle/>
        <a:p>
          <a:endParaRPr lang="en-US"/>
        </a:p>
      </dgm:t>
    </dgm:pt>
    <dgm:pt modelId="{BA0E8CAB-981B-4C23-84CD-5F6D6483BE2B}" type="sibTrans" cxnId="{D0A74BFC-E01E-4749-A9DD-8DF44A9D1CA8}">
      <dgm:prSet/>
      <dgm:spPr/>
      <dgm:t>
        <a:bodyPr/>
        <a:lstStyle/>
        <a:p>
          <a:endParaRPr lang="en-US"/>
        </a:p>
      </dgm:t>
    </dgm:pt>
    <dgm:pt modelId="{32484CC9-B2E2-42A4-87A8-CEFB3A82041A}">
      <dgm:prSet/>
      <dgm:spPr/>
      <dgm:t>
        <a:bodyPr/>
        <a:lstStyle/>
        <a:p>
          <a:endParaRPr lang="en-US"/>
        </a:p>
      </dgm:t>
    </dgm:pt>
    <dgm:pt modelId="{79DCDB72-6BD7-444D-BB91-1075123E40F0}" type="parTrans" cxnId="{0A2C1ABD-8FB6-4A88-A9DA-F6CE4DDE3CCC}">
      <dgm:prSet/>
      <dgm:spPr/>
      <dgm:t>
        <a:bodyPr/>
        <a:lstStyle/>
        <a:p>
          <a:endParaRPr lang="en-US"/>
        </a:p>
      </dgm:t>
    </dgm:pt>
    <dgm:pt modelId="{C2D42260-1236-4748-8C77-EB6BA473169F}" type="sibTrans" cxnId="{0A2C1ABD-8FB6-4A88-A9DA-F6CE4DDE3CCC}">
      <dgm:prSet/>
      <dgm:spPr/>
      <dgm:t>
        <a:bodyPr/>
        <a:lstStyle/>
        <a:p>
          <a:endParaRPr lang="en-US"/>
        </a:p>
      </dgm:t>
    </dgm:pt>
    <dgm:pt modelId="{5EEA3D59-5AF9-4FA7-80D8-07CC0D3B399A}">
      <dgm:prSet/>
      <dgm:spPr/>
      <dgm:t>
        <a:bodyPr/>
        <a:lstStyle/>
        <a:p>
          <a:endParaRPr lang="en-US"/>
        </a:p>
      </dgm:t>
    </dgm:pt>
    <dgm:pt modelId="{0BDB4A37-11EE-47EE-B277-F4E00850B872}" type="parTrans" cxnId="{F12EE8D5-5548-498B-8FCE-C899A50900F6}">
      <dgm:prSet/>
      <dgm:spPr/>
      <dgm:t>
        <a:bodyPr/>
        <a:lstStyle/>
        <a:p>
          <a:endParaRPr lang="en-US"/>
        </a:p>
      </dgm:t>
    </dgm:pt>
    <dgm:pt modelId="{877A6990-DE04-4616-BF8D-4D2C4876CC39}" type="sibTrans" cxnId="{F12EE8D5-5548-498B-8FCE-C899A50900F6}">
      <dgm:prSet/>
      <dgm:spPr/>
      <dgm:t>
        <a:bodyPr/>
        <a:lstStyle/>
        <a:p>
          <a:endParaRPr lang="en-US"/>
        </a:p>
      </dgm:t>
    </dgm:pt>
    <dgm:pt modelId="{A7BFF2C1-016A-4049-B83E-8F5D06D24B53}">
      <dgm:prSet/>
      <dgm:spPr/>
      <dgm:t>
        <a:bodyPr/>
        <a:lstStyle/>
        <a:p>
          <a:endParaRPr lang="en-US"/>
        </a:p>
      </dgm:t>
    </dgm:pt>
    <dgm:pt modelId="{DB968C9D-222E-4119-91B9-0A26C3D6CFDF}" type="parTrans" cxnId="{0376FC59-D338-4BAE-A1FA-6D42BD48F736}">
      <dgm:prSet/>
      <dgm:spPr/>
      <dgm:t>
        <a:bodyPr/>
        <a:lstStyle/>
        <a:p>
          <a:endParaRPr lang="en-US"/>
        </a:p>
      </dgm:t>
    </dgm:pt>
    <dgm:pt modelId="{6C8EC32A-655E-4554-90C5-A6B80DAF94C6}" type="sibTrans" cxnId="{0376FC59-D338-4BAE-A1FA-6D42BD48F736}">
      <dgm:prSet/>
      <dgm:spPr/>
      <dgm:t>
        <a:bodyPr/>
        <a:lstStyle/>
        <a:p>
          <a:endParaRPr lang="en-US"/>
        </a:p>
      </dgm:t>
    </dgm:pt>
    <dgm:pt modelId="{1B9F5F0C-5D4B-496D-9ECE-411C55983FED}" type="pres">
      <dgm:prSet presAssocID="{C3AB90E7-68D3-4641-9F82-69B9DE1B8678}" presName="linear" presStyleCnt="0">
        <dgm:presLayoutVars>
          <dgm:dir/>
          <dgm:resizeHandles val="exact"/>
        </dgm:presLayoutVars>
      </dgm:prSet>
      <dgm:spPr/>
    </dgm:pt>
    <dgm:pt modelId="{2CAE1AF3-A972-4576-AB6F-0BE33D71BF49}" type="pres">
      <dgm:prSet presAssocID="{5EEA3D59-5AF9-4FA7-80D8-07CC0D3B399A}" presName="comp" presStyleCnt="0"/>
      <dgm:spPr/>
    </dgm:pt>
    <dgm:pt modelId="{CA0FC287-05EC-454A-BC75-33751600A5A3}" type="pres">
      <dgm:prSet presAssocID="{5EEA3D59-5AF9-4FA7-80D8-07CC0D3B399A}" presName="box" presStyleLbl="node1" presStyleIdx="0" presStyleCnt="4"/>
      <dgm:spPr/>
    </dgm:pt>
    <dgm:pt modelId="{C9FA5B17-520D-4B43-BB9F-AECCBDB01B16}" type="pres">
      <dgm:prSet presAssocID="{5EEA3D59-5AF9-4FA7-80D8-07CC0D3B399A}" presName="img" presStyleLbl="fgImgPlace1" presStyleIdx="0" presStyleCnt="4" custScaleX="21517" custScaleY="17046" custLinFactNeighborX="-27664" custLinFactNeighborY="863"/>
      <dgm:spPr/>
    </dgm:pt>
    <dgm:pt modelId="{FCA758C7-F407-4BAE-974F-AD9A4515CCDD}" type="pres">
      <dgm:prSet presAssocID="{5EEA3D59-5AF9-4FA7-80D8-07CC0D3B399A}" presName="text" presStyleLbl="node1" presStyleIdx="0" presStyleCnt="4">
        <dgm:presLayoutVars>
          <dgm:bulletEnabled val="1"/>
        </dgm:presLayoutVars>
      </dgm:prSet>
      <dgm:spPr/>
    </dgm:pt>
    <dgm:pt modelId="{5F2681B9-1A71-489E-8DAB-336A8086E173}" type="pres">
      <dgm:prSet presAssocID="{877A6990-DE04-4616-BF8D-4D2C4876CC39}" presName="spacer" presStyleCnt="0"/>
      <dgm:spPr/>
    </dgm:pt>
    <dgm:pt modelId="{BF2E5000-5457-44DC-B7F1-1BD38276B12B}" type="pres">
      <dgm:prSet presAssocID="{A7BFF2C1-016A-4049-B83E-8F5D06D24B53}" presName="comp" presStyleCnt="0"/>
      <dgm:spPr/>
    </dgm:pt>
    <dgm:pt modelId="{3CBFEE7E-DE65-4AA0-A95D-0592CF0F6140}" type="pres">
      <dgm:prSet presAssocID="{A7BFF2C1-016A-4049-B83E-8F5D06D24B53}" presName="box" presStyleLbl="node1" presStyleIdx="1" presStyleCnt="4"/>
      <dgm:spPr/>
    </dgm:pt>
    <dgm:pt modelId="{9D8D7AFD-AD1E-40A8-B1CA-71262CEE45E7}" type="pres">
      <dgm:prSet presAssocID="{A7BFF2C1-016A-4049-B83E-8F5D06D24B53}" presName="img" presStyleLbl="fgImgPlace1" presStyleIdx="1" presStyleCnt="4" custScaleX="13822" custScaleY="26779" custLinFactNeighborX="-28003" custLinFactNeighborY="3221"/>
      <dgm:spPr/>
    </dgm:pt>
    <dgm:pt modelId="{2680DB02-CBD4-473D-A916-5C30A1F49D77}" type="pres">
      <dgm:prSet presAssocID="{A7BFF2C1-016A-4049-B83E-8F5D06D24B53}" presName="text" presStyleLbl="node1" presStyleIdx="1" presStyleCnt="4">
        <dgm:presLayoutVars>
          <dgm:bulletEnabled val="1"/>
        </dgm:presLayoutVars>
      </dgm:prSet>
      <dgm:spPr/>
    </dgm:pt>
    <dgm:pt modelId="{A5407E99-2F23-48A1-80F0-071B63E6A3C6}" type="pres">
      <dgm:prSet presAssocID="{6C8EC32A-655E-4554-90C5-A6B80DAF94C6}" presName="spacer" presStyleCnt="0"/>
      <dgm:spPr/>
    </dgm:pt>
    <dgm:pt modelId="{45C986AB-B287-4EA5-B205-D931D9D618DC}" type="pres">
      <dgm:prSet presAssocID="{32484CC9-B2E2-42A4-87A8-CEFB3A82041A}" presName="comp" presStyleCnt="0"/>
      <dgm:spPr/>
    </dgm:pt>
    <dgm:pt modelId="{8AC9CA0E-94D8-4853-84C3-91F2C854645F}" type="pres">
      <dgm:prSet presAssocID="{32484CC9-B2E2-42A4-87A8-CEFB3A82041A}" presName="box" presStyleLbl="node1" presStyleIdx="2" presStyleCnt="4"/>
      <dgm:spPr/>
    </dgm:pt>
    <dgm:pt modelId="{AD5F5FDF-82AE-4E2F-A941-DAE839C5B0A7}" type="pres">
      <dgm:prSet presAssocID="{32484CC9-B2E2-42A4-87A8-CEFB3A82041A}" presName="img" presStyleLbl="fgImgPlace1" presStyleIdx="2" presStyleCnt="4" custScaleX="13493" custScaleY="24710" custLinFactNeighborX="-27299" custLinFactNeighborY="2611"/>
      <dgm:spPr/>
    </dgm:pt>
    <dgm:pt modelId="{661AA78A-CAA6-4A3E-90BA-62271865C45E}" type="pres">
      <dgm:prSet presAssocID="{32484CC9-B2E2-42A4-87A8-CEFB3A82041A}" presName="text" presStyleLbl="node1" presStyleIdx="2" presStyleCnt="4">
        <dgm:presLayoutVars>
          <dgm:bulletEnabled val="1"/>
        </dgm:presLayoutVars>
      </dgm:prSet>
      <dgm:spPr/>
    </dgm:pt>
    <dgm:pt modelId="{6C1CDFEB-7067-4B28-AE68-05F4CB563861}" type="pres">
      <dgm:prSet presAssocID="{C2D42260-1236-4748-8C77-EB6BA473169F}" presName="spacer" presStyleCnt="0"/>
      <dgm:spPr/>
    </dgm:pt>
    <dgm:pt modelId="{79E12E99-1D34-441B-90AB-B71174CE92DE}" type="pres">
      <dgm:prSet presAssocID="{DF9F5466-862B-4940-90E4-E28E7DA10901}" presName="comp" presStyleCnt="0"/>
      <dgm:spPr/>
    </dgm:pt>
    <dgm:pt modelId="{9ABE277A-89B0-4ED3-A255-1003CB4E6B52}" type="pres">
      <dgm:prSet presAssocID="{DF9F5466-862B-4940-90E4-E28E7DA10901}" presName="box" presStyleLbl="node1" presStyleIdx="3" presStyleCnt="4"/>
      <dgm:spPr/>
    </dgm:pt>
    <dgm:pt modelId="{63707556-4ED5-447C-A68F-F220D7A9D405}" type="pres">
      <dgm:prSet presAssocID="{DF9F5466-862B-4940-90E4-E28E7DA10901}" presName="img" presStyleLbl="fgImgPlace1" presStyleIdx="3" presStyleCnt="4" custScaleX="13493" custScaleY="27295" custLinFactNeighborX="-27469"/>
      <dgm:spPr/>
    </dgm:pt>
    <dgm:pt modelId="{804663B3-D167-4878-AB0B-674EB4189C96}" type="pres">
      <dgm:prSet presAssocID="{DF9F5466-862B-4940-90E4-E28E7DA10901}" presName="text" presStyleLbl="node1" presStyleIdx="3" presStyleCnt="4">
        <dgm:presLayoutVars>
          <dgm:bulletEnabled val="1"/>
        </dgm:presLayoutVars>
      </dgm:prSet>
      <dgm:spPr/>
    </dgm:pt>
  </dgm:ptLst>
  <dgm:cxnLst>
    <dgm:cxn modelId="{653C7603-DF4B-4F98-A869-B7B28270E7C5}" type="presOf" srcId="{6A8E92A7-A4BD-4A2C-9B95-D5AB0AF39E67}" destId="{9ABE277A-89B0-4ED3-A255-1003CB4E6B52}" srcOrd="0" destOrd="3" presId="urn:microsoft.com/office/officeart/2005/8/layout/vList4"/>
    <dgm:cxn modelId="{D9830407-1543-4161-9027-228A91ED6DA4}" type="presOf" srcId="{48A9A73F-9008-4F28-BCD9-83AD1B35E5E7}" destId="{804663B3-D167-4878-AB0B-674EB4189C96}" srcOrd="1" destOrd="9" presId="urn:microsoft.com/office/officeart/2005/8/layout/vList4"/>
    <dgm:cxn modelId="{D4BBB410-40B8-4FC5-B871-E1AA389471CE}" srcId="{BF0F2530-0CB8-4BED-A20F-52056F6B59F6}" destId="{99EC38EB-9856-4D90-B9C8-BF196CAFE4EC}" srcOrd="0" destOrd="0" parTransId="{7E3066C9-71C8-4A4A-B544-65D8CFA0CBE4}" sibTransId="{7369C7D0-2B88-4E2F-AE15-94F1D5FE13E2}"/>
    <dgm:cxn modelId="{32A1B614-10BA-46D9-8955-489DF8F7428F}" srcId="{DA4A7F83-F3A9-4590-B8BC-48AB9784BF57}" destId="{48A9A73F-9008-4F28-BCD9-83AD1B35E5E7}" srcOrd="1" destOrd="0" parTransId="{F173F37F-DED4-481D-AFD4-7E433E4DD387}" sibTransId="{3FEE5D80-59CF-4714-B1C7-6A0E2CB69C51}"/>
    <dgm:cxn modelId="{F548B024-7AE4-4CC6-BA86-BC47F1037BC4}" type="presOf" srcId="{DA4A7F83-F3A9-4590-B8BC-48AB9784BF57}" destId="{804663B3-D167-4878-AB0B-674EB4189C96}" srcOrd="1" destOrd="7" presId="urn:microsoft.com/office/officeart/2005/8/layout/vList4"/>
    <dgm:cxn modelId="{4459D82D-5C8F-441A-82FB-0BFB69CEFCFF}" type="presOf" srcId="{E40EA1C4-B1BB-4646-B011-CB7FCDC97596}" destId="{9ABE277A-89B0-4ED3-A255-1003CB4E6B52}" srcOrd="0" destOrd="1" presId="urn:microsoft.com/office/officeart/2005/8/layout/vList4"/>
    <dgm:cxn modelId="{6AB41E38-D124-45E2-8EC7-C211F3D079C2}" srcId="{DF9F5466-862B-4940-90E4-E28E7DA10901}" destId="{38F2C4CB-9348-477A-9861-9E29165B5291}" srcOrd="1" destOrd="0" parTransId="{7D867DAB-31AE-4243-8848-734F7D17DA89}" sibTransId="{FF4AC910-03C2-40DF-B2C3-CF08ED67DB3C}"/>
    <dgm:cxn modelId="{AF650139-07B1-46C5-BED2-1CD27AB4FBA3}" type="presOf" srcId="{BF0F2530-0CB8-4BED-A20F-52056F6B59F6}" destId="{9ABE277A-89B0-4ED3-A255-1003CB4E6B52}" srcOrd="0" destOrd="4" presId="urn:microsoft.com/office/officeart/2005/8/layout/vList4"/>
    <dgm:cxn modelId="{7ADD283A-BF50-4BCA-A0F9-4874DEB606BD}" type="presOf" srcId="{99EC38EB-9856-4D90-B9C8-BF196CAFE4EC}" destId="{804663B3-D167-4878-AB0B-674EB4189C96}" srcOrd="1" destOrd="5" presId="urn:microsoft.com/office/officeart/2005/8/layout/vList4"/>
    <dgm:cxn modelId="{D0B6A05B-FA90-42A9-A2A9-744887369658}" type="presOf" srcId="{DF9F5466-862B-4940-90E4-E28E7DA10901}" destId="{804663B3-D167-4878-AB0B-674EB4189C96}" srcOrd="1" destOrd="0" presId="urn:microsoft.com/office/officeart/2005/8/layout/vList4"/>
    <dgm:cxn modelId="{1F877F5D-7B57-4162-92E7-FDC6F40F3119}" srcId="{DA4A7F83-F3A9-4590-B8BC-48AB9784BF57}" destId="{8769FFAF-4B4D-4761-A816-FB458A5A9680}" srcOrd="0" destOrd="0" parTransId="{E94BE67C-636A-456A-845B-2DCCD57D003D}" sibTransId="{3AD5A619-0985-4B9F-A142-E503EC5E0B40}"/>
    <dgm:cxn modelId="{C3FD3D61-A782-4292-9EB1-D8BA17C59F44}" type="presOf" srcId="{38F2C4CB-9348-477A-9861-9E29165B5291}" destId="{9ABE277A-89B0-4ED3-A255-1003CB4E6B52}" srcOrd="0" destOrd="2" presId="urn:microsoft.com/office/officeart/2005/8/layout/vList4"/>
    <dgm:cxn modelId="{CBB8D461-DF45-42CF-83B6-A21F6DF76BE4}" type="presOf" srcId="{BF0F2530-0CB8-4BED-A20F-52056F6B59F6}" destId="{804663B3-D167-4878-AB0B-674EB4189C96}" srcOrd="1" destOrd="4" presId="urn:microsoft.com/office/officeart/2005/8/layout/vList4"/>
    <dgm:cxn modelId="{91F14372-EF92-4B02-BF83-C08BBDAE1C5D}" srcId="{BF0F2530-0CB8-4BED-A20F-52056F6B59F6}" destId="{0F0E3091-1C00-469C-AEAB-9336F1992BB1}" srcOrd="1" destOrd="0" parTransId="{2100EDF2-FEB0-475E-92AA-55F5B6BE6BE7}" sibTransId="{DB5A778B-7D82-45FB-9CF5-9DD18CD3D5E4}"/>
    <dgm:cxn modelId="{099F0654-4C3B-4863-8E3B-0214724D0E9B}" type="presOf" srcId="{32484CC9-B2E2-42A4-87A8-CEFB3A82041A}" destId="{8AC9CA0E-94D8-4853-84C3-91F2C854645F}" srcOrd="0" destOrd="0" presId="urn:microsoft.com/office/officeart/2005/8/layout/vList4"/>
    <dgm:cxn modelId="{CB931774-401D-42B6-89AD-ABE3D704B257}" type="presOf" srcId="{99EC38EB-9856-4D90-B9C8-BF196CAFE4EC}" destId="{9ABE277A-89B0-4ED3-A255-1003CB4E6B52}" srcOrd="0" destOrd="5" presId="urn:microsoft.com/office/officeart/2005/8/layout/vList4"/>
    <dgm:cxn modelId="{9B8C9178-8788-4526-B590-169FE22AD536}" type="presOf" srcId="{32484CC9-B2E2-42A4-87A8-CEFB3A82041A}" destId="{661AA78A-CAA6-4A3E-90BA-62271865C45E}" srcOrd="1" destOrd="0" presId="urn:microsoft.com/office/officeart/2005/8/layout/vList4"/>
    <dgm:cxn modelId="{0376FC59-D338-4BAE-A1FA-6D42BD48F736}" srcId="{C3AB90E7-68D3-4641-9F82-69B9DE1B8678}" destId="{A7BFF2C1-016A-4049-B83E-8F5D06D24B53}" srcOrd="1" destOrd="0" parTransId="{DB968C9D-222E-4119-91B9-0A26C3D6CFDF}" sibTransId="{6C8EC32A-655E-4554-90C5-A6B80DAF94C6}"/>
    <dgm:cxn modelId="{A500797C-E305-4C51-8D78-CFEC659849F2}" srcId="{C3AB90E7-68D3-4641-9F82-69B9DE1B8678}" destId="{DF9F5466-862B-4940-90E4-E28E7DA10901}" srcOrd="3" destOrd="0" parTransId="{AD742840-2E35-41F3-ACEA-08D86DDE4C27}" sibTransId="{ABBDEA39-9877-471A-82A8-90F5AE822C27}"/>
    <dgm:cxn modelId="{709E497E-78F1-4B83-8402-78BD9175A349}" type="presOf" srcId="{8769FFAF-4B4D-4761-A816-FB458A5A9680}" destId="{9ABE277A-89B0-4ED3-A255-1003CB4E6B52}" srcOrd="0" destOrd="8" presId="urn:microsoft.com/office/officeart/2005/8/layout/vList4"/>
    <dgm:cxn modelId="{BBAAB17F-3C45-42AF-B490-5D17A961DBC0}" type="presOf" srcId="{C3AB90E7-68D3-4641-9F82-69B9DE1B8678}" destId="{1B9F5F0C-5D4B-496D-9ECE-411C55983FED}" srcOrd="0" destOrd="0" presId="urn:microsoft.com/office/officeart/2005/8/layout/vList4"/>
    <dgm:cxn modelId="{6BDC6085-B47F-4A1C-8E83-0C42139AA12D}" type="presOf" srcId="{A7BFF2C1-016A-4049-B83E-8F5D06D24B53}" destId="{2680DB02-CBD4-473D-A916-5C30A1F49D77}" srcOrd="1" destOrd="0" presId="urn:microsoft.com/office/officeart/2005/8/layout/vList4"/>
    <dgm:cxn modelId="{3F7CE18C-3C84-4C04-AC7B-0D531AFC9474}" srcId="{DF9F5466-862B-4940-90E4-E28E7DA10901}" destId="{E40EA1C4-B1BB-4646-B011-CB7FCDC97596}" srcOrd="0" destOrd="0" parTransId="{2A3CB316-C2B5-4A36-A3FA-87113FAF5D8B}" sibTransId="{0612DA88-3019-48F5-9B3F-F6FD7A3FE571}"/>
    <dgm:cxn modelId="{8E03418E-F4D0-40AB-8A2A-AA19A5702ADD}" type="presOf" srcId="{8769FFAF-4B4D-4761-A816-FB458A5A9680}" destId="{804663B3-D167-4878-AB0B-674EB4189C96}" srcOrd="1" destOrd="8" presId="urn:microsoft.com/office/officeart/2005/8/layout/vList4"/>
    <dgm:cxn modelId="{A5BD6195-AEF9-43F4-824A-6A9D03D45686}" srcId="{DF9F5466-862B-4940-90E4-E28E7DA10901}" destId="{BF0F2530-0CB8-4BED-A20F-52056F6B59F6}" srcOrd="3" destOrd="0" parTransId="{1F0D3C94-935A-4A76-AC69-171489FEC928}" sibTransId="{820045EB-AC87-4C54-81F9-F60FA3752521}"/>
    <dgm:cxn modelId="{74718BA0-14EE-4C41-B1A1-4C1F037E9842}" type="presOf" srcId="{DA4A7F83-F3A9-4590-B8BC-48AB9784BF57}" destId="{9ABE277A-89B0-4ED3-A255-1003CB4E6B52}" srcOrd="0" destOrd="7" presId="urn:microsoft.com/office/officeart/2005/8/layout/vList4"/>
    <dgm:cxn modelId="{B1BD92AA-0E6D-48CC-8A00-9E96C43FA11D}" type="presOf" srcId="{0F0E3091-1C00-469C-AEAB-9336F1992BB1}" destId="{804663B3-D167-4878-AB0B-674EB4189C96}" srcOrd="1" destOrd="6" presId="urn:microsoft.com/office/officeart/2005/8/layout/vList4"/>
    <dgm:cxn modelId="{B8E81CB7-9DE7-487B-9A39-B26060FC24DF}" type="presOf" srcId="{E40EA1C4-B1BB-4646-B011-CB7FCDC97596}" destId="{804663B3-D167-4878-AB0B-674EB4189C96}" srcOrd="1" destOrd="1" presId="urn:microsoft.com/office/officeart/2005/8/layout/vList4"/>
    <dgm:cxn modelId="{DEFF34BA-F8F8-40B2-B6FC-9505161324FF}" srcId="{DF9F5466-862B-4940-90E4-E28E7DA10901}" destId="{DA4A7F83-F3A9-4590-B8BC-48AB9784BF57}" srcOrd="4" destOrd="0" parTransId="{DE8008C1-41AE-40FD-B691-8D68610BBF91}" sibTransId="{DBD69752-CF51-4C49-A220-F2BA0BDB2EF5}"/>
    <dgm:cxn modelId="{0A2C1ABD-8FB6-4A88-A9DA-F6CE4DDE3CCC}" srcId="{C3AB90E7-68D3-4641-9F82-69B9DE1B8678}" destId="{32484CC9-B2E2-42A4-87A8-CEFB3A82041A}" srcOrd="2" destOrd="0" parTransId="{79DCDB72-6BD7-444D-BB91-1075123E40F0}" sibTransId="{C2D42260-1236-4748-8C77-EB6BA473169F}"/>
    <dgm:cxn modelId="{1C0BD1CE-4CB6-4491-A050-A45ABD675F28}" type="presOf" srcId="{DF9F5466-862B-4940-90E4-E28E7DA10901}" destId="{9ABE277A-89B0-4ED3-A255-1003CB4E6B52}" srcOrd="0" destOrd="0" presId="urn:microsoft.com/office/officeart/2005/8/layout/vList4"/>
    <dgm:cxn modelId="{F12EE8D5-5548-498B-8FCE-C899A50900F6}" srcId="{C3AB90E7-68D3-4641-9F82-69B9DE1B8678}" destId="{5EEA3D59-5AF9-4FA7-80D8-07CC0D3B399A}" srcOrd="0" destOrd="0" parTransId="{0BDB4A37-11EE-47EE-B277-F4E00850B872}" sibTransId="{877A6990-DE04-4616-BF8D-4D2C4876CC39}"/>
    <dgm:cxn modelId="{FD5AD2D9-7836-49A6-8490-E8DEFB544991}" type="presOf" srcId="{6A8E92A7-A4BD-4A2C-9B95-D5AB0AF39E67}" destId="{804663B3-D167-4878-AB0B-674EB4189C96}" srcOrd="1" destOrd="3" presId="urn:microsoft.com/office/officeart/2005/8/layout/vList4"/>
    <dgm:cxn modelId="{3B6A80DB-E0BB-4164-8B1C-6E85C860AC8D}" type="presOf" srcId="{0F0E3091-1C00-469C-AEAB-9336F1992BB1}" destId="{9ABE277A-89B0-4ED3-A255-1003CB4E6B52}" srcOrd="0" destOrd="6" presId="urn:microsoft.com/office/officeart/2005/8/layout/vList4"/>
    <dgm:cxn modelId="{55C65BE1-B3C6-423C-BA8A-F090165C8970}" type="presOf" srcId="{38F2C4CB-9348-477A-9861-9E29165B5291}" destId="{804663B3-D167-4878-AB0B-674EB4189C96}" srcOrd="1" destOrd="2" presId="urn:microsoft.com/office/officeart/2005/8/layout/vList4"/>
    <dgm:cxn modelId="{DA09A3E2-5F0F-4D55-8461-FBBBD1895FD2}" type="presOf" srcId="{A7BFF2C1-016A-4049-B83E-8F5D06D24B53}" destId="{3CBFEE7E-DE65-4AA0-A95D-0592CF0F6140}" srcOrd="0" destOrd="0" presId="urn:microsoft.com/office/officeart/2005/8/layout/vList4"/>
    <dgm:cxn modelId="{C7033EEB-4A18-42D3-92F6-D6F2B3966569}" type="presOf" srcId="{48A9A73F-9008-4F28-BCD9-83AD1B35E5E7}" destId="{9ABE277A-89B0-4ED3-A255-1003CB4E6B52}" srcOrd="0" destOrd="9" presId="urn:microsoft.com/office/officeart/2005/8/layout/vList4"/>
    <dgm:cxn modelId="{5209E9F6-2932-48E1-B773-6CE2066F11A0}" type="presOf" srcId="{5EEA3D59-5AF9-4FA7-80D8-07CC0D3B399A}" destId="{CA0FC287-05EC-454A-BC75-33751600A5A3}" srcOrd="0" destOrd="0" presId="urn:microsoft.com/office/officeart/2005/8/layout/vList4"/>
    <dgm:cxn modelId="{BEEE3FFB-3BDA-4A9C-A5D4-69EAF1AB5C28}" type="presOf" srcId="{5EEA3D59-5AF9-4FA7-80D8-07CC0D3B399A}" destId="{FCA758C7-F407-4BAE-974F-AD9A4515CCDD}" srcOrd="1" destOrd="0" presId="urn:microsoft.com/office/officeart/2005/8/layout/vList4"/>
    <dgm:cxn modelId="{D0A74BFC-E01E-4749-A9DD-8DF44A9D1CA8}" srcId="{DF9F5466-862B-4940-90E4-E28E7DA10901}" destId="{6A8E92A7-A4BD-4A2C-9B95-D5AB0AF39E67}" srcOrd="2" destOrd="0" parTransId="{57B090BD-85FA-4CED-8EF1-EDF994C30603}" sibTransId="{BA0E8CAB-981B-4C23-84CD-5F6D6483BE2B}"/>
    <dgm:cxn modelId="{6A843D85-D305-46B5-AEBD-E292E6350C8D}" type="presParOf" srcId="{1B9F5F0C-5D4B-496D-9ECE-411C55983FED}" destId="{2CAE1AF3-A972-4576-AB6F-0BE33D71BF49}" srcOrd="0" destOrd="0" presId="urn:microsoft.com/office/officeart/2005/8/layout/vList4"/>
    <dgm:cxn modelId="{85FE49B4-3380-472E-BA2D-F0572D5F15BE}" type="presParOf" srcId="{2CAE1AF3-A972-4576-AB6F-0BE33D71BF49}" destId="{CA0FC287-05EC-454A-BC75-33751600A5A3}" srcOrd="0" destOrd="0" presId="urn:microsoft.com/office/officeart/2005/8/layout/vList4"/>
    <dgm:cxn modelId="{56F5EB00-E39E-4B93-AD77-CA3495BC6EB7}" type="presParOf" srcId="{2CAE1AF3-A972-4576-AB6F-0BE33D71BF49}" destId="{C9FA5B17-520D-4B43-BB9F-AECCBDB01B16}" srcOrd="1" destOrd="0" presId="urn:microsoft.com/office/officeart/2005/8/layout/vList4"/>
    <dgm:cxn modelId="{FAA484C3-7E40-4495-84E8-188A93C2376B}" type="presParOf" srcId="{2CAE1AF3-A972-4576-AB6F-0BE33D71BF49}" destId="{FCA758C7-F407-4BAE-974F-AD9A4515CCDD}" srcOrd="2" destOrd="0" presId="urn:microsoft.com/office/officeart/2005/8/layout/vList4"/>
    <dgm:cxn modelId="{EE7A85B3-C7CC-482D-81EC-138214C7AB44}" type="presParOf" srcId="{1B9F5F0C-5D4B-496D-9ECE-411C55983FED}" destId="{5F2681B9-1A71-489E-8DAB-336A8086E173}" srcOrd="1" destOrd="0" presId="urn:microsoft.com/office/officeart/2005/8/layout/vList4"/>
    <dgm:cxn modelId="{D6B7A83E-AB62-4725-891E-11E708B96160}" type="presParOf" srcId="{1B9F5F0C-5D4B-496D-9ECE-411C55983FED}" destId="{BF2E5000-5457-44DC-B7F1-1BD38276B12B}" srcOrd="2" destOrd="0" presId="urn:microsoft.com/office/officeart/2005/8/layout/vList4"/>
    <dgm:cxn modelId="{E224CFC9-0958-4FEC-BCCB-041ED0BFB5E4}" type="presParOf" srcId="{BF2E5000-5457-44DC-B7F1-1BD38276B12B}" destId="{3CBFEE7E-DE65-4AA0-A95D-0592CF0F6140}" srcOrd="0" destOrd="0" presId="urn:microsoft.com/office/officeart/2005/8/layout/vList4"/>
    <dgm:cxn modelId="{D21763C8-60C1-441E-82CC-E400EB62A198}" type="presParOf" srcId="{BF2E5000-5457-44DC-B7F1-1BD38276B12B}" destId="{9D8D7AFD-AD1E-40A8-B1CA-71262CEE45E7}" srcOrd="1" destOrd="0" presId="urn:microsoft.com/office/officeart/2005/8/layout/vList4"/>
    <dgm:cxn modelId="{D89EFC4B-34BA-4872-B4E9-1FB2172E1710}" type="presParOf" srcId="{BF2E5000-5457-44DC-B7F1-1BD38276B12B}" destId="{2680DB02-CBD4-473D-A916-5C30A1F49D77}" srcOrd="2" destOrd="0" presId="urn:microsoft.com/office/officeart/2005/8/layout/vList4"/>
    <dgm:cxn modelId="{A0D66BF5-B948-4F42-97E4-1BB1B6422C54}" type="presParOf" srcId="{1B9F5F0C-5D4B-496D-9ECE-411C55983FED}" destId="{A5407E99-2F23-48A1-80F0-071B63E6A3C6}" srcOrd="3" destOrd="0" presId="urn:microsoft.com/office/officeart/2005/8/layout/vList4"/>
    <dgm:cxn modelId="{FA0078E6-EA8D-44EB-88FA-D156837D5377}" type="presParOf" srcId="{1B9F5F0C-5D4B-496D-9ECE-411C55983FED}" destId="{45C986AB-B287-4EA5-B205-D931D9D618DC}" srcOrd="4" destOrd="0" presId="urn:microsoft.com/office/officeart/2005/8/layout/vList4"/>
    <dgm:cxn modelId="{2A748DFE-B360-4EAE-8B12-9124055AE2C1}" type="presParOf" srcId="{45C986AB-B287-4EA5-B205-D931D9D618DC}" destId="{8AC9CA0E-94D8-4853-84C3-91F2C854645F}" srcOrd="0" destOrd="0" presId="urn:microsoft.com/office/officeart/2005/8/layout/vList4"/>
    <dgm:cxn modelId="{53DB0ACB-E797-4415-96A3-99F6844DE6FF}" type="presParOf" srcId="{45C986AB-B287-4EA5-B205-D931D9D618DC}" destId="{AD5F5FDF-82AE-4E2F-A941-DAE839C5B0A7}" srcOrd="1" destOrd="0" presId="urn:microsoft.com/office/officeart/2005/8/layout/vList4"/>
    <dgm:cxn modelId="{37BDFA66-DAB7-4889-9FD0-B2C1080B90D7}" type="presParOf" srcId="{45C986AB-B287-4EA5-B205-D931D9D618DC}" destId="{661AA78A-CAA6-4A3E-90BA-62271865C45E}" srcOrd="2" destOrd="0" presId="urn:microsoft.com/office/officeart/2005/8/layout/vList4"/>
    <dgm:cxn modelId="{5CBC640D-34C0-46FD-9300-4F7BDED8C610}" type="presParOf" srcId="{1B9F5F0C-5D4B-496D-9ECE-411C55983FED}" destId="{6C1CDFEB-7067-4B28-AE68-05F4CB563861}" srcOrd="5" destOrd="0" presId="urn:microsoft.com/office/officeart/2005/8/layout/vList4"/>
    <dgm:cxn modelId="{93D7B3B8-57C0-47D6-B0D9-A211D122409E}" type="presParOf" srcId="{1B9F5F0C-5D4B-496D-9ECE-411C55983FED}" destId="{79E12E99-1D34-441B-90AB-B71174CE92DE}" srcOrd="6" destOrd="0" presId="urn:microsoft.com/office/officeart/2005/8/layout/vList4"/>
    <dgm:cxn modelId="{FC4C136A-7D02-48C4-AD20-4E9385E2288A}" type="presParOf" srcId="{79E12E99-1D34-441B-90AB-B71174CE92DE}" destId="{9ABE277A-89B0-4ED3-A255-1003CB4E6B52}" srcOrd="0" destOrd="0" presId="urn:microsoft.com/office/officeart/2005/8/layout/vList4"/>
    <dgm:cxn modelId="{444F78C2-A31F-4E51-8850-46BBA6038621}" type="presParOf" srcId="{79E12E99-1D34-441B-90AB-B71174CE92DE}" destId="{63707556-4ED5-447C-A68F-F220D7A9D405}" srcOrd="1" destOrd="0" presId="urn:microsoft.com/office/officeart/2005/8/layout/vList4"/>
    <dgm:cxn modelId="{0AAA5D7F-8EFC-4631-BB9A-1F98FBF56469}" type="presParOf" srcId="{79E12E99-1D34-441B-90AB-B71174CE92DE}" destId="{804663B3-D167-4878-AB0B-674EB4189C96}"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601638"/>
          <a:ext cx="490785" cy="73529"/>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552531"/>
          <a:ext cx="490785" cy="171744"/>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dirty="0"/>
        </a:p>
        <a:p>
          <a:pPr marL="0" lvl="0" indent="0" algn="l" defTabSz="400050">
            <a:lnSpc>
              <a:spcPct val="90000"/>
            </a:lnSpc>
            <a:spcBef>
              <a:spcPct val="0"/>
            </a:spcBef>
            <a:spcAft>
              <a:spcPct val="35000"/>
            </a:spcAft>
            <a:buNone/>
          </a:pPr>
          <a:endParaRPr lang="en-US" sz="900" kern="1200" dirty="0"/>
        </a:p>
        <a:p>
          <a:pPr marL="0" lvl="0" indent="0" algn="l" defTabSz="400050">
            <a:lnSpc>
              <a:spcPct val="90000"/>
            </a:lnSpc>
            <a:spcBef>
              <a:spcPct val="0"/>
            </a:spcBef>
            <a:spcAft>
              <a:spcPct val="35000"/>
            </a:spcAft>
            <a:buNone/>
          </a:pPr>
          <a:endParaRPr lang="en-US" sz="9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552531"/>
          <a:ext cx="490785" cy="171744"/>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552531"/>
          <a:ext cx="490785" cy="171744"/>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552531"/>
          <a:ext cx="490785" cy="171744"/>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0FC287-05EC-454A-BC75-33751600A5A3}">
      <dsp:nvSpPr>
        <dsp:cNvPr id="0" name=""/>
        <dsp:cNvSpPr/>
      </dsp:nvSpPr>
      <dsp:spPr>
        <a:xfrm>
          <a:off x="0" y="0"/>
          <a:ext cx="11404599" cy="1259416"/>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0"/>
        <a:ext cx="8997738" cy="1259416"/>
      </dsp:txXfrm>
    </dsp:sp>
    <dsp:sp modelId="{C9FA5B17-520D-4B43-BB9F-AECCBDB01B16}">
      <dsp:nvSpPr>
        <dsp:cNvPr id="0" name=""/>
        <dsp:cNvSpPr/>
      </dsp:nvSpPr>
      <dsp:spPr>
        <a:xfrm>
          <a:off x="390015" y="552531"/>
          <a:ext cx="490785" cy="171744"/>
        </a:xfrm>
        <a:prstGeom prst="roundRect">
          <a:avLst>
            <a:gd name="adj" fmla="val 10000"/>
          </a:avLst>
        </a:prstGeom>
        <a:gradFill rotWithShape="0">
          <a:gsLst>
            <a:gs pos="0">
              <a:schemeClr val="accent2">
                <a:tint val="50000"/>
                <a:hueOff val="0"/>
                <a:satOff val="0"/>
                <a:lumOff val="0"/>
                <a:alphaOff val="0"/>
                <a:satMod val="103000"/>
                <a:lumMod val="102000"/>
                <a:tint val="94000"/>
              </a:schemeClr>
            </a:gs>
            <a:gs pos="50000">
              <a:schemeClr val="accent2">
                <a:tint val="50000"/>
                <a:hueOff val="0"/>
                <a:satOff val="0"/>
                <a:lumOff val="0"/>
                <a:alphaOff val="0"/>
                <a:satMod val="110000"/>
                <a:lumMod val="100000"/>
                <a:shade val="100000"/>
              </a:schemeClr>
            </a:gs>
            <a:gs pos="100000">
              <a:schemeClr val="accent2">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3CBFEE7E-DE65-4AA0-A95D-0592CF0F6140}">
      <dsp:nvSpPr>
        <dsp:cNvPr id="0" name=""/>
        <dsp:cNvSpPr/>
      </dsp:nvSpPr>
      <dsp:spPr>
        <a:xfrm>
          <a:off x="0" y="1385358"/>
          <a:ext cx="11404599" cy="1259416"/>
        </a:xfrm>
        <a:prstGeom prst="roundRect">
          <a:avLst>
            <a:gd name="adj" fmla="val 10000"/>
          </a:avLst>
        </a:prstGeom>
        <a:gradFill rotWithShape="0">
          <a:gsLst>
            <a:gs pos="0">
              <a:schemeClr val="accent2">
                <a:hueOff val="-2847830"/>
                <a:satOff val="8321"/>
                <a:lumOff val="-1569"/>
                <a:alphaOff val="0"/>
                <a:satMod val="103000"/>
                <a:lumMod val="102000"/>
                <a:tint val="94000"/>
              </a:schemeClr>
            </a:gs>
            <a:gs pos="50000">
              <a:schemeClr val="accent2">
                <a:hueOff val="-2847830"/>
                <a:satOff val="8321"/>
                <a:lumOff val="-1569"/>
                <a:alphaOff val="0"/>
                <a:satMod val="110000"/>
                <a:lumMod val="100000"/>
                <a:shade val="100000"/>
              </a:schemeClr>
            </a:gs>
            <a:gs pos="100000">
              <a:schemeClr val="accent2">
                <a:hueOff val="-2847830"/>
                <a:satOff val="8321"/>
                <a:lumOff val="-156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1385358"/>
        <a:ext cx="8997738" cy="1259416"/>
      </dsp:txXfrm>
    </dsp:sp>
    <dsp:sp modelId="{9D8D7AFD-AD1E-40A8-B1CA-71262CEE45E7}">
      <dsp:nvSpPr>
        <dsp:cNvPr id="0" name=""/>
        <dsp:cNvSpPr/>
      </dsp:nvSpPr>
      <dsp:spPr>
        <a:xfrm>
          <a:off x="470041" y="1912615"/>
          <a:ext cx="315268" cy="269807"/>
        </a:xfrm>
        <a:prstGeom prst="roundRect">
          <a:avLst>
            <a:gd name="adj" fmla="val 10000"/>
          </a:avLst>
        </a:prstGeom>
        <a:gradFill rotWithShape="0">
          <a:gsLst>
            <a:gs pos="0">
              <a:schemeClr val="accent2">
                <a:tint val="50000"/>
                <a:hueOff val="-2858364"/>
                <a:satOff val="7326"/>
                <a:lumOff val="-356"/>
                <a:alphaOff val="0"/>
                <a:satMod val="103000"/>
                <a:lumMod val="102000"/>
                <a:tint val="94000"/>
              </a:schemeClr>
            </a:gs>
            <a:gs pos="50000">
              <a:schemeClr val="accent2">
                <a:tint val="50000"/>
                <a:hueOff val="-2858364"/>
                <a:satOff val="7326"/>
                <a:lumOff val="-356"/>
                <a:alphaOff val="0"/>
                <a:satMod val="110000"/>
                <a:lumMod val="100000"/>
                <a:shade val="100000"/>
              </a:schemeClr>
            </a:gs>
            <a:gs pos="100000">
              <a:schemeClr val="accent2">
                <a:tint val="50000"/>
                <a:hueOff val="-2858364"/>
                <a:satOff val="7326"/>
                <a:lumOff val="-356"/>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8AC9CA0E-94D8-4853-84C3-91F2C854645F}">
      <dsp:nvSpPr>
        <dsp:cNvPr id="0" name=""/>
        <dsp:cNvSpPr/>
      </dsp:nvSpPr>
      <dsp:spPr>
        <a:xfrm>
          <a:off x="0" y="2770716"/>
          <a:ext cx="11404599" cy="1259416"/>
        </a:xfrm>
        <a:prstGeom prst="roundRect">
          <a:avLst>
            <a:gd name="adj" fmla="val 10000"/>
          </a:avLst>
        </a:prstGeom>
        <a:gradFill rotWithShape="0">
          <a:gsLst>
            <a:gs pos="0">
              <a:schemeClr val="accent2">
                <a:hueOff val="-5695660"/>
                <a:satOff val="16641"/>
                <a:lumOff val="-3137"/>
                <a:alphaOff val="0"/>
                <a:satMod val="103000"/>
                <a:lumMod val="102000"/>
                <a:tint val="94000"/>
              </a:schemeClr>
            </a:gs>
            <a:gs pos="50000">
              <a:schemeClr val="accent2">
                <a:hueOff val="-5695660"/>
                <a:satOff val="16641"/>
                <a:lumOff val="-3137"/>
                <a:alphaOff val="0"/>
                <a:satMod val="110000"/>
                <a:lumMod val="100000"/>
                <a:shade val="100000"/>
              </a:schemeClr>
            </a:gs>
            <a:gs pos="100000">
              <a:schemeClr val="accent2">
                <a:hueOff val="-5695660"/>
                <a:satOff val="16641"/>
                <a:lumOff val="-313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400050">
            <a:lnSpc>
              <a:spcPct val="90000"/>
            </a:lnSpc>
            <a:spcBef>
              <a:spcPct val="0"/>
            </a:spcBef>
            <a:spcAft>
              <a:spcPct val="35000"/>
            </a:spcAft>
            <a:buNone/>
          </a:pPr>
          <a:endParaRPr lang="en-US" sz="900" kern="1200"/>
        </a:p>
      </dsp:txBody>
      <dsp:txXfrm>
        <a:off x="2406861" y="2770716"/>
        <a:ext cx="8997738" cy="1259416"/>
      </dsp:txXfrm>
    </dsp:sp>
    <dsp:sp modelId="{AD5F5FDF-82AE-4E2F-A941-DAE839C5B0A7}">
      <dsp:nvSpPr>
        <dsp:cNvPr id="0" name=""/>
        <dsp:cNvSpPr/>
      </dsp:nvSpPr>
      <dsp:spPr>
        <a:xfrm>
          <a:off x="489851" y="3302251"/>
          <a:ext cx="307764" cy="248961"/>
        </a:xfrm>
        <a:prstGeom prst="roundRect">
          <a:avLst>
            <a:gd name="adj" fmla="val 10000"/>
          </a:avLst>
        </a:prstGeom>
        <a:gradFill rotWithShape="0">
          <a:gsLst>
            <a:gs pos="0">
              <a:schemeClr val="accent2">
                <a:tint val="50000"/>
                <a:hueOff val="-5716728"/>
                <a:satOff val="14653"/>
                <a:lumOff val="-711"/>
                <a:alphaOff val="0"/>
                <a:satMod val="103000"/>
                <a:lumMod val="102000"/>
                <a:tint val="94000"/>
              </a:schemeClr>
            </a:gs>
            <a:gs pos="50000">
              <a:schemeClr val="accent2">
                <a:tint val="50000"/>
                <a:hueOff val="-5716728"/>
                <a:satOff val="14653"/>
                <a:lumOff val="-711"/>
                <a:alphaOff val="0"/>
                <a:satMod val="110000"/>
                <a:lumMod val="100000"/>
                <a:shade val="100000"/>
              </a:schemeClr>
            </a:gs>
            <a:gs pos="100000">
              <a:schemeClr val="accent2">
                <a:tint val="50000"/>
                <a:hueOff val="-5716728"/>
                <a:satOff val="14653"/>
                <a:lumOff val="-711"/>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9ABE277A-89B0-4ED3-A255-1003CB4E6B52}">
      <dsp:nvSpPr>
        <dsp:cNvPr id="0" name=""/>
        <dsp:cNvSpPr/>
      </dsp:nvSpPr>
      <dsp:spPr>
        <a:xfrm>
          <a:off x="0" y="4156075"/>
          <a:ext cx="11404599" cy="1259416"/>
        </a:xfrm>
        <a:prstGeom prst="roundRect">
          <a:avLst>
            <a:gd name="adj" fmla="val 10000"/>
          </a:avLst>
        </a:prstGeom>
        <a:gradFill rotWithShape="0">
          <a:gsLst>
            <a:gs pos="0">
              <a:schemeClr val="accent2">
                <a:hueOff val="-8543491"/>
                <a:satOff val="24962"/>
                <a:lumOff val="-4706"/>
                <a:alphaOff val="0"/>
                <a:satMod val="103000"/>
                <a:lumMod val="102000"/>
                <a:tint val="94000"/>
              </a:schemeClr>
            </a:gs>
            <a:gs pos="50000">
              <a:schemeClr val="accent2">
                <a:hueOff val="-8543491"/>
                <a:satOff val="24962"/>
                <a:lumOff val="-4706"/>
                <a:alphaOff val="0"/>
                <a:satMod val="110000"/>
                <a:lumMod val="100000"/>
                <a:shade val="100000"/>
              </a:schemeClr>
            </a:gs>
            <a:gs pos="100000">
              <a:schemeClr val="accent2">
                <a:hueOff val="-8543491"/>
                <a:satOff val="24962"/>
                <a:lumOff val="-4706"/>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t" anchorCtr="0">
          <a:noAutofit/>
        </a:bodyPr>
        <a:lstStyle/>
        <a:p>
          <a:pPr marL="0" lvl="0" indent="0" algn="l" defTabSz="400050">
            <a:lnSpc>
              <a:spcPct val="90000"/>
            </a:lnSpc>
            <a:spcBef>
              <a:spcPct val="0"/>
            </a:spcBef>
            <a:spcAft>
              <a:spcPct val="35000"/>
            </a:spcAft>
            <a:buNone/>
          </a:pPr>
          <a:endParaRPr lang="en-US" sz="900" kern="1200"/>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57150" lvl="1"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a:p>
          <a:pPr marL="114300" lvl="2" indent="-57150" algn="l" defTabSz="311150">
            <a:lnSpc>
              <a:spcPct val="90000"/>
            </a:lnSpc>
            <a:spcBef>
              <a:spcPct val="0"/>
            </a:spcBef>
            <a:spcAft>
              <a:spcPct val="15000"/>
            </a:spcAft>
            <a:buChar char="•"/>
          </a:pPr>
          <a:endParaRPr lang="en-US" sz="700" kern="1200"/>
        </a:p>
      </dsp:txBody>
      <dsp:txXfrm>
        <a:off x="2406861" y="4156075"/>
        <a:ext cx="8997738" cy="1259416"/>
      </dsp:txXfrm>
    </dsp:sp>
    <dsp:sp modelId="{63707556-4ED5-447C-A68F-F220D7A9D405}">
      <dsp:nvSpPr>
        <dsp:cNvPr id="0" name=""/>
        <dsp:cNvSpPr/>
      </dsp:nvSpPr>
      <dsp:spPr>
        <a:xfrm>
          <a:off x="485973" y="4648280"/>
          <a:ext cx="307764" cy="275006"/>
        </a:xfrm>
        <a:prstGeom prst="roundRect">
          <a:avLst>
            <a:gd name="adj" fmla="val 10000"/>
          </a:avLst>
        </a:prstGeom>
        <a:gradFill rotWithShape="0">
          <a:gsLst>
            <a:gs pos="0">
              <a:schemeClr val="accent2">
                <a:tint val="50000"/>
                <a:hueOff val="-8575092"/>
                <a:satOff val="21979"/>
                <a:lumOff val="-1067"/>
                <a:alphaOff val="0"/>
                <a:satMod val="103000"/>
                <a:lumMod val="102000"/>
                <a:tint val="94000"/>
              </a:schemeClr>
            </a:gs>
            <a:gs pos="50000">
              <a:schemeClr val="accent2">
                <a:tint val="50000"/>
                <a:hueOff val="-8575092"/>
                <a:satOff val="21979"/>
                <a:lumOff val="-1067"/>
                <a:alphaOff val="0"/>
                <a:satMod val="110000"/>
                <a:lumMod val="100000"/>
                <a:shade val="100000"/>
              </a:schemeClr>
            </a:gs>
            <a:gs pos="100000">
              <a:schemeClr val="accent2">
                <a:tint val="50000"/>
                <a:hueOff val="-8575092"/>
                <a:satOff val="21979"/>
                <a:lumOff val="-1067"/>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1"/>
            <a:ext cx="3038475" cy="465139"/>
          </a:xfrm>
          <a:prstGeom prst="rect">
            <a:avLst/>
          </a:prstGeom>
        </p:spPr>
        <p:txBody>
          <a:bodyPr vert="horz" lIns="91390" tIns="45695" rIns="91390" bIns="45695" rtlCol="0"/>
          <a:lstStyle>
            <a:lvl1pPr algn="l">
              <a:defRPr sz="1200"/>
            </a:lvl1pPr>
          </a:lstStyle>
          <a:p>
            <a:endParaRPr lang="en-US"/>
          </a:p>
        </p:txBody>
      </p:sp>
      <p:sp>
        <p:nvSpPr>
          <p:cNvPr id="3" name="Date Placeholder 2"/>
          <p:cNvSpPr>
            <a:spLocks noGrp="1"/>
          </p:cNvSpPr>
          <p:nvPr>
            <p:ph type="dt" sz="quarter" idx="1"/>
          </p:nvPr>
        </p:nvSpPr>
        <p:spPr>
          <a:xfrm>
            <a:off x="3970342" y="1"/>
            <a:ext cx="3038475" cy="465139"/>
          </a:xfrm>
          <a:prstGeom prst="rect">
            <a:avLst/>
          </a:prstGeom>
        </p:spPr>
        <p:txBody>
          <a:bodyPr vert="horz" lIns="91390" tIns="45695" rIns="91390" bIns="45695" rtlCol="0"/>
          <a:lstStyle>
            <a:lvl1pPr algn="r">
              <a:defRPr sz="1200"/>
            </a:lvl1pPr>
          </a:lstStyle>
          <a:p>
            <a:fld id="{E9EBAB40-F4A6-4117-BFA3-B941ED733B11}" type="datetimeFigureOut">
              <a:rPr lang="en-US" smtClean="0"/>
              <a:t>12/11/2020</a:t>
            </a:fld>
            <a:endParaRPr lang="en-US"/>
          </a:p>
        </p:txBody>
      </p:sp>
      <p:sp>
        <p:nvSpPr>
          <p:cNvPr id="4" name="Footer Placeholder 3"/>
          <p:cNvSpPr>
            <a:spLocks noGrp="1"/>
          </p:cNvSpPr>
          <p:nvPr>
            <p:ph type="ftr" sz="quarter" idx="2"/>
          </p:nvPr>
        </p:nvSpPr>
        <p:spPr>
          <a:xfrm>
            <a:off x="4" y="8829676"/>
            <a:ext cx="3038475" cy="465139"/>
          </a:xfrm>
          <a:prstGeom prst="rect">
            <a:avLst/>
          </a:prstGeom>
        </p:spPr>
        <p:txBody>
          <a:bodyPr vert="horz" lIns="91390" tIns="45695" rIns="91390" bIns="45695" rtlCol="0" anchor="b"/>
          <a:lstStyle>
            <a:lvl1pPr algn="l">
              <a:defRPr sz="1200"/>
            </a:lvl1pPr>
          </a:lstStyle>
          <a:p>
            <a:endParaRPr lang="en-US"/>
          </a:p>
        </p:txBody>
      </p:sp>
      <p:sp>
        <p:nvSpPr>
          <p:cNvPr id="5" name="Slide Number Placeholder 4"/>
          <p:cNvSpPr>
            <a:spLocks noGrp="1"/>
          </p:cNvSpPr>
          <p:nvPr>
            <p:ph type="sldNum" sz="quarter" idx="3"/>
          </p:nvPr>
        </p:nvSpPr>
        <p:spPr>
          <a:xfrm>
            <a:off x="3970342" y="8829676"/>
            <a:ext cx="3038475" cy="465139"/>
          </a:xfrm>
          <a:prstGeom prst="rect">
            <a:avLst/>
          </a:prstGeom>
        </p:spPr>
        <p:txBody>
          <a:bodyPr vert="horz" lIns="91390" tIns="45695" rIns="91390" bIns="45695" rtlCol="0" anchor="b"/>
          <a:lstStyle>
            <a:lvl1pPr algn="r">
              <a:defRPr sz="1200"/>
            </a:lvl1pPr>
          </a:lstStyle>
          <a:p>
            <a:fld id="{D0633F5D-5A8E-46F9-A509-FA79CE3BB845}" type="slidenum">
              <a:rPr lang="en-US" smtClean="0"/>
              <a:t>‹#›</a:t>
            </a:fld>
            <a:endParaRPr lang="en-US"/>
          </a:p>
        </p:txBody>
      </p:sp>
    </p:spTree>
    <p:extLst>
      <p:ext uri="{BB962C8B-B14F-4D97-AF65-F5344CB8AC3E}">
        <p14:creationId xmlns:p14="http://schemas.microsoft.com/office/powerpoint/2010/main" val="3936693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26" tIns="46564" rIns="93126" bIns="46564"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26" tIns="46564" rIns="93126" bIns="46564" rtlCol="0"/>
          <a:lstStyle>
            <a:lvl1pPr algn="r">
              <a:defRPr sz="1200"/>
            </a:lvl1pPr>
          </a:lstStyle>
          <a:p>
            <a:fld id="{11EDA49C-D616-4389-92D6-539FE563DE9A}" type="datetimeFigureOut">
              <a:rPr lang="en-US" smtClean="0"/>
              <a:t>12/11/2020</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26" tIns="46564" rIns="93126" bIns="46564" rtlCol="0" anchor="ctr"/>
          <a:lstStyle/>
          <a:p>
            <a:endParaRPr lang="en-US"/>
          </a:p>
        </p:txBody>
      </p:sp>
      <p:sp>
        <p:nvSpPr>
          <p:cNvPr id="5" name="Notes Placeholder 4"/>
          <p:cNvSpPr>
            <a:spLocks noGrp="1"/>
          </p:cNvSpPr>
          <p:nvPr>
            <p:ph type="body" sz="quarter" idx="3"/>
          </p:nvPr>
        </p:nvSpPr>
        <p:spPr>
          <a:xfrm>
            <a:off x="701041" y="4415791"/>
            <a:ext cx="5608320" cy="4183380"/>
          </a:xfrm>
          <a:prstGeom prst="rect">
            <a:avLst/>
          </a:prstGeom>
        </p:spPr>
        <p:txBody>
          <a:bodyPr vert="horz" lIns="93126" tIns="46564" rIns="93126" bIns="4656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26" tIns="46564" rIns="93126" bIns="46564"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26" tIns="46564" rIns="93126" bIns="46564" rtlCol="0" anchor="b"/>
          <a:lstStyle>
            <a:lvl1pPr algn="r">
              <a:defRPr sz="1200"/>
            </a:lvl1pPr>
          </a:lstStyle>
          <a:p>
            <a:fld id="{1E3BB627-F75A-47EE-93B6-91C05A5D7029}" type="slidenum">
              <a:rPr lang="en-US" smtClean="0"/>
              <a:t>‹#›</a:t>
            </a:fld>
            <a:endParaRPr lang="en-US"/>
          </a:p>
        </p:txBody>
      </p:sp>
    </p:spTree>
    <p:extLst>
      <p:ext uri="{BB962C8B-B14F-4D97-AF65-F5344CB8AC3E}">
        <p14:creationId xmlns:p14="http://schemas.microsoft.com/office/powerpoint/2010/main" val="147930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42">
              <a:defRPr/>
            </a:pPr>
            <a:r>
              <a:rPr lang="en-US"/>
              <a:t>Sept 14</a:t>
            </a:r>
            <a:endParaRPr lang="en-US" dirty="0"/>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3</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19  p 11</a:t>
            </a:r>
          </a:p>
        </p:txBody>
      </p:sp>
      <p:sp>
        <p:nvSpPr>
          <p:cNvPr id="4" name="Slide Number Placeholder 3"/>
          <p:cNvSpPr>
            <a:spLocks noGrp="1"/>
          </p:cNvSpPr>
          <p:nvPr>
            <p:ph type="sldNum" sz="quarter" idx="10"/>
          </p:nvPr>
        </p:nvSpPr>
        <p:spPr/>
        <p:txBody>
          <a:bodyPr/>
          <a:lstStyle/>
          <a:p>
            <a:fld id="{1E3BB627-F75A-47EE-93B6-91C05A5D7029}" type="slidenum">
              <a:rPr lang="en-US" smtClean="0"/>
              <a:t>24</a:t>
            </a:fld>
            <a:endParaRPr lang="en-US"/>
          </a:p>
        </p:txBody>
      </p:sp>
    </p:spTree>
    <p:extLst>
      <p:ext uri="{BB962C8B-B14F-4D97-AF65-F5344CB8AC3E}">
        <p14:creationId xmlns:p14="http://schemas.microsoft.com/office/powerpoint/2010/main" val="1684293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27</a:t>
            </a:fld>
            <a:endParaRPr lang="en-US"/>
          </a:p>
        </p:txBody>
      </p:sp>
    </p:spTree>
    <p:extLst>
      <p:ext uri="{BB962C8B-B14F-4D97-AF65-F5344CB8AC3E}">
        <p14:creationId xmlns:p14="http://schemas.microsoft.com/office/powerpoint/2010/main" val="2829919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32</a:t>
            </a:fld>
            <a:endParaRPr lang="en-US"/>
          </a:p>
        </p:txBody>
      </p:sp>
    </p:spTree>
    <p:extLst>
      <p:ext uri="{BB962C8B-B14F-4D97-AF65-F5344CB8AC3E}">
        <p14:creationId xmlns:p14="http://schemas.microsoft.com/office/powerpoint/2010/main" val="28299191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Velikovsky</a:t>
            </a:r>
            <a:r>
              <a:rPr lang="en-US" dirty="0"/>
              <a:t> has a footnote on p 336 commenting on C F Dupuis, published in 1872 </a:t>
            </a:r>
            <a:r>
              <a:rPr lang="en-US" baseline="0" dirty="0"/>
              <a:t> “The Origin of All Religious Worship” p 41, that … many religions based their worship on 360 for numbers of gods, idols, 360 genii; 360 temples built on the mountain of </a:t>
            </a:r>
            <a:r>
              <a:rPr lang="en-US" baseline="0" dirty="0" err="1"/>
              <a:t>Lowham</a:t>
            </a:r>
            <a:r>
              <a:rPr lang="en-US" baseline="0" dirty="0"/>
              <a:t> in China, and to the wall of 360 stadia “with which </a:t>
            </a:r>
            <a:r>
              <a:rPr lang="en-US" baseline="0" dirty="0" err="1"/>
              <a:t>Semiramis</a:t>
            </a:r>
            <a:r>
              <a:rPr lang="en-US" baseline="0" dirty="0"/>
              <a:t> surrounded the city” of Babylon.  However, he goes on to note:  “This material did not convey to its collector the idea that an astronomical year of 360 days had been the reason for the sacredness of the number 360.</a:t>
            </a:r>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33</a:t>
            </a:fld>
            <a:endParaRPr lang="en-US"/>
          </a:p>
        </p:txBody>
      </p:sp>
    </p:spTree>
    <p:extLst>
      <p:ext uri="{BB962C8B-B14F-4D97-AF65-F5344CB8AC3E}">
        <p14:creationId xmlns:p14="http://schemas.microsoft.com/office/powerpoint/2010/main" val="885076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35</a:t>
            </a:fld>
            <a:endParaRPr lang="en-US"/>
          </a:p>
        </p:txBody>
      </p:sp>
    </p:spTree>
    <p:extLst>
      <p:ext uri="{BB962C8B-B14F-4D97-AF65-F5344CB8AC3E}">
        <p14:creationId xmlns:p14="http://schemas.microsoft.com/office/powerpoint/2010/main" val="2829919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19</a:t>
            </a:r>
            <a:r>
              <a:rPr lang="en-US" baseline="30000" dirty="0"/>
              <a:t>th</a:t>
            </a:r>
            <a:r>
              <a:rPr lang="en-US" dirty="0"/>
              <a:t>  p 11</a:t>
            </a:r>
          </a:p>
        </p:txBody>
      </p:sp>
      <p:sp>
        <p:nvSpPr>
          <p:cNvPr id="4" name="Slide Number Placeholder 3"/>
          <p:cNvSpPr>
            <a:spLocks noGrp="1"/>
          </p:cNvSpPr>
          <p:nvPr>
            <p:ph type="sldNum" sz="quarter" idx="10"/>
          </p:nvPr>
        </p:nvSpPr>
        <p:spPr/>
        <p:txBody>
          <a:bodyPr/>
          <a:lstStyle/>
          <a:p>
            <a:fld id="{1E3BB627-F75A-47EE-93B6-91C05A5D7029}" type="slidenum">
              <a:rPr lang="en-US" smtClean="0"/>
              <a:t>36</a:t>
            </a:fld>
            <a:endParaRPr lang="en-US"/>
          </a:p>
        </p:txBody>
      </p:sp>
    </p:spTree>
    <p:extLst>
      <p:ext uri="{BB962C8B-B14F-4D97-AF65-F5344CB8AC3E}">
        <p14:creationId xmlns:p14="http://schemas.microsoft.com/office/powerpoint/2010/main" val="610290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Sept 19  p 11</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37</a:t>
            </a:fld>
            <a:endParaRPr lang="en-US"/>
          </a:p>
        </p:txBody>
      </p:sp>
    </p:spTree>
    <p:extLst>
      <p:ext uri="{BB962C8B-B14F-4D97-AF65-F5344CB8AC3E}">
        <p14:creationId xmlns:p14="http://schemas.microsoft.com/office/powerpoint/2010/main" val="1684293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19</a:t>
            </a:r>
            <a:r>
              <a:rPr lang="en-US" baseline="0" dirty="0"/>
              <a:t>  p 12</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39</a:t>
            </a:fld>
            <a:endParaRPr lang="en-US"/>
          </a:p>
        </p:txBody>
      </p:sp>
    </p:spTree>
    <p:extLst>
      <p:ext uri="{BB962C8B-B14F-4D97-AF65-F5344CB8AC3E}">
        <p14:creationId xmlns:p14="http://schemas.microsoft.com/office/powerpoint/2010/main" val="762275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19</a:t>
            </a:r>
            <a:r>
              <a:rPr lang="en-US" baseline="0" dirty="0"/>
              <a:t>  p 12</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43</a:t>
            </a:fld>
            <a:endParaRPr lang="en-US"/>
          </a:p>
        </p:txBody>
      </p:sp>
    </p:spTree>
    <p:extLst>
      <p:ext uri="{BB962C8B-B14F-4D97-AF65-F5344CB8AC3E}">
        <p14:creationId xmlns:p14="http://schemas.microsoft.com/office/powerpoint/2010/main" val="762275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19</a:t>
            </a:r>
            <a:r>
              <a:rPr lang="en-US" baseline="0" dirty="0"/>
              <a:t>  p 12</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45</a:t>
            </a:fld>
            <a:endParaRPr lang="en-US"/>
          </a:p>
        </p:txBody>
      </p:sp>
    </p:spTree>
    <p:extLst>
      <p:ext uri="{BB962C8B-B14F-4D97-AF65-F5344CB8AC3E}">
        <p14:creationId xmlns:p14="http://schemas.microsoft.com/office/powerpoint/2010/main" val="762275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42">
              <a:defRPr/>
            </a:pPr>
            <a:r>
              <a:rPr lang="en-US" dirty="0"/>
              <a:t>Sept 14-p3+</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4</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Nov 7</a:t>
            </a:r>
            <a:r>
              <a:rPr lang="en-US" baseline="30000" dirty="0"/>
              <a:t>th</a:t>
            </a:r>
            <a:r>
              <a:rPr lang="en-US" dirty="0"/>
              <a:t> </a:t>
            </a:r>
          </a:p>
        </p:txBody>
      </p:sp>
      <p:sp>
        <p:nvSpPr>
          <p:cNvPr id="4" name="Slide Number Placeholder 3"/>
          <p:cNvSpPr>
            <a:spLocks noGrp="1"/>
          </p:cNvSpPr>
          <p:nvPr>
            <p:ph type="sldNum" sz="quarter" idx="10"/>
          </p:nvPr>
        </p:nvSpPr>
        <p:spPr/>
        <p:txBody>
          <a:bodyPr/>
          <a:lstStyle/>
          <a:p>
            <a:fld id="{1E3BB627-F75A-47EE-93B6-91C05A5D7029}" type="slidenum">
              <a:rPr lang="en-US" smtClean="0"/>
              <a:t>47</a:t>
            </a:fld>
            <a:endParaRPr lang="en-US"/>
          </a:p>
        </p:txBody>
      </p:sp>
    </p:spTree>
    <p:extLst>
      <p:ext uri="{BB962C8B-B14F-4D97-AF65-F5344CB8AC3E}">
        <p14:creationId xmlns:p14="http://schemas.microsoft.com/office/powerpoint/2010/main" val="762275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Nov 7</a:t>
            </a:r>
            <a:r>
              <a:rPr lang="en-US" baseline="30000" dirty="0"/>
              <a:t>th</a:t>
            </a:r>
            <a:r>
              <a:rPr lang="en-US" dirty="0"/>
              <a:t> </a:t>
            </a:r>
          </a:p>
        </p:txBody>
      </p:sp>
      <p:sp>
        <p:nvSpPr>
          <p:cNvPr id="4" name="Slide Number Placeholder 3"/>
          <p:cNvSpPr>
            <a:spLocks noGrp="1"/>
          </p:cNvSpPr>
          <p:nvPr>
            <p:ph type="sldNum" sz="quarter" idx="10"/>
          </p:nvPr>
        </p:nvSpPr>
        <p:spPr/>
        <p:txBody>
          <a:bodyPr/>
          <a:lstStyle/>
          <a:p>
            <a:fld id="{1E3BB627-F75A-47EE-93B6-91C05A5D7029}" type="slidenum">
              <a:rPr lang="en-US" smtClean="0"/>
              <a:t>55</a:t>
            </a:fld>
            <a:endParaRPr lang="en-US"/>
          </a:p>
        </p:txBody>
      </p:sp>
    </p:spTree>
    <p:extLst>
      <p:ext uri="{BB962C8B-B14F-4D97-AF65-F5344CB8AC3E}">
        <p14:creationId xmlns:p14="http://schemas.microsoft.com/office/powerpoint/2010/main" val="762275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Shekinah glory does link to Ashtoreth goddess worship.  Hebrew word is “</a:t>
            </a:r>
            <a:r>
              <a:rPr lang="en-US" dirty="0" err="1"/>
              <a:t>sekina</a:t>
            </a:r>
            <a:r>
              <a:rPr lang="en-US" dirty="0"/>
              <a:t>” … something to take note of.</a:t>
            </a:r>
          </a:p>
        </p:txBody>
      </p:sp>
      <p:sp>
        <p:nvSpPr>
          <p:cNvPr id="4" name="Slide Number Placeholder 3"/>
          <p:cNvSpPr>
            <a:spLocks noGrp="1"/>
          </p:cNvSpPr>
          <p:nvPr>
            <p:ph type="sldNum" sz="quarter" idx="10"/>
          </p:nvPr>
        </p:nvSpPr>
        <p:spPr/>
        <p:txBody>
          <a:bodyPr/>
          <a:lstStyle/>
          <a:p>
            <a:fld id="{1E3BB627-F75A-47EE-93B6-91C05A5D7029}" type="slidenum">
              <a:rPr lang="en-US" smtClean="0"/>
              <a:t>56</a:t>
            </a:fld>
            <a:endParaRPr lang="en-US"/>
          </a:p>
        </p:txBody>
      </p:sp>
    </p:spTree>
    <p:extLst>
      <p:ext uri="{BB962C8B-B14F-4D97-AF65-F5344CB8AC3E}">
        <p14:creationId xmlns:p14="http://schemas.microsoft.com/office/powerpoint/2010/main" val="7622758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ED4047-A627-4D00-8011-D5F6C2B57EE8}" type="slidenum">
              <a:rPr lang="en-US" smtClean="0"/>
              <a:t>57</a:t>
            </a:fld>
            <a:endParaRPr lang="en-US"/>
          </a:p>
        </p:txBody>
      </p:sp>
    </p:spTree>
    <p:extLst>
      <p:ext uri="{BB962C8B-B14F-4D97-AF65-F5344CB8AC3E}">
        <p14:creationId xmlns:p14="http://schemas.microsoft.com/office/powerpoint/2010/main" val="2829919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19</a:t>
            </a:r>
            <a:r>
              <a:rPr lang="en-US" baseline="0" dirty="0"/>
              <a:t>  p 12</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62</a:t>
            </a:fld>
            <a:endParaRPr lang="en-US"/>
          </a:p>
        </p:txBody>
      </p:sp>
    </p:spTree>
    <p:extLst>
      <p:ext uri="{BB962C8B-B14F-4D97-AF65-F5344CB8AC3E}">
        <p14:creationId xmlns:p14="http://schemas.microsoft.com/office/powerpoint/2010/main" val="7622758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70</a:t>
            </a:fld>
            <a:endParaRPr lang="en-US"/>
          </a:p>
        </p:txBody>
      </p:sp>
    </p:spTree>
    <p:extLst>
      <p:ext uri="{BB962C8B-B14F-4D97-AF65-F5344CB8AC3E}">
        <p14:creationId xmlns:p14="http://schemas.microsoft.com/office/powerpoint/2010/main" val="3112397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 19</a:t>
            </a:r>
            <a:r>
              <a:rPr lang="en-US" baseline="0" dirty="0"/>
              <a:t>  p 12</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71</a:t>
            </a:fld>
            <a:endParaRPr lang="en-US"/>
          </a:p>
        </p:txBody>
      </p:sp>
    </p:spTree>
    <p:extLst>
      <p:ext uri="{BB962C8B-B14F-4D97-AF65-F5344CB8AC3E}">
        <p14:creationId xmlns:p14="http://schemas.microsoft.com/office/powerpoint/2010/main" val="7622758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Sent from Tim on Mal 2: </a:t>
            </a:r>
            <a:r>
              <a:rPr lang="en-US" sz="1200" kern="1200" dirty="0">
                <a:solidFill>
                  <a:schemeClr val="tx1"/>
                </a:solidFill>
                <a:effectLst/>
                <a:latin typeface="+mn-lt"/>
                <a:ea typeface="+mn-ea"/>
                <a:cs typeface="+mn-cs"/>
              </a:rPr>
              <a:t>Saturday, September 22, 2018 9:33:07 PM</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Shalom Deborah.  I would like to follow up on my last message. </a:t>
            </a:r>
          </a:p>
          <a:p>
            <a:r>
              <a:rPr lang="en-US" sz="1200" kern="1200" dirty="0">
                <a:solidFill>
                  <a:schemeClr val="tx1"/>
                </a:solidFill>
                <a:effectLst/>
                <a:latin typeface="+mn-lt"/>
                <a:ea typeface="+mn-ea"/>
                <a:cs typeface="+mn-cs"/>
              </a:rPr>
              <a:t>I believe from extensive research that it was </a:t>
            </a:r>
            <a:r>
              <a:rPr lang="en-US" sz="1200" kern="1200" dirty="0" err="1">
                <a:solidFill>
                  <a:schemeClr val="tx1"/>
                </a:solidFill>
                <a:effectLst/>
                <a:latin typeface="+mn-lt"/>
                <a:ea typeface="+mn-ea"/>
                <a:cs typeface="+mn-cs"/>
              </a:rPr>
              <a:t>Yahudah</a:t>
            </a:r>
            <a:r>
              <a:rPr lang="en-US" sz="1200" kern="1200" dirty="0">
                <a:solidFill>
                  <a:schemeClr val="tx1"/>
                </a:solidFill>
                <a:effectLst/>
                <a:latin typeface="+mn-lt"/>
                <a:ea typeface="+mn-ea"/>
                <a:cs typeface="+mn-cs"/>
              </a:rPr>
              <a:t> that facilitated removing the tequfah and inserted the moon based calendar.  I am not alone on this. </a:t>
            </a:r>
          </a:p>
          <a:p>
            <a:r>
              <a:rPr lang="en-US" sz="1200" kern="1200" dirty="0" err="1">
                <a:solidFill>
                  <a:schemeClr val="tx1"/>
                </a:solidFill>
                <a:effectLst/>
                <a:latin typeface="+mn-lt"/>
                <a:ea typeface="+mn-ea"/>
                <a:cs typeface="+mn-cs"/>
              </a:rPr>
              <a:t>Yahudah</a:t>
            </a:r>
            <a:r>
              <a:rPr lang="en-US" sz="1200" kern="1200" dirty="0">
                <a:solidFill>
                  <a:schemeClr val="tx1"/>
                </a:solidFill>
                <a:effectLst/>
                <a:latin typeface="+mn-lt"/>
                <a:ea typeface="+mn-ea"/>
                <a:cs typeface="+mn-cs"/>
              </a:rPr>
              <a:t> deceived the people, and we see that revealed in the verses where Yahusha was speaking to the Pharisees in Matthew 23 which I sent earlier.</a:t>
            </a:r>
          </a:p>
          <a:p>
            <a:r>
              <a:rPr lang="en-US" sz="1200" kern="1200" dirty="0" err="1">
                <a:solidFill>
                  <a:schemeClr val="tx1"/>
                </a:solidFill>
                <a:effectLst/>
                <a:latin typeface="+mn-lt"/>
                <a:ea typeface="+mn-ea"/>
                <a:cs typeface="+mn-cs"/>
              </a:rPr>
              <a:t>Yahudah</a:t>
            </a:r>
            <a:r>
              <a:rPr lang="en-US" sz="1200" kern="1200" dirty="0">
                <a:solidFill>
                  <a:schemeClr val="tx1"/>
                </a:solidFill>
                <a:effectLst/>
                <a:latin typeface="+mn-lt"/>
                <a:ea typeface="+mn-ea"/>
                <a:cs typeface="+mn-cs"/>
              </a:rPr>
              <a:t> butchered our Mashiach. </a:t>
            </a:r>
          </a:p>
          <a:p>
            <a:r>
              <a:rPr lang="en-US" sz="1200" kern="1200" dirty="0">
                <a:solidFill>
                  <a:schemeClr val="tx1"/>
                </a:solidFill>
                <a:effectLst/>
                <a:latin typeface="+mn-lt"/>
                <a:ea typeface="+mn-ea"/>
                <a:cs typeface="+mn-cs"/>
              </a:rPr>
              <a:t>The second temple era, when the </a:t>
            </a:r>
            <a:r>
              <a:rPr lang="en-US" sz="1200" kern="1200" dirty="0" err="1">
                <a:solidFill>
                  <a:schemeClr val="tx1"/>
                </a:solidFill>
                <a:effectLst/>
                <a:latin typeface="+mn-lt"/>
                <a:ea typeface="+mn-ea"/>
                <a:cs typeface="+mn-cs"/>
              </a:rPr>
              <a:t>Yahudim</a:t>
            </a:r>
            <a:r>
              <a:rPr lang="en-US" sz="1200" kern="1200" dirty="0">
                <a:solidFill>
                  <a:schemeClr val="tx1"/>
                </a:solidFill>
                <a:effectLst/>
                <a:latin typeface="+mn-lt"/>
                <a:ea typeface="+mn-ea"/>
                <a:cs typeface="+mn-cs"/>
              </a:rPr>
              <a:t> were in control, is when the lunar based calendar system is fully documented by the </a:t>
            </a:r>
            <a:r>
              <a:rPr lang="en-US" sz="1200" kern="1200" dirty="0" err="1">
                <a:solidFill>
                  <a:schemeClr val="tx1"/>
                </a:solidFill>
                <a:effectLst/>
                <a:latin typeface="+mn-lt"/>
                <a:ea typeface="+mn-ea"/>
                <a:cs typeface="+mn-cs"/>
              </a:rPr>
              <a:t>Zadokite</a:t>
            </a:r>
            <a:r>
              <a:rPr lang="en-US" sz="1200" kern="1200" dirty="0">
                <a:solidFill>
                  <a:schemeClr val="tx1"/>
                </a:solidFill>
                <a:effectLst/>
                <a:latin typeface="+mn-lt"/>
                <a:ea typeface="+mn-ea"/>
                <a:cs typeface="+mn-cs"/>
              </a:rPr>
              <a:t> priests of Qumran, as being instilled in the Temple proceedings. </a:t>
            </a:r>
          </a:p>
          <a:p>
            <a:r>
              <a:rPr lang="en-US" sz="1200" kern="1200" dirty="0">
                <a:solidFill>
                  <a:schemeClr val="tx1"/>
                </a:solidFill>
                <a:effectLst/>
                <a:latin typeface="+mn-lt"/>
                <a:ea typeface="+mn-ea"/>
                <a:cs typeface="+mn-cs"/>
              </a:rPr>
              <a:t>Secular history also agrees with this.  Not that secular history has any authority, but only that it is more proof of the Scriptures. </a:t>
            </a:r>
          </a:p>
          <a:p>
            <a:r>
              <a:rPr lang="en-US" sz="1200" kern="1200" dirty="0">
                <a:solidFill>
                  <a:schemeClr val="tx1"/>
                </a:solidFill>
                <a:effectLst/>
                <a:latin typeface="+mn-lt"/>
                <a:ea typeface="+mn-ea"/>
                <a:cs typeface="+mn-cs"/>
              </a:rPr>
              <a:t>Now lets read Malachi 2.  Context is </a:t>
            </a:r>
            <a:r>
              <a:rPr lang="en-US" sz="1200" kern="1200" dirty="0" err="1">
                <a:solidFill>
                  <a:schemeClr val="tx1"/>
                </a:solidFill>
                <a:effectLst/>
                <a:latin typeface="+mn-lt"/>
                <a:ea typeface="+mn-ea"/>
                <a:cs typeface="+mn-cs"/>
              </a:rPr>
              <a:t>Yahudah</a:t>
            </a:r>
            <a:r>
              <a:rPr lang="en-US" sz="1200" kern="1200" dirty="0">
                <a:solidFill>
                  <a:schemeClr val="tx1"/>
                </a:solidFill>
                <a:effectLst/>
                <a:latin typeface="+mn-lt"/>
                <a:ea typeface="+mn-ea"/>
                <a:cs typeface="+mn-cs"/>
              </a:rPr>
              <a: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Mal 2:8  “But you, </a:t>
            </a:r>
            <a:r>
              <a:rPr lang="en-US" sz="1200" u="sng" kern="1200" dirty="0">
                <a:solidFill>
                  <a:schemeClr val="tx1"/>
                </a:solidFill>
                <a:effectLst/>
                <a:latin typeface="+mn-lt"/>
                <a:ea typeface="+mn-ea"/>
                <a:cs typeface="+mn-cs"/>
              </a:rPr>
              <a:t>you have turned from the Way</a:t>
            </a:r>
            <a:r>
              <a:rPr lang="en-US" sz="1200" kern="1200" dirty="0">
                <a:solidFill>
                  <a:schemeClr val="tx1"/>
                </a:solidFill>
                <a:effectLst/>
                <a:latin typeface="+mn-lt"/>
                <a:ea typeface="+mn-ea"/>
                <a:cs typeface="+mn-cs"/>
              </a:rPr>
              <a:t>, [Qodesh Set-Apart Appointed Times] you have caused many to stumble in the Torah. You have corrupted the covenant of </a:t>
            </a:r>
            <a:r>
              <a:rPr lang="en-US" sz="1200" kern="1200" dirty="0" err="1">
                <a:solidFill>
                  <a:schemeClr val="tx1"/>
                </a:solidFill>
                <a:effectLst/>
                <a:latin typeface="+mn-lt"/>
                <a:ea typeface="+mn-ea"/>
                <a:cs typeface="+mn-cs"/>
              </a:rPr>
              <a:t>Lĕwi</a:t>
            </a:r>
            <a:r>
              <a:rPr lang="en-US" sz="1200" kern="1200" dirty="0">
                <a:solidFill>
                  <a:schemeClr val="tx1"/>
                </a:solidFill>
                <a:effectLst/>
                <a:latin typeface="+mn-lt"/>
                <a:ea typeface="+mn-ea"/>
                <a:cs typeface="+mn-cs"/>
              </a:rPr>
              <a:t>,” said יהוה of hosts.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And teachers want me to believe that Yahusha worshipped in accordance with the very ones who rejected Yahuah's Mo-edim?  Really?  This suggestion leaves me nearly speechless!</a:t>
            </a:r>
          </a:p>
          <a:p>
            <a:r>
              <a:rPr lang="en-US" sz="1200" kern="1200" dirty="0">
                <a:solidFill>
                  <a:schemeClr val="tx1"/>
                </a:solidFill>
                <a:effectLst/>
                <a:latin typeface="+mn-lt"/>
                <a:ea typeface="+mn-ea"/>
                <a:cs typeface="+mn-cs"/>
              </a:rPr>
              <a:t>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Mal 2:9  “And I also, I shall make you despised and low before all the people, because you are not guarding My ways, and are showing partiality in the Torah.”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Mal 2:10  Have we not all one Father? Did not one </a:t>
            </a:r>
            <a:r>
              <a:rPr lang="en-US" sz="1200" kern="1200" dirty="0" err="1">
                <a:solidFill>
                  <a:schemeClr val="tx1"/>
                </a:solidFill>
                <a:effectLst/>
                <a:latin typeface="+mn-lt"/>
                <a:ea typeface="+mn-ea"/>
                <a:cs typeface="+mn-cs"/>
              </a:rPr>
              <a:t>Ěl</a:t>
            </a:r>
            <a:r>
              <a:rPr lang="en-US" sz="1200" kern="1200" dirty="0">
                <a:solidFill>
                  <a:schemeClr val="tx1"/>
                </a:solidFill>
                <a:effectLst/>
                <a:latin typeface="+mn-lt"/>
                <a:ea typeface="+mn-ea"/>
                <a:cs typeface="+mn-cs"/>
              </a:rPr>
              <a:t> create us? Why do we act treacherously against one another, to profane the covenant of the fathers?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Mal 2:11  </a:t>
            </a:r>
            <a:r>
              <a:rPr lang="en-US" sz="1200" kern="1200" dirty="0" err="1">
                <a:solidFill>
                  <a:schemeClr val="tx1"/>
                </a:solidFill>
                <a:effectLst/>
                <a:latin typeface="+mn-lt"/>
                <a:ea typeface="+mn-ea"/>
                <a:cs typeface="+mn-cs"/>
              </a:rPr>
              <a:t>Yehuḏah</a:t>
            </a:r>
            <a:r>
              <a:rPr lang="en-US" sz="1200" kern="1200" dirty="0">
                <a:solidFill>
                  <a:schemeClr val="tx1"/>
                </a:solidFill>
                <a:effectLst/>
                <a:latin typeface="+mn-lt"/>
                <a:ea typeface="+mn-ea"/>
                <a:cs typeface="+mn-cs"/>
              </a:rPr>
              <a:t> has acted treacherously, and an abomination has been done in Yisra’ĕl and in </a:t>
            </a:r>
            <a:r>
              <a:rPr lang="en-US" sz="1200" kern="1200" dirty="0" err="1">
                <a:solidFill>
                  <a:schemeClr val="tx1"/>
                </a:solidFill>
                <a:effectLst/>
                <a:latin typeface="+mn-lt"/>
                <a:ea typeface="+mn-ea"/>
                <a:cs typeface="+mn-cs"/>
              </a:rPr>
              <a:t>Yerushalayim</a:t>
            </a:r>
            <a:r>
              <a:rPr lang="en-US" sz="1200" kern="1200" dirty="0">
                <a:solidFill>
                  <a:schemeClr val="tx1"/>
                </a:solidFill>
                <a:effectLst/>
                <a:latin typeface="+mn-lt"/>
                <a:ea typeface="+mn-ea"/>
                <a:cs typeface="+mn-cs"/>
              </a:rPr>
              <a:t>, for </a:t>
            </a:r>
            <a:r>
              <a:rPr lang="en-US" sz="1200" kern="1200" dirty="0" err="1">
                <a:solidFill>
                  <a:schemeClr val="tx1"/>
                </a:solidFill>
                <a:effectLst/>
                <a:latin typeface="+mn-lt"/>
                <a:ea typeface="+mn-ea"/>
                <a:cs typeface="+mn-cs"/>
              </a:rPr>
              <a:t>Yehuḏah</a:t>
            </a:r>
            <a:r>
              <a:rPr lang="en-US" sz="1200" kern="1200" dirty="0">
                <a:solidFill>
                  <a:schemeClr val="tx1"/>
                </a:solidFill>
                <a:effectLst/>
                <a:latin typeface="+mn-lt"/>
                <a:ea typeface="+mn-ea"/>
                <a:cs typeface="+mn-cs"/>
              </a:rPr>
              <a:t> has profaned what is set-apart to יהוה – which He had loved – and has married the </a:t>
            </a:r>
            <a:r>
              <a:rPr lang="en-US" sz="1200" u="sng" kern="1200" dirty="0">
                <a:solidFill>
                  <a:schemeClr val="tx1"/>
                </a:solidFill>
                <a:effectLst/>
                <a:latin typeface="+mn-lt"/>
                <a:ea typeface="+mn-ea"/>
                <a:cs typeface="+mn-cs"/>
              </a:rPr>
              <a:t>daughter of a foreign mighty one</a:t>
            </a:r>
            <a:r>
              <a:rPr lang="en-US" sz="1200" kern="1200" dirty="0">
                <a:solidFill>
                  <a:schemeClr val="tx1"/>
                </a:solidFill>
                <a:effectLst/>
                <a:latin typeface="+mn-lt"/>
                <a:ea typeface="+mn-ea"/>
                <a:cs typeface="+mn-cs"/>
              </a:rPr>
              <a:t>.  [ Moon god!]</a:t>
            </a:r>
          </a:p>
          <a:p>
            <a:r>
              <a:rPr lang="en-US" sz="1200" kern="1200" dirty="0">
                <a:solidFill>
                  <a:schemeClr val="tx1"/>
                </a:solidFill>
                <a:effectLst/>
                <a:latin typeface="+mn-lt"/>
                <a:ea typeface="+mn-ea"/>
                <a:cs typeface="+mn-cs"/>
              </a:rPr>
              <a:t>So what I am trying to expose is - why is ANYONE looking to the so called "Hebrew Calendar" of the Jews today?  The lunar based calendar which is promoted by Judaism and promoted by Lighted Way Ministries is a contamination of </a:t>
            </a:r>
            <a:r>
              <a:rPr lang="en-US" sz="1200" kern="1200" dirty="0" err="1">
                <a:solidFill>
                  <a:schemeClr val="tx1"/>
                </a:solidFill>
                <a:effectLst/>
                <a:latin typeface="+mn-lt"/>
                <a:ea typeface="+mn-ea"/>
                <a:cs typeface="+mn-cs"/>
              </a:rPr>
              <a:t>Yahudah</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Why would anyone look to the lunar based calendar and it's filthy messages concerning the life of Yahusha? </a:t>
            </a:r>
          </a:p>
          <a:p>
            <a:r>
              <a:rPr lang="en-US" sz="1200" kern="1200" dirty="0">
                <a:solidFill>
                  <a:schemeClr val="tx1"/>
                </a:solidFill>
                <a:effectLst/>
                <a:latin typeface="+mn-lt"/>
                <a:ea typeface="+mn-ea"/>
                <a:cs typeface="+mn-cs"/>
              </a:rPr>
              <a:t>Honestly, I simply cannot believe what I saw on that video clip.  I am totally appalled at the outright blatant convoluted contamination that was expressed by ones whom I used to respect ad learned teachers.</a:t>
            </a:r>
          </a:p>
          <a:p>
            <a:r>
              <a:rPr lang="en-US" sz="1200" kern="1200" dirty="0">
                <a:solidFill>
                  <a:schemeClr val="tx1"/>
                </a:solidFill>
                <a:effectLst/>
                <a:latin typeface="+mn-lt"/>
                <a:ea typeface="+mn-ea"/>
                <a:cs typeface="+mn-cs"/>
              </a:rPr>
              <a:t>I am not saying they do not have some good materials for most certainly they do indeed have some great messages! It is just that their messages about timing of Yahuah's Feasts and the life of Yahusha is contaminated by the Pharisee's evil abominations of moon worship.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Just my thoughts for what it is worth.</a:t>
            </a:r>
          </a:p>
          <a:p>
            <a:r>
              <a:rPr lang="en-US" sz="1200" kern="1200" dirty="0">
                <a:solidFill>
                  <a:schemeClr val="tx1"/>
                </a:solidFill>
                <a:effectLst/>
                <a:latin typeface="+mn-lt"/>
                <a:ea typeface="+mn-ea"/>
                <a:cs typeface="+mn-cs"/>
              </a:rPr>
              <a:t>May Yahuah bless you always.</a:t>
            </a:r>
          </a:p>
          <a:p>
            <a:r>
              <a:rPr lang="en-US" sz="1200" kern="1200" dirty="0">
                <a:solidFill>
                  <a:schemeClr val="tx1"/>
                </a:solidFill>
                <a:effectLst/>
                <a:latin typeface="+mn-lt"/>
                <a:ea typeface="+mn-ea"/>
                <a:cs typeface="+mn-cs"/>
              </a:rPr>
              <a:t>Timothy Astleford </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73</a:t>
            </a:fld>
            <a:endParaRPr lang="en-US"/>
          </a:p>
        </p:txBody>
      </p:sp>
    </p:spTree>
    <p:extLst>
      <p:ext uri="{BB962C8B-B14F-4D97-AF65-F5344CB8AC3E}">
        <p14:creationId xmlns:p14="http://schemas.microsoft.com/office/powerpoint/2010/main" val="38783913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84</a:t>
            </a:fld>
            <a:endParaRPr lang="en-US"/>
          </a:p>
        </p:txBody>
      </p:sp>
    </p:spTree>
    <p:extLst>
      <p:ext uri="{BB962C8B-B14F-4D97-AF65-F5344CB8AC3E}">
        <p14:creationId xmlns:p14="http://schemas.microsoft.com/office/powerpoint/2010/main" val="11612649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Judas (EGW!) While Jesus was preparing the disciples for their ordination, </a:t>
            </a:r>
            <a:r>
              <a:rPr lang="en-US" b="1" u="sng" dirty="0"/>
              <a:t>one who had not been summoned urged his presence among them</a:t>
            </a:r>
            <a:r>
              <a:rPr lang="en-US" dirty="0"/>
              <a:t>. It was Judas Iscariot, a man who professed to be a follower of Christ. . . . Judas believed Jesus to be the Messiah; and by joining the apostles, he hoped to secure a high position in the new kingdom. . . .  {CC 285.2}  </a:t>
            </a:r>
          </a:p>
          <a:p>
            <a:r>
              <a:rPr lang="en-US" dirty="0"/>
              <a:t>     The disciples were anxious that Judas should become one of their number. He was of commanding appearance, a man of keen discernment and executive ability, and they commended him to Jesus as one who would greatly assist Him in His work. . . </a:t>
            </a:r>
          </a:p>
          <a:p>
            <a:r>
              <a:rPr lang="en-US" dirty="0"/>
              <a:t>--   While Jesus was preparing the disciples for their ordination, one who had not been summoned urged his presence among them. It was Judas Iscariot, a man who professed to be a follower of Christ. He now came forward, soliciting a place in this inner circle of disciples. With great earnestness and apparent sincerity he declared, "Master, I will follow Thee whithersoever Thou </a:t>
            </a:r>
            <a:r>
              <a:rPr lang="en-US" dirty="0" err="1"/>
              <a:t>goest</a:t>
            </a:r>
            <a:r>
              <a:rPr lang="en-US" dirty="0"/>
              <a:t>." Jesus neither repulsed nor welcomed him, but uttered only the mournful words: "The foxes have holes, and the birds of the air have nests; but the Son of man </a:t>
            </a:r>
          </a:p>
          <a:p>
            <a:r>
              <a:rPr lang="en-US" dirty="0"/>
              <a:t>                                                                           294</a:t>
            </a:r>
          </a:p>
          <a:p>
            <a:r>
              <a:rPr lang="en-US" dirty="0"/>
              <a:t>hath not where to lay His head." Matthew 8:19, 20. Judas believed Jesus to be the Messiah; and by joining the apostles, he hoped to secure a high position in the new kingdom. This hope Jesus designed to cut off by the statement of His poverty.  {DA 293.2}  </a:t>
            </a:r>
          </a:p>
          <a:p>
            <a:r>
              <a:rPr lang="en-US" dirty="0"/>
              <a:t>     The disciples were anxious that Judas should become one of their number. He was of commanding appearance, a man of keen discernment and executive ability, and they commended him to Jesus as one who would greatly assist Him in His work. They were surprised that Jesus received him so coolly.  {DA 294.1} </a:t>
            </a:r>
          </a:p>
        </p:txBody>
      </p:sp>
      <p:sp>
        <p:nvSpPr>
          <p:cNvPr id="4" name="Slide Number Placeholder 3"/>
          <p:cNvSpPr>
            <a:spLocks noGrp="1"/>
          </p:cNvSpPr>
          <p:nvPr>
            <p:ph type="sldNum" sz="quarter" idx="10"/>
          </p:nvPr>
        </p:nvSpPr>
        <p:spPr/>
        <p:txBody>
          <a:bodyPr/>
          <a:lstStyle/>
          <a:p>
            <a:fld id="{1E3BB627-F75A-47EE-93B6-91C05A5D7029}" type="slidenum">
              <a:rPr lang="en-US" smtClean="0"/>
              <a:t>86</a:t>
            </a:fld>
            <a:endParaRPr lang="en-US"/>
          </a:p>
        </p:txBody>
      </p:sp>
    </p:spTree>
    <p:extLst>
      <p:ext uri="{BB962C8B-B14F-4D97-AF65-F5344CB8AC3E}">
        <p14:creationId xmlns:p14="http://schemas.microsoft.com/office/powerpoint/2010/main" val="231468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t>8</a:t>
            </a:fld>
            <a:endParaRPr lang="en-US"/>
          </a:p>
        </p:txBody>
      </p:sp>
    </p:spTree>
    <p:extLst>
      <p:ext uri="{BB962C8B-B14F-4D97-AF65-F5344CB8AC3E}">
        <p14:creationId xmlns:p14="http://schemas.microsoft.com/office/powerpoint/2010/main" val="492453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Judas (EGW!) While Jesus was preparing the disciples for their ordination, </a:t>
            </a:r>
            <a:r>
              <a:rPr lang="en-US" b="1" u="sng" dirty="0"/>
              <a:t>one who had not been summoned urged his presence among them</a:t>
            </a:r>
            <a:r>
              <a:rPr lang="en-US" dirty="0"/>
              <a:t>. It was Judas Iscariot, a man who professed to be a follower of Christ. . . . Judas believed Jesus to be the Messiah; and by joining the apostles, he hoped to secure a high position in the new kingdom. . . .  {CC 285.2}  </a:t>
            </a:r>
          </a:p>
          <a:p>
            <a:r>
              <a:rPr lang="en-US" dirty="0"/>
              <a:t>     The disciples were anxious that Judas should become one of their number. He was of commanding appearance, a man of keen discernment and executive ability, and they commended him to Jesus as one who would greatly assist Him in His work. . . </a:t>
            </a:r>
          </a:p>
          <a:p>
            <a:r>
              <a:rPr lang="en-US" dirty="0"/>
              <a:t>--   While Jesus was preparing the disciples for their ordination, one who had not been summoned urged his presence among them. It was Judas Iscariot, a man who professed to be a follower of Christ. He now came forward, soliciting a place in this inner circle of disciples. With great earnestness and apparent sincerity he declared, "Master, I will follow Thee whithersoever Thou </a:t>
            </a:r>
            <a:r>
              <a:rPr lang="en-US" dirty="0" err="1"/>
              <a:t>goest</a:t>
            </a:r>
            <a:r>
              <a:rPr lang="en-US" dirty="0"/>
              <a:t>." Jesus neither repulsed nor welcomed him, but uttered only the mournful words: "The foxes have holes, and the birds of the air have nests; but the Son of man </a:t>
            </a:r>
          </a:p>
          <a:p>
            <a:r>
              <a:rPr lang="en-US" dirty="0"/>
              <a:t>                                                                           294</a:t>
            </a:r>
          </a:p>
          <a:p>
            <a:r>
              <a:rPr lang="en-US" dirty="0"/>
              <a:t>hath not where to lay His head." Matthew 8:19, 20. Judas believed Jesus to be the Messiah; and by joining the apostles, he hoped to secure a high position in the new kingdom. This hope Jesus designed to cut off by the statement of His poverty.  {DA 293.2}  </a:t>
            </a:r>
          </a:p>
          <a:p>
            <a:r>
              <a:rPr lang="en-US" dirty="0"/>
              <a:t>     The disciples were anxious that Judas should become one of their number. He was of commanding appearance, a man of keen discernment and executive ability, and they commended him to Jesus as one who would greatly assist Him in His work. They were surprised that Jesus received him so coolly.  {DA 294.1} </a:t>
            </a:r>
          </a:p>
        </p:txBody>
      </p:sp>
      <p:sp>
        <p:nvSpPr>
          <p:cNvPr id="4" name="Slide Number Placeholder 3"/>
          <p:cNvSpPr>
            <a:spLocks noGrp="1"/>
          </p:cNvSpPr>
          <p:nvPr>
            <p:ph type="sldNum" sz="quarter" idx="10"/>
          </p:nvPr>
        </p:nvSpPr>
        <p:spPr/>
        <p:txBody>
          <a:bodyPr/>
          <a:lstStyle/>
          <a:p>
            <a:fld id="{1E3BB627-F75A-47EE-93B6-91C05A5D7029}" type="slidenum">
              <a:rPr lang="en-US" smtClean="0"/>
              <a:t>87</a:t>
            </a:fld>
            <a:endParaRPr lang="en-US"/>
          </a:p>
        </p:txBody>
      </p:sp>
    </p:spTree>
    <p:extLst>
      <p:ext uri="{BB962C8B-B14F-4D97-AF65-F5344CB8AC3E}">
        <p14:creationId xmlns:p14="http://schemas.microsoft.com/office/powerpoint/2010/main" val="2314680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Ashkenazi </a:t>
            </a:r>
            <a:r>
              <a:rPr lang="en-US" dirty="0" err="1"/>
              <a:t>jews</a:t>
            </a:r>
            <a:r>
              <a:rPr lang="en-US" baseline="0" dirty="0"/>
              <a:t> come from the line of Japheth, </a:t>
            </a:r>
            <a:r>
              <a:rPr lang="en-US" baseline="0" dirty="0" err="1"/>
              <a:t>noah’s</a:t>
            </a:r>
            <a:r>
              <a:rPr lang="en-US" baseline="0" dirty="0"/>
              <a:t> son that immigrated NORTH.</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89</a:t>
            </a:fld>
            <a:endParaRPr lang="en-US"/>
          </a:p>
        </p:txBody>
      </p:sp>
    </p:spTree>
    <p:extLst>
      <p:ext uri="{BB962C8B-B14F-4D97-AF65-F5344CB8AC3E}">
        <p14:creationId xmlns:p14="http://schemas.microsoft.com/office/powerpoint/2010/main" val="3801780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t>9</a:t>
            </a:fld>
            <a:endParaRPr lang="en-US"/>
          </a:p>
        </p:txBody>
      </p:sp>
    </p:spTree>
    <p:extLst>
      <p:ext uri="{BB962C8B-B14F-4D97-AF65-F5344CB8AC3E}">
        <p14:creationId xmlns:p14="http://schemas.microsoft.com/office/powerpoint/2010/main" val="492453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t>10</a:t>
            </a:fld>
            <a:endParaRPr lang="en-US"/>
          </a:p>
        </p:txBody>
      </p:sp>
    </p:spTree>
    <p:extLst>
      <p:ext uri="{BB962C8B-B14F-4D97-AF65-F5344CB8AC3E}">
        <p14:creationId xmlns:p14="http://schemas.microsoft.com/office/powerpoint/2010/main" val="492453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t>11</a:t>
            </a:fld>
            <a:endParaRPr lang="en-US"/>
          </a:p>
        </p:txBody>
      </p:sp>
    </p:spTree>
    <p:extLst>
      <p:ext uri="{BB962C8B-B14F-4D97-AF65-F5344CB8AC3E}">
        <p14:creationId xmlns:p14="http://schemas.microsoft.com/office/powerpoint/2010/main" val="492453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E3BB627-F75A-47EE-93B6-91C05A5D7029}" type="slidenum">
              <a:rPr lang="en-US" smtClean="0"/>
              <a:t>12</a:t>
            </a:fld>
            <a:endParaRPr lang="en-US"/>
          </a:p>
        </p:txBody>
      </p:sp>
    </p:spTree>
    <p:extLst>
      <p:ext uri="{BB962C8B-B14F-4D97-AF65-F5344CB8AC3E}">
        <p14:creationId xmlns:p14="http://schemas.microsoft.com/office/powerpoint/2010/main" val="492453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42">
              <a:defRPr/>
            </a:pPr>
            <a:r>
              <a:rPr lang="en-US" dirty="0"/>
              <a:t>Sept 19</a:t>
            </a:r>
          </a:p>
          <a:p>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20</a:t>
            </a:fld>
            <a:endParaRPr lang="en-US"/>
          </a:p>
        </p:txBody>
      </p:sp>
    </p:spTree>
    <p:extLst>
      <p:ext uri="{BB962C8B-B14F-4D97-AF65-F5344CB8AC3E}">
        <p14:creationId xmlns:p14="http://schemas.microsoft.com/office/powerpoint/2010/main" val="3132207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Sept 19  p 11</a:t>
            </a:r>
            <a:endParaRPr lang="en-US" dirty="0"/>
          </a:p>
        </p:txBody>
      </p:sp>
      <p:sp>
        <p:nvSpPr>
          <p:cNvPr id="4" name="Slide Number Placeholder 3"/>
          <p:cNvSpPr>
            <a:spLocks noGrp="1"/>
          </p:cNvSpPr>
          <p:nvPr>
            <p:ph type="sldNum" sz="quarter" idx="10"/>
          </p:nvPr>
        </p:nvSpPr>
        <p:spPr/>
        <p:txBody>
          <a:bodyPr/>
          <a:lstStyle/>
          <a:p>
            <a:fld id="{1E3BB627-F75A-47EE-93B6-91C05A5D7029}" type="slidenum">
              <a:rPr lang="en-US" smtClean="0"/>
              <a:t>23</a:t>
            </a:fld>
            <a:endParaRPr lang="en-US"/>
          </a:p>
        </p:txBody>
      </p:sp>
    </p:spTree>
    <p:extLst>
      <p:ext uri="{BB962C8B-B14F-4D97-AF65-F5344CB8AC3E}">
        <p14:creationId xmlns:p14="http://schemas.microsoft.com/office/powerpoint/2010/main" val="1684293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2F42F2B-AED1-4D8A-84DE-C49A7808E283}" type="datetime1">
              <a:rPr lang="en-US" smtClean="0"/>
              <a:t>12/11/2020</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AA4C6552-42F6-43F2-A3FB-E92E8C09004E}" type="slidenum">
              <a:rPr lang="en-US" smtClean="0"/>
              <a:t>‹#›</a:t>
            </a:fld>
            <a:endParaRPr lang="en-US"/>
          </a:p>
        </p:txBody>
      </p:sp>
    </p:spTree>
  </p:cSld>
  <p:clrMapOvr>
    <a:masterClrMapping/>
  </p:clrMapOvr>
  <p:transition spd="slow">
    <p:circl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7B2EADD-2D7A-4F74-9AFB-DF0A22682A1C}"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cSld>
  <p:clrMapOvr>
    <a:masterClrMapping/>
  </p:clrMapOvr>
  <p:transition spd="slow">
    <p:circl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7C54DC9F-60EB-45E7-89E8-951AAA4B3BB6}" type="datetime1">
              <a:rPr lang="en-US" smtClean="0"/>
              <a:t>12/11/2020</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AA4C6552-42F6-43F2-A3FB-E92E8C09004E}" type="slidenum">
              <a:rPr lang="en-US" smtClean="0"/>
              <a:t>‹#›</a:t>
            </a:fld>
            <a:endParaRPr lang="en-US"/>
          </a:p>
        </p:txBody>
      </p:sp>
    </p:spTree>
  </p:cSld>
  <p:clrMapOvr>
    <a:masterClrMapping/>
  </p:clrMapOvr>
  <p:transition spd="slow">
    <p:circl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2F42F2B-AED1-4D8A-84DE-C49A7808E283}"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3654627599"/>
      </p:ext>
    </p:extLst>
  </p:cSld>
  <p:clrMapOvr>
    <a:masterClrMapping/>
  </p:clrMapOvr>
  <p:transition spd="slow">
    <p:circl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a:t>Click to edit Master title style</a:t>
            </a:r>
          </a:p>
        </p:txBody>
      </p:sp>
      <p:sp>
        <p:nvSpPr>
          <p:cNvPr id="3" name="Content Placeholder 2"/>
          <p:cNvSpPr>
            <a:spLocks noGrp="1"/>
          </p:cNvSpPr>
          <p:nvPr>
            <p:ph idx="1"/>
          </p:nvPr>
        </p:nvSpPr>
        <p:spPr>
          <a:xfrm>
            <a:off x="838200" y="1460500"/>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142F89-F1A1-4B0C-847A-EFCD9CB80DCE}"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20200" y="6356350"/>
            <a:ext cx="2743200" cy="365125"/>
          </a:xfrm>
        </p:spPr>
        <p:txBody>
          <a:bodyPr/>
          <a:lstStyle>
            <a:lvl1pPr>
              <a:defRPr sz="2000">
                <a:solidFill>
                  <a:srgbClr val="002060"/>
                </a:solidFill>
              </a:defRPr>
            </a:lvl1pPr>
          </a:lstStyle>
          <a:p>
            <a:fld id="{AA4C6552-42F6-43F2-A3FB-E92E8C09004E}" type="slidenum">
              <a:rPr lang="en-US" smtClean="0"/>
              <a:pPr/>
              <a:t>‹#›</a:t>
            </a:fld>
            <a:endParaRPr lang="en-US" dirty="0"/>
          </a:p>
        </p:txBody>
      </p:sp>
    </p:spTree>
    <p:extLst>
      <p:ext uri="{BB962C8B-B14F-4D97-AF65-F5344CB8AC3E}">
        <p14:creationId xmlns:p14="http://schemas.microsoft.com/office/powerpoint/2010/main" val="3952962047"/>
      </p:ext>
    </p:extLst>
  </p:cSld>
  <p:clrMapOvr>
    <a:masterClrMapping/>
  </p:clrMapOvr>
  <p:transition spd="slow">
    <p:circl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75E8978-ED33-4ACB-8CC5-7CE0531DC42B}"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3336112591"/>
      </p:ext>
    </p:extLst>
  </p:cSld>
  <p:clrMapOvr>
    <a:masterClrMapping/>
  </p:clrMapOvr>
  <p:transition spd="slow">
    <p:circl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4605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4605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167192-48AF-48E0-98A1-8E9034283859}" type="slidenum">
              <a:rPr lang="en-US" smtClean="0"/>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296400" y="6356350"/>
            <a:ext cx="2743200" cy="365125"/>
          </a:xfrm>
        </p:spPr>
        <p:txBody>
          <a:bodyPr/>
          <a:lstStyle>
            <a:lvl1pPr>
              <a:defRPr sz="2000">
                <a:solidFill>
                  <a:srgbClr val="0070C0"/>
                </a:solidFill>
              </a:defRPr>
            </a:lvl1pPr>
          </a:lstStyle>
          <a:p>
            <a:fld id="{AA4C6552-42F6-43F2-A3FB-E92E8C09004E}" type="slidenum">
              <a:rPr lang="en-US" smtClean="0"/>
              <a:pPr/>
              <a:t>‹#›</a:t>
            </a:fld>
            <a:endParaRPr lang="en-US" dirty="0"/>
          </a:p>
        </p:txBody>
      </p:sp>
    </p:spTree>
    <p:extLst>
      <p:ext uri="{BB962C8B-B14F-4D97-AF65-F5344CB8AC3E}">
        <p14:creationId xmlns:p14="http://schemas.microsoft.com/office/powerpoint/2010/main" val="731953121"/>
      </p:ext>
    </p:extLst>
  </p:cSld>
  <p:clrMapOvr>
    <a:masterClrMapping/>
  </p:clrMapOvr>
  <p:transition spd="slow">
    <p:circl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924842-74D9-44E0-A927-F531F7FEAC29}" type="slidenum">
              <a:rPr lang="en-US" smtClean="0"/>
              <a:t>‹#›</a:t>
            </a:fld>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1514758375"/>
      </p:ext>
    </p:extLst>
  </p:cSld>
  <p:clrMapOvr>
    <a:masterClrMapping/>
  </p:clrMapOvr>
  <p:transition spd="slow">
    <p:circl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6467FA-9F49-4741-8645-A4655A6742EE}" type="slidenum">
              <a:rPr lang="en-US" smtClean="0"/>
              <a:t>‹#›</a:t>
            </a:fld>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2675615922"/>
      </p:ext>
    </p:extLst>
  </p:cSld>
  <p:clrMapOvr>
    <a:masterClrMapping/>
  </p:clrMapOvr>
  <p:transition spd="slow">
    <p:circl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t>‹#›</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266854788"/>
      </p:ext>
    </p:extLst>
  </p:cSld>
  <p:clrMapOvr>
    <a:masterClrMapping/>
  </p:clrMapOvr>
  <p:transition spd="slow">
    <p:circl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A2341E-A9D5-4793-9ED7-44DBBC03E021}" type="slidenum">
              <a:rPr lang="en-US" smtClean="0"/>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1767973270"/>
      </p:ext>
    </p:extLst>
  </p:cSld>
  <p:clrMapOvr>
    <a:masterClrMapping/>
  </p:clrMapOvr>
  <p:transition spd="slow">
    <p:circl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1E142F89-F1A1-4B0C-847A-EFCD9CB80DCE}"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t>‹#›</a:t>
            </a:fld>
            <a:endParaRPr lang="en-US"/>
          </a:p>
        </p:txBody>
      </p:sp>
      <p:sp>
        <p:nvSpPr>
          <p:cNvPr id="8" name="Content Placeholder 7"/>
          <p:cNvSpPr>
            <a:spLocks noGrp="1"/>
          </p:cNvSpPr>
          <p:nvPr>
            <p:ph sz="quarter" idx="1"/>
          </p:nvPr>
        </p:nvSpPr>
        <p:spPr>
          <a:xfrm>
            <a:off x="816864" y="1600200"/>
            <a:ext cx="10871200" cy="4495800"/>
          </a:xfrm>
        </p:spPr>
        <p:txBody>
          <a:bodyPr/>
          <a:lstStyle>
            <a:lvl1pPr>
              <a:buSzPct val="75000"/>
              <a:defRPr b="0">
                <a:latin typeface="Comic Sans MS" pitchFamily="66" charset="0"/>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transition spd="slow">
    <p:circl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C6D17B-6B16-40EA-95E3-BF5439F15D23}" type="slidenum">
              <a:rPr lang="en-US" smtClean="0"/>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2381042376"/>
      </p:ext>
    </p:extLst>
  </p:cSld>
  <p:clrMapOvr>
    <a:masterClrMapping/>
  </p:clrMapOvr>
  <p:transition spd="slow">
    <p:circl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7B2EADD-2D7A-4F74-9AFB-DF0A22682A1C}"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448943425"/>
      </p:ext>
    </p:extLst>
  </p:cSld>
  <p:clrMapOvr>
    <a:masterClrMapping/>
  </p:clrMapOvr>
  <p:transition spd="slow">
    <p:circl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C54DC9F-60EB-45E7-89E8-951AAA4B3BB6}" type="datetime1">
              <a:rPr lang="en-US" smtClean="0"/>
              <a:t>12/11/2020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4C6552-42F6-43F2-A3FB-E92E8C09004E}" type="slidenum">
              <a:rPr lang="en-US" smtClean="0"/>
              <a:t>‹#›</a:t>
            </a:fld>
            <a:endParaRPr lang="en-US"/>
          </a:p>
        </p:txBody>
      </p:sp>
    </p:spTree>
    <p:extLst>
      <p:ext uri="{BB962C8B-B14F-4D97-AF65-F5344CB8AC3E}">
        <p14:creationId xmlns:p14="http://schemas.microsoft.com/office/powerpoint/2010/main" val="2607285680"/>
      </p:ext>
    </p:extLst>
  </p:cSld>
  <p:clrMapOvr>
    <a:masterClrMapping/>
  </p:clrMapOvr>
  <p:transition spd="slow">
    <p:circl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F75E8978-ED33-4ACB-8CC5-7CE0531DC42B}" type="datetime1">
              <a:rPr lang="en-US" smtClean="0"/>
              <a:t>12/11/2020</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AA4C6552-42F6-43F2-A3FB-E92E8C09004E}"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transition spd="slow">
    <p:circl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lvl1pPr marL="514350" indent="-514350">
              <a:buClr>
                <a:schemeClr val="accent2">
                  <a:lumMod val="50000"/>
                </a:schemeClr>
              </a:buClr>
              <a:buSzPct val="80000"/>
              <a:buFont typeface="+mj-lt"/>
              <a:buAutoNum type="arabicPeriod"/>
              <a:defRPr>
                <a:latin typeface="Comic Sans MS" pitchFamily="66" charset="0"/>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6459868" y="1589567"/>
            <a:ext cx="5181600" cy="4572000"/>
          </a:xfrm>
        </p:spPr>
        <p:txBody>
          <a:bodyPr/>
          <a:lstStyle>
            <a:lvl1pPr>
              <a:buSzPct val="75000"/>
              <a:defRPr>
                <a:latin typeface="Comic Sans MS" pitchFamily="66" charset="0"/>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8" name="Date Placeholder 7"/>
          <p:cNvSpPr>
            <a:spLocks noGrp="1"/>
          </p:cNvSpPr>
          <p:nvPr>
            <p:ph type="dt" sz="half" idx="15"/>
          </p:nvPr>
        </p:nvSpPr>
        <p:spPr/>
        <p:txBody>
          <a:bodyPr rtlCol="0"/>
          <a:lstStyle/>
          <a:p>
            <a:fld id="{B5167192-48AF-48E0-98A1-8E9034283859}" type="slidenum">
              <a:rPr lang="en-US" smtClean="0"/>
              <a:t>‹#›</a:t>
            </a:fld>
            <a:endParaRPr lang="en-US" dirty="0"/>
          </a:p>
        </p:txBody>
      </p:sp>
      <p:sp>
        <p:nvSpPr>
          <p:cNvPr id="10" name="Slide Number Placeholder 9"/>
          <p:cNvSpPr>
            <a:spLocks noGrp="1"/>
          </p:cNvSpPr>
          <p:nvPr>
            <p:ph type="sldNum" sz="quarter" idx="16"/>
          </p:nvPr>
        </p:nvSpPr>
        <p:spPr/>
        <p:txBody>
          <a:bodyPr rtlCol="0"/>
          <a:lstStyle/>
          <a:p>
            <a:fld id="{AA4C6552-42F6-43F2-A3FB-E92E8C09004E}" type="slidenum">
              <a:rPr lang="en-US" smtClean="0"/>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transition spd="slow">
    <p:circl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67924842-74D9-44E0-A927-F531F7FEAC29}" type="slidenum">
              <a:rPr lang="en-US" smtClean="0"/>
              <a:t>‹#›</a:t>
            </a:fld>
            <a:endParaRPr lang="en-US" dirty="0"/>
          </a:p>
        </p:txBody>
      </p:sp>
      <p:sp>
        <p:nvSpPr>
          <p:cNvPr id="12" name="Slide Number Placeholder 11"/>
          <p:cNvSpPr>
            <a:spLocks noGrp="1"/>
          </p:cNvSpPr>
          <p:nvPr>
            <p:ph type="sldNum" sz="quarter" idx="16"/>
          </p:nvPr>
        </p:nvSpPr>
        <p:spPr/>
        <p:txBody>
          <a:bodyPr rtlCol="0"/>
          <a:lstStyle/>
          <a:p>
            <a:fld id="{AA4C6552-42F6-43F2-A3FB-E92E8C09004E}" type="slidenum">
              <a:rPr lang="en-US" smtClean="0"/>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transition spd="slow">
    <p:circl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a:lstStyle/>
          <a:p>
            <a:fld id="{946467FA-9F49-4741-8645-A4655A6742EE}" type="slidenum">
              <a:rPr lang="en-US" smtClean="0"/>
              <a:t>‹#›</a:t>
            </a:fld>
            <a:endParaRPr lang="en-US" dirty="0"/>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p:txBody>
          <a:bodyPr/>
          <a:lstStyle/>
          <a:p>
            <a:fld id="{AA4C6552-42F6-43F2-A3FB-E92E8C09004E}" type="slidenum">
              <a:rPr lang="en-US" smtClean="0"/>
              <a:t>‹#›</a:t>
            </a:fld>
            <a:endParaRPr lang="en-US"/>
          </a:p>
        </p:txBody>
      </p:sp>
    </p:spTree>
  </p:cSld>
  <p:clrMapOvr>
    <a:masterClrMapping/>
  </p:clrMapOvr>
  <p:transition spd="slow">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1D669F-34D8-4AF6-9512-4AFD0D6A9AAC}" type="slidenum">
              <a:rPr lang="en-US" smtClean="0"/>
              <a:t>‹#›</a:t>
            </a:fld>
            <a:endParaRPr lang="en-US"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AA4C6552-42F6-43F2-A3FB-E92E8C09004E}" type="slidenum">
              <a:rPr lang="en-US" smtClean="0"/>
              <a:t>‹#›</a:t>
            </a:fld>
            <a:endParaRPr lang="en-US"/>
          </a:p>
        </p:txBody>
      </p:sp>
    </p:spTree>
  </p:cSld>
  <p:clrMapOvr>
    <a:masterClrMapping/>
  </p:clrMapOvr>
  <p:transition spd="slow">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06A2341E-A9D5-4793-9ED7-44DBBC03E021}" type="slidenum">
              <a:rPr lang="en-US" smtClean="0"/>
              <a:t>‹#›</a:t>
            </a:fld>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AA4C6552-42F6-43F2-A3FB-E92E8C09004E}" type="slidenum">
              <a:rPr lang="en-US" smtClean="0"/>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atin typeface="Comic Sans MS" pitchFamily="66" charset="0"/>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9" name="Content Placeholder 8"/>
          <p:cNvSpPr>
            <a:spLocks noGrp="1"/>
          </p:cNvSpPr>
          <p:nvPr>
            <p:ph sz="quarter" idx="1"/>
          </p:nvPr>
        </p:nvSpPr>
        <p:spPr>
          <a:xfrm>
            <a:off x="3149600" y="1752600"/>
            <a:ext cx="8534400" cy="4419600"/>
          </a:xfrm>
        </p:spPr>
        <p:txBody>
          <a:bodyPr/>
          <a:lstStyle>
            <a:lvl1pPr marL="457200" indent="-457200">
              <a:buSzPct val="75000"/>
              <a:buFont typeface="Wingdings" pitchFamily="2" charset="2"/>
              <a:buChar char="q"/>
              <a:defRPr>
                <a:latin typeface="Comic Sans MS" pitchFamily="66" charset="0"/>
              </a:defRPr>
            </a:lvl1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transition spd="slow">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fld id="{96C6D17B-6B16-40EA-95E3-BF5439F15D23}" type="slidenum">
              <a:rPr lang="en-US" smtClean="0"/>
              <a:t>‹#›</a:t>
            </a:fld>
            <a:endParaRPr lang="en-US" dirty="0"/>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AA4C6552-42F6-43F2-A3FB-E92E8C09004E}" type="slidenum">
              <a:rPr lang="en-US" smtClean="0"/>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masterClrMapping/>
  </p:clrMapOvr>
  <p:transition spd="slow">
    <p:circl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FA3FAD30-6B15-4E38-BD6C-B38E1FDE31CA}" type="datetime1">
              <a:rPr lang="en-US" smtClean="0"/>
              <a:t>12/11/2020</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AA4C6552-42F6-43F2-A3FB-E92E8C09004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circle/>
  </p:transition>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3FAD30-6B15-4E38-BD6C-B38E1FDE31CA}" type="datetime1">
              <a:rPr lang="en-US" smtClean="0"/>
              <a:t>12/11/2020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4C6552-42F6-43F2-A3FB-E92E8C09004E}" type="slidenum">
              <a:rPr lang="en-US" smtClean="0"/>
              <a:t>‹#›</a:t>
            </a:fld>
            <a:endParaRPr lang="en-US"/>
          </a:p>
        </p:txBody>
      </p:sp>
    </p:spTree>
    <p:extLst>
      <p:ext uri="{BB962C8B-B14F-4D97-AF65-F5344CB8AC3E}">
        <p14:creationId xmlns:p14="http://schemas.microsoft.com/office/powerpoint/2010/main" val="173991263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ransition spd="slow">
    <p:circl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5.jpe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00.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28.jpeg"/><Relationship Id="rId1" Type="http://schemas.openxmlformats.org/officeDocument/2006/relationships/slideLayout" Target="../slideLayouts/slideLayout15.xml"/><Relationship Id="rId6" Type="http://schemas.openxmlformats.org/officeDocument/2006/relationships/image" Target="../media/image144.jpeg"/><Relationship Id="rId5" Type="http://schemas.openxmlformats.org/officeDocument/2006/relationships/image" Target="../media/image134.jpg"/><Relationship Id="rId4" Type="http://schemas.openxmlformats.org/officeDocument/2006/relationships/image" Target="../media/image139.gif"/></Relationships>
</file>

<file path=ppt/slides/_rels/slide10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28.jpeg"/><Relationship Id="rId1" Type="http://schemas.openxmlformats.org/officeDocument/2006/relationships/slideLayout" Target="../slideLayouts/slideLayout15.xml"/><Relationship Id="rId6" Type="http://schemas.openxmlformats.org/officeDocument/2006/relationships/image" Target="../media/image145.jpeg"/><Relationship Id="rId5" Type="http://schemas.openxmlformats.org/officeDocument/2006/relationships/image" Target="../media/image139.gif"/><Relationship Id="rId4" Type="http://schemas.openxmlformats.org/officeDocument/2006/relationships/image" Target="../media/image134.jpg"/></Relationships>
</file>

<file path=ppt/slides/_rels/slide10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8.jpeg"/><Relationship Id="rId1" Type="http://schemas.openxmlformats.org/officeDocument/2006/relationships/slideLayout" Target="../slideLayouts/slideLayout15.xml"/><Relationship Id="rId5" Type="http://schemas.openxmlformats.org/officeDocument/2006/relationships/image" Target="../media/image134.jpg"/><Relationship Id="rId4" Type="http://schemas.openxmlformats.org/officeDocument/2006/relationships/image" Target="../media/image139.gif"/></Relationships>
</file>

<file path=ppt/slides/_rels/slide104.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image" Target="../media/image28.jpeg"/><Relationship Id="rId1" Type="http://schemas.openxmlformats.org/officeDocument/2006/relationships/slideLayout" Target="../slideLayouts/slideLayout16.xml"/><Relationship Id="rId4" Type="http://schemas.openxmlformats.org/officeDocument/2006/relationships/image" Target="../media/image146.jpg"/></Relationships>
</file>

<file path=ppt/slides/_rels/slide105.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image" Target="../media/image28.jpeg"/><Relationship Id="rId1" Type="http://schemas.openxmlformats.org/officeDocument/2006/relationships/slideLayout" Target="../slideLayouts/slideLayout15.xml"/><Relationship Id="rId6" Type="http://schemas.openxmlformats.org/officeDocument/2006/relationships/image" Target="../media/image146.jpg"/><Relationship Id="rId5" Type="http://schemas.microsoft.com/office/2007/relationships/hdphoto" Target="../media/hdphoto19.wdp"/><Relationship Id="rId4" Type="http://schemas.openxmlformats.org/officeDocument/2006/relationships/image" Target="../media/image147.jpeg"/></Relationships>
</file>

<file path=ppt/slides/_rels/slide106.xml.rels><?xml version="1.0" encoding="UTF-8" standalone="yes"?>
<Relationships xmlns="http://schemas.openxmlformats.org/package/2006/relationships"><Relationship Id="rId3" Type="http://schemas.openxmlformats.org/officeDocument/2006/relationships/hyperlink" Target="http://www.bible-history.com/jewishyear/jewishyear_nelson_s_illustrated_bible_dictionary.html" TargetMode="External"/><Relationship Id="rId2" Type="http://schemas.openxmlformats.org/officeDocument/2006/relationships/image" Target="../media/image28.jpeg"/><Relationship Id="rId1" Type="http://schemas.openxmlformats.org/officeDocument/2006/relationships/slideLayout" Target="../slideLayouts/slideLayout15.xml"/><Relationship Id="rId6" Type="http://schemas.openxmlformats.org/officeDocument/2006/relationships/image" Target="../media/image148.png"/><Relationship Id="rId5" Type="http://schemas.openxmlformats.org/officeDocument/2006/relationships/image" Target="../media/image94.jpg"/><Relationship Id="rId4" Type="http://schemas.openxmlformats.org/officeDocument/2006/relationships/image" Target="../media/image139.gif"/></Relationships>
</file>

<file path=ppt/slides/_rels/slide10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94.jp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5.jpeg"/><Relationship Id="rId7" Type="http://schemas.openxmlformats.org/officeDocument/2006/relationships/diagramColors" Target="../diagrams/colors5.xml"/><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1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28.jpe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28.jpeg"/><Relationship Id="rId1" Type="http://schemas.openxmlformats.org/officeDocument/2006/relationships/slideLayout" Target="../slideLayouts/slideLayout15.xml"/><Relationship Id="rId5" Type="http://schemas.openxmlformats.org/officeDocument/2006/relationships/image" Target="../media/image154.jpeg"/><Relationship Id="rId4" Type="http://schemas.microsoft.com/office/2007/relationships/hdphoto" Target="../media/hdphoto20.wdp"/></Relationships>
</file>

<file path=ppt/slides/_rels/slide114.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28.jpeg"/><Relationship Id="rId1" Type="http://schemas.openxmlformats.org/officeDocument/2006/relationships/slideLayout" Target="../slideLayouts/slideLayout15.xml"/><Relationship Id="rId4" Type="http://schemas.openxmlformats.org/officeDocument/2006/relationships/image" Target="../media/image156.jpeg"/></Relationships>
</file>

<file path=ppt/slides/_rels/slide11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jpeg"/></Relationships>
</file>

<file path=ppt/slides/_rels/slide11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61.jpg"/><Relationship Id="rId1" Type="http://schemas.openxmlformats.org/officeDocument/2006/relationships/slideLayout" Target="../slideLayouts/slideLayout13.xml"/><Relationship Id="rId4" Type="http://schemas.openxmlformats.org/officeDocument/2006/relationships/image" Target="../media/image162.png"/></Relationships>
</file>

<file path=ppt/slides/_rels/slide11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png"/><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18.xml"/><Relationship Id="rId5" Type="http://schemas.openxmlformats.org/officeDocument/2006/relationships/image" Target="../media/image169.jpeg"/><Relationship Id="rId4" Type="http://schemas.openxmlformats.org/officeDocument/2006/relationships/image" Target="../media/image168.jpeg"/></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5.jpeg"/><Relationship Id="rId7" Type="http://schemas.openxmlformats.org/officeDocument/2006/relationships/diagramColors" Target="../diagrams/colors6.xml"/><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20.xml.rels><?xml version="1.0" encoding="UTF-8" standalone="yes"?>
<Relationships xmlns="http://schemas.openxmlformats.org/package/2006/relationships"><Relationship Id="rId8" Type="http://schemas.openxmlformats.org/officeDocument/2006/relationships/hyperlink" Target="mailto:charlene@studythecalendar.com" TargetMode="External"/><Relationship Id="rId3" Type="http://schemas.openxmlformats.org/officeDocument/2006/relationships/image" Target="../media/image171.jpeg"/><Relationship Id="rId7" Type="http://schemas.openxmlformats.org/officeDocument/2006/relationships/hyperlink" Target="mailto:tim@study.com" TargetMode="External"/><Relationship Id="rId2" Type="http://schemas.openxmlformats.org/officeDocument/2006/relationships/image" Target="../media/image170.png"/><Relationship Id="rId1" Type="http://schemas.openxmlformats.org/officeDocument/2006/relationships/slideLayout" Target="../slideLayouts/slideLayout18.xml"/><Relationship Id="rId6" Type="http://schemas.openxmlformats.org/officeDocument/2006/relationships/image" Target="../media/image172.png"/><Relationship Id="rId5" Type="http://schemas.openxmlformats.org/officeDocument/2006/relationships/hyperlink" Target="http://www.studythecalendar.com/resources" TargetMode="External"/><Relationship Id="rId4" Type="http://schemas.microsoft.com/office/2007/relationships/hdphoto" Target="../media/hdphoto21.wdp"/></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18.jpe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1.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5.jpeg"/><Relationship Id="rId7" Type="http://schemas.openxmlformats.org/officeDocument/2006/relationships/image" Target="../media/image27.jpeg"/><Relationship Id="rId2" Type="http://schemas.openxmlformats.org/officeDocument/2006/relationships/image" Target="../media/image24.jpg"/><Relationship Id="rId1" Type="http://schemas.openxmlformats.org/officeDocument/2006/relationships/slideLayout" Target="../slideLayouts/slideLayout18.xml"/><Relationship Id="rId6" Type="http://schemas.microsoft.com/office/2007/relationships/hdphoto" Target="../media/hdphoto4.wdp"/><Relationship Id="rId5" Type="http://schemas.openxmlformats.org/officeDocument/2006/relationships/image" Target="../media/image26.jpe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jpeg"/><Relationship Id="rId1" Type="http://schemas.openxmlformats.org/officeDocument/2006/relationships/slideLayout" Target="../slideLayouts/slideLayout13.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8.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16.xml"/><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4.jp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hyperlink" Target="http://www.globalegyptianmuseum.org/glossary.aspx?id=148"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53.jpe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18.xml"/><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8.jpeg"/><Relationship Id="rId1" Type="http://schemas.openxmlformats.org/officeDocument/2006/relationships/slideLayout" Target="../slideLayouts/slideLayout13.xml"/><Relationship Id="rId5" Type="http://schemas.openxmlformats.org/officeDocument/2006/relationships/image" Target="../media/image65.jpeg"/><Relationship Id="rId4" Type="http://schemas.microsoft.com/office/2007/relationships/hdphoto" Target="../media/hdphoto6.wdp"/></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8.jpeg"/><Relationship Id="rId1" Type="http://schemas.openxmlformats.org/officeDocument/2006/relationships/slideLayout" Target="../slideLayouts/slideLayout13.xml"/><Relationship Id="rId4" Type="http://schemas.microsoft.com/office/2007/relationships/hdphoto" Target="../media/hdphoto6.wdp"/></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8.jpeg"/><Relationship Id="rId1" Type="http://schemas.openxmlformats.org/officeDocument/2006/relationships/slideLayout" Target="../slideLayouts/slideLayout13.xml"/><Relationship Id="rId4" Type="http://schemas.microsoft.com/office/2007/relationships/hdphoto" Target="../media/hdphoto7.wdp"/></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8.jpeg"/><Relationship Id="rId1" Type="http://schemas.openxmlformats.org/officeDocument/2006/relationships/slideLayout" Target="../slideLayouts/slideLayout13.xml"/><Relationship Id="rId5" Type="http://schemas.openxmlformats.org/officeDocument/2006/relationships/image" Target="../media/image68.jpeg"/><Relationship Id="rId4" Type="http://schemas.microsoft.com/office/2007/relationships/hdphoto" Target="../media/hdphoto8.wdp"/></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70.png"/><Relationship Id="rId7" Type="http://schemas.microsoft.com/office/2007/relationships/hdphoto" Target="../media/hdphoto10.wdp"/><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72.jpeg"/><Relationship Id="rId5" Type="http://schemas.openxmlformats.org/officeDocument/2006/relationships/image" Target="../media/image71.jpeg"/><Relationship Id="rId4" Type="http://schemas.microsoft.com/office/2007/relationships/hdphoto" Target="../media/hdphoto9.wdp"/></Relationships>
</file>

<file path=ppt/slides/_rels/slide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4.jpg"/><Relationship Id="rId7" Type="http://schemas.microsoft.com/office/2007/relationships/hdphoto" Target="../media/hdphoto11.wdp"/><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89.jpeg"/></Relationships>
</file>

<file path=ppt/slides/_rels/slide6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eg"/><Relationship Id="rId1" Type="http://schemas.openxmlformats.org/officeDocument/2006/relationships/slideLayout" Target="../slideLayouts/slideLayout15.xml"/><Relationship Id="rId5" Type="http://schemas.openxmlformats.org/officeDocument/2006/relationships/image" Target="../media/image94.jpg"/><Relationship Id="rId4" Type="http://schemas.openxmlformats.org/officeDocument/2006/relationships/image" Target="../media/image93.jpg"/></Relationships>
</file>

<file path=ppt/slides/_rels/slide6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5.jpe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jpeg"/><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microsoft.com/office/2007/relationships/hdphoto" Target="../media/hdphoto12.wdp"/><Relationship Id="rId4" Type="http://schemas.openxmlformats.org/officeDocument/2006/relationships/image" Target="../media/image98.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7" Type="http://schemas.openxmlformats.org/officeDocument/2006/relationships/image" Target="../media/image101.png"/><Relationship Id="rId2" Type="http://schemas.openxmlformats.org/officeDocument/2006/relationships/image" Target="../media/image28.jpeg"/><Relationship Id="rId1" Type="http://schemas.openxmlformats.org/officeDocument/2006/relationships/slideLayout" Target="../slideLayouts/slideLayout16.xml"/><Relationship Id="rId6" Type="http://schemas.openxmlformats.org/officeDocument/2006/relationships/image" Target="../media/image100.png"/><Relationship Id="rId5" Type="http://schemas.microsoft.com/office/2007/relationships/hdphoto" Target="../media/hdphoto10.wdp"/><Relationship Id="rId4" Type="http://schemas.openxmlformats.org/officeDocument/2006/relationships/image" Target="../media/image72.jpeg"/></Relationships>
</file>

<file path=ppt/slides/_rels/slide73.xml.rels><?xml version="1.0" encoding="UTF-8" standalone="yes"?>
<Relationships xmlns="http://schemas.openxmlformats.org/package/2006/relationships"><Relationship Id="rId3" Type="http://schemas.openxmlformats.org/officeDocument/2006/relationships/image" Target="../media/image28.jpeg"/><Relationship Id="rId7" Type="http://schemas.microsoft.com/office/2007/relationships/hdphoto" Target="../media/hdphoto10.wdp"/><Relationship Id="rId2" Type="http://schemas.openxmlformats.org/officeDocument/2006/relationships/notesSlide" Target="../notesSlides/notesSlide27.xml"/><Relationship Id="rId1" Type="http://schemas.openxmlformats.org/officeDocument/2006/relationships/slideLayout" Target="../slideLayouts/slideLayout16.xml"/><Relationship Id="rId6" Type="http://schemas.openxmlformats.org/officeDocument/2006/relationships/image" Target="../media/image72.jpeg"/><Relationship Id="rId5" Type="http://schemas.openxmlformats.org/officeDocument/2006/relationships/image" Target="../media/image103.jpeg"/><Relationship Id="rId4" Type="http://schemas.openxmlformats.org/officeDocument/2006/relationships/image" Target="../media/image102.jpeg"/></Relationships>
</file>

<file path=ppt/slides/_rels/slide7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g"/><Relationship Id="rId1" Type="http://schemas.openxmlformats.org/officeDocument/2006/relationships/slideLayout" Target="../slideLayouts/slideLayout18.xml"/><Relationship Id="rId4" Type="http://schemas.openxmlformats.org/officeDocument/2006/relationships/image" Target="../media/image56.jpeg"/></Relationships>
</file>

<file path=ppt/slides/_rels/slide7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105.jpeg"/><Relationship Id="rId7" Type="http://schemas.openxmlformats.org/officeDocument/2006/relationships/image" Target="../media/image107.jpeg"/><Relationship Id="rId2" Type="http://schemas.openxmlformats.org/officeDocument/2006/relationships/image" Target="../media/image28.jpeg"/><Relationship Id="rId1" Type="http://schemas.openxmlformats.org/officeDocument/2006/relationships/slideLayout" Target="../slideLayouts/slideLayout4.xml"/><Relationship Id="rId6" Type="http://schemas.microsoft.com/office/2007/relationships/hdphoto" Target="../media/hdphoto14.wdp"/><Relationship Id="rId5" Type="http://schemas.openxmlformats.org/officeDocument/2006/relationships/image" Target="../media/image106.jpeg"/><Relationship Id="rId4" Type="http://schemas.microsoft.com/office/2007/relationships/hdphoto" Target="../media/hdphoto13.wdp"/></Relationships>
</file>

<file path=ppt/slides/_rels/slide7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0.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115.png"/><Relationship Id="rId4" Type="http://schemas.openxmlformats.org/officeDocument/2006/relationships/image" Target="../media/image114.jpeg"/></Relationships>
</file>

<file path=ppt/slides/_rels/slide8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28.jpeg"/><Relationship Id="rId7" Type="http://schemas.openxmlformats.org/officeDocument/2006/relationships/image" Target="../media/image119.jpe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18.jpeg"/><Relationship Id="rId5" Type="http://schemas.microsoft.com/office/2007/relationships/hdphoto" Target="../media/hdphoto4.wdp"/><Relationship Id="rId4" Type="http://schemas.openxmlformats.org/officeDocument/2006/relationships/image" Target="../media/image117.jpeg"/></Relationships>
</file>

<file path=ppt/slides/_rels/slide8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123.jpe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20.jpeg"/></Relationships>
</file>

<file path=ppt/slides/_rels/slide8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124.jpeg"/></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9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18.xml"/><Relationship Id="rId4" Type="http://schemas.microsoft.com/office/2007/relationships/hdphoto" Target="../media/hdphoto2.wdp"/></Relationships>
</file>

<file path=ppt/slides/_rels/slide9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slideLayout" Target="../slideLayouts/slideLayout18.xml"/><Relationship Id="rId4" Type="http://schemas.openxmlformats.org/officeDocument/2006/relationships/image" Target="../media/image127.jpeg"/></Relationships>
</file>

<file path=ppt/slides/_rels/slide9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129.jpeg"/></Relationships>
</file>

<file path=ppt/slides/_rels/slide9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128.jpeg"/></Relationships>
</file>

<file path=ppt/slides/_rels/slide9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8.jpeg"/><Relationship Id="rId1" Type="http://schemas.openxmlformats.org/officeDocument/2006/relationships/slideLayout" Target="../slideLayouts/slideLayout4.xml"/><Relationship Id="rId5" Type="http://schemas.openxmlformats.org/officeDocument/2006/relationships/image" Target="../media/image132.jpeg"/><Relationship Id="rId4" Type="http://schemas.openxmlformats.org/officeDocument/2006/relationships/image" Target="../media/image131.png"/></Relationships>
</file>

<file path=ppt/slides/_rels/slide9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36.png"/><Relationship Id="rId2" Type="http://schemas.openxmlformats.org/officeDocument/2006/relationships/image" Target="../media/image28.jpeg"/><Relationship Id="rId1" Type="http://schemas.openxmlformats.org/officeDocument/2006/relationships/slideLayout" Target="../slideLayouts/slideLayout13.xml"/><Relationship Id="rId6" Type="http://schemas.microsoft.com/office/2007/relationships/hdphoto" Target="../media/hdphoto17.wdp"/><Relationship Id="rId5" Type="http://schemas.openxmlformats.org/officeDocument/2006/relationships/image" Target="../media/image135.jpeg"/><Relationship Id="rId4" Type="http://schemas.openxmlformats.org/officeDocument/2006/relationships/image" Target="../media/image134.jpg"/></Relationships>
</file>

<file path=ppt/slides/_rels/slide9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28.jpeg"/><Relationship Id="rId1" Type="http://schemas.openxmlformats.org/officeDocument/2006/relationships/slideLayout" Target="../slideLayouts/slideLayout15.xml"/><Relationship Id="rId5" Type="http://schemas.openxmlformats.org/officeDocument/2006/relationships/image" Target="../media/image137.png"/><Relationship Id="rId4" Type="http://schemas.openxmlformats.org/officeDocument/2006/relationships/image" Target="../media/image134.jpg"/></Relationships>
</file>

<file path=ppt/slides/_rels/slide9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28.jpeg"/><Relationship Id="rId1" Type="http://schemas.openxmlformats.org/officeDocument/2006/relationships/slideLayout" Target="../slideLayouts/slideLayout15.xml"/><Relationship Id="rId4" Type="http://schemas.openxmlformats.org/officeDocument/2006/relationships/image" Target="../media/image139.gif"/></Relationships>
</file>

<file path=ppt/slides/_rels/slide9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jpg"/><Relationship Id="rId1" Type="http://schemas.openxmlformats.org/officeDocument/2006/relationships/slideLayout" Target="../slideLayouts/slideLayout4.xml"/><Relationship Id="rId6" Type="http://schemas.openxmlformats.org/officeDocument/2006/relationships/image" Target="../media/image94.jpg"/><Relationship Id="rId5" Type="http://schemas.openxmlformats.org/officeDocument/2006/relationships/image" Target="../media/image142.jpeg"/><Relationship Id="rId4" Type="http://schemas.microsoft.com/office/2007/relationships/hdphoto" Target="../media/hdphoto1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5EFFE6-48C3-4407-9DC6-70FA90849FE9}"/>
              </a:ext>
            </a:extLst>
          </p:cNvPr>
          <p:cNvSpPr>
            <a:spLocks noGrp="1"/>
          </p:cNvSpPr>
          <p:nvPr>
            <p:ph type="sldNum" sz="quarter" idx="12"/>
          </p:nvPr>
        </p:nvSpPr>
        <p:spPr/>
        <p:txBody>
          <a:bodyPr/>
          <a:lstStyle/>
          <a:p>
            <a:fld id="{AA4C6552-42F6-43F2-A3FB-E92E8C09004E}" type="slidenum">
              <a:rPr lang="en-US" smtClean="0"/>
              <a:t>1</a:t>
            </a:fld>
            <a:endParaRPr lang="en-US"/>
          </a:p>
        </p:txBody>
      </p:sp>
      <p:pic>
        <p:nvPicPr>
          <p:cNvPr id="3" name="Picture 2">
            <a:extLst>
              <a:ext uri="{FF2B5EF4-FFF2-40B4-BE49-F238E27FC236}">
                <a16:creationId xmlns:a16="http://schemas.microsoft.com/office/drawing/2014/main" id="{0882993F-17DF-4001-987B-CE8297AB7F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10200"/>
          </a:xfrm>
          <a:prstGeom prst="rect">
            <a:avLst/>
          </a:prstGeom>
        </p:spPr>
      </p:pic>
      <p:sp>
        <p:nvSpPr>
          <p:cNvPr id="4" name="Content Placeholder 3">
            <a:extLst>
              <a:ext uri="{FF2B5EF4-FFF2-40B4-BE49-F238E27FC236}">
                <a16:creationId xmlns:a16="http://schemas.microsoft.com/office/drawing/2014/main" id="{F9CF3541-D45D-4837-BE57-55184CEB4B91}"/>
              </a:ext>
            </a:extLst>
          </p:cNvPr>
          <p:cNvSpPr txBox="1">
            <a:spLocks/>
          </p:cNvSpPr>
          <p:nvPr/>
        </p:nvSpPr>
        <p:spPr>
          <a:xfrm>
            <a:off x="-148390" y="5181600"/>
            <a:ext cx="12340390" cy="1676400"/>
          </a:xfrm>
          <a:prstGeom prst="rect">
            <a:avLst/>
          </a:prstGeom>
        </p:spPr>
        <p:txBody>
          <a:bodyPr>
            <a:noAutofit/>
            <a:scene3d>
              <a:camera prst="orthographicFront"/>
              <a:lightRig rig="threePt" dir="t"/>
            </a:scene3d>
            <a:sp3d extrusionH="57150">
              <a:bevelT w="38100" h="38100" prst="angle"/>
            </a:sp3d>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82296" indent="0" algn="ctr">
              <a:buNone/>
            </a:pPr>
            <a:r>
              <a:rPr lang="en-US" sz="10000" b="1" dirty="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The </a:t>
            </a:r>
            <a:r>
              <a:rPr lang="en-US" sz="10000" b="1" dirty="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Moon! </a:t>
            </a:r>
            <a:r>
              <a:rPr lang="en-US" sz="10000" b="1" dirty="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Oh, the</a:t>
            </a:r>
            <a:r>
              <a:rPr lang="en-US" sz="10000" b="1" dirty="0">
                <a:ln w="900" cmpd="sng">
                  <a:solidFill>
                    <a:sysClr val="windowText" lastClr="000000">
                      <a:alpha val="55000"/>
                    </a:sysClr>
                  </a:solidFill>
                  <a:prstDash val="solid"/>
                </a:ln>
                <a:solidFill>
                  <a:srgbClr val="002060"/>
                </a:solidFill>
                <a:effectLst>
                  <a:innerShdw blurRad="101600" dist="76200" dir="5400000">
                    <a:schemeClr val="accent1">
                      <a:satMod val="190000"/>
                      <a:tint val="100000"/>
                      <a:alpha val="74000"/>
                    </a:schemeClr>
                  </a:innerShdw>
                </a:effectLst>
                <a:latin typeface="Edwardian Script ITC" pitchFamily="66" charset="0"/>
              </a:rPr>
              <a:t> </a:t>
            </a:r>
            <a:r>
              <a:rPr lang="en-US" sz="10000" b="1" dirty="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Moon!</a:t>
            </a:r>
            <a:r>
              <a:rPr lang="en-US" sz="4400" b="1" dirty="0">
                <a:ln w="900" cmpd="sng">
                  <a:solidFill>
                    <a:srgbClr val="B13F9A">
                      <a:alpha val="55000"/>
                    </a:srgbClr>
                  </a:solidFill>
                  <a:prstDash val="solid"/>
                </a:ln>
                <a:solidFill>
                  <a:srgbClr val="C00000"/>
                </a:solidFill>
                <a:effectLst>
                  <a:innerShdw blurRad="101600" dist="76200" dir="5400000">
                    <a:schemeClr val="accent1">
                      <a:satMod val="190000"/>
                      <a:tint val="100000"/>
                      <a:alpha val="74000"/>
                    </a:schemeClr>
                  </a:innerShdw>
                </a:effectLst>
                <a:latin typeface="Edwardian Script ITC" pitchFamily="66" charset="0"/>
              </a:rPr>
              <a:t> </a:t>
            </a:r>
            <a:r>
              <a:rPr lang="en-US" sz="4400" b="1" dirty="0" err="1">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Pt</a:t>
            </a:r>
            <a:r>
              <a:rPr lang="en-US" sz="4400" b="1" dirty="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rPr>
              <a:t> 9</a:t>
            </a:r>
            <a:endParaRPr lang="en-US" sz="10000" b="1" dirty="0">
              <a:ln w="900" cmpd="sng">
                <a:solidFill>
                  <a:srgbClr val="B13F9A">
                    <a:alpha val="55000"/>
                  </a:srgbClr>
                </a:solidFill>
                <a:prstDash val="solid"/>
              </a:ln>
              <a:solidFill>
                <a:srgbClr val="0070C0"/>
              </a:solidFill>
              <a:effectLst>
                <a:innerShdw blurRad="101600" dist="76200" dir="5400000">
                  <a:schemeClr val="accent1">
                    <a:satMod val="190000"/>
                    <a:tint val="100000"/>
                    <a:alpha val="74000"/>
                  </a:schemeClr>
                </a:innerShdw>
              </a:effectLst>
              <a:latin typeface="Edwardian Script ITC" pitchFamily="66" charset="0"/>
            </a:endParaRPr>
          </a:p>
        </p:txBody>
      </p:sp>
    </p:spTree>
    <p:extLst>
      <p:ext uri="{BB962C8B-B14F-4D97-AF65-F5344CB8AC3E}">
        <p14:creationId xmlns:p14="http://schemas.microsoft.com/office/powerpoint/2010/main" val="977926542"/>
      </p:ext>
    </p:extLst>
  </p:cSld>
  <p:clrMapOvr>
    <a:masterClrMapping/>
  </p:clrMapOvr>
  <p:transition spd="slow">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1"/>
          <p:cNvSpPr txBox="1">
            <a:spLocks/>
          </p:cNvSpPr>
          <p:nvPr/>
        </p:nvSpPr>
        <p:spPr>
          <a:xfrm>
            <a:off x="11353800" y="646176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800" smtClean="0">
                <a:solidFill>
                  <a:schemeClr val="tx1"/>
                </a:solidFill>
              </a:rPr>
              <a:pPr/>
              <a:t>10</a:t>
            </a:fld>
            <a:endParaRPr lang="en-US" sz="1800" dirty="0">
              <a:solidFill>
                <a:schemeClr val="tx1"/>
              </a:solidFill>
            </a:endParaRPr>
          </a:p>
        </p:txBody>
      </p:sp>
      <p:sp>
        <p:nvSpPr>
          <p:cNvPr id="4" name="Title 1"/>
          <p:cNvSpPr txBox="1">
            <a:spLocks/>
          </p:cNvSpPr>
          <p:nvPr/>
        </p:nvSpPr>
        <p:spPr>
          <a:xfrm>
            <a:off x="0" y="0"/>
            <a:ext cx="12192000" cy="869950"/>
          </a:xfrm>
          <a:prstGeom prst="rect">
            <a:avLst/>
          </a:prstGeom>
        </p:spPr>
        <p:txBody>
          <a:bodyPr vert="horz"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err="1">
                <a:ln w="11430"/>
                <a:solidFill>
                  <a:srgbClr val="8E002F"/>
                </a:solidFill>
                <a:effectLst>
                  <a:outerShdw blurRad="50800" dist="39000" dir="5460000" algn="tl">
                    <a:srgbClr val="000000">
                      <a:alpha val="38000"/>
                    </a:srgbClr>
                  </a:outerShdw>
                </a:effectLst>
                <a:latin typeface="Arial Rounded MT Bold" pitchFamily="34" charset="0"/>
              </a:rPr>
              <a:t>Tanach</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History</a:t>
            </a:r>
          </a:p>
        </p:txBody>
      </p:sp>
      <p:graphicFrame>
        <p:nvGraphicFramePr>
          <p:cNvPr id="7" name="Diagram 6"/>
          <p:cNvGraphicFramePr/>
          <p:nvPr>
            <p:extLst>
              <p:ext uri="{D42A27DB-BD31-4B8C-83A1-F6EECF244321}">
                <p14:modId xmlns:p14="http://schemas.microsoft.com/office/powerpoint/2010/main" val="3609921886"/>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437744" y="2489926"/>
            <a:ext cx="4829134"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14.  Groves &amp; a Garden</a:t>
            </a:r>
            <a:endParaRPr lang="en-US" sz="3600" dirty="0"/>
          </a:p>
        </p:txBody>
      </p:sp>
      <p:sp>
        <p:nvSpPr>
          <p:cNvPr id="9" name="TextBox 8"/>
          <p:cNvSpPr txBox="1"/>
          <p:nvPr/>
        </p:nvSpPr>
        <p:spPr>
          <a:xfrm>
            <a:off x="429640" y="3869145"/>
            <a:ext cx="482913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15.  Judges to 700 BC  </a:t>
            </a:r>
            <a:endParaRPr lang="en-US" sz="3600" dirty="0"/>
          </a:p>
        </p:txBody>
      </p:sp>
      <p:sp>
        <p:nvSpPr>
          <p:cNvPr id="10" name="TextBox 9"/>
          <p:cNvSpPr txBox="1"/>
          <p:nvPr/>
        </p:nvSpPr>
        <p:spPr>
          <a:xfrm>
            <a:off x="433528" y="5265065"/>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16. </a:t>
            </a:r>
            <a:r>
              <a:rPr lang="en-US" sz="3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Part #8 Conclusion  </a:t>
            </a:r>
            <a:endParaRPr lang="en-US" sz="3300" dirty="0"/>
          </a:p>
        </p:txBody>
      </p:sp>
      <p:sp>
        <p:nvSpPr>
          <p:cNvPr id="11" name="TextBox 10"/>
          <p:cNvSpPr txBox="1"/>
          <p:nvPr/>
        </p:nvSpPr>
        <p:spPr>
          <a:xfrm>
            <a:off x="428666" y="1108275"/>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13.  Two main ‘no gods’</a:t>
            </a:r>
            <a:endParaRPr lang="en-US" sz="3600" dirty="0"/>
          </a:p>
        </p:txBody>
      </p:sp>
      <p:sp>
        <p:nvSpPr>
          <p:cNvPr id="12" name="Content Placeholder 2"/>
          <p:cNvSpPr txBox="1">
            <a:spLocks/>
          </p:cNvSpPr>
          <p:nvPr/>
        </p:nvSpPr>
        <p:spPr>
          <a:xfrm>
            <a:off x="5266878" y="1022350"/>
            <a:ext cx="6391722" cy="126365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2060"/>
                </a:solidFill>
              </a:rPr>
              <a:t>There are 1000s of ‘no gods’ worshipped in this world today.  The two main ‘no gods’ that contend for divine worship are the sun &amp; moon.</a:t>
            </a:r>
          </a:p>
        </p:txBody>
      </p:sp>
      <p:sp>
        <p:nvSpPr>
          <p:cNvPr id="13" name="Content Placeholder 2"/>
          <p:cNvSpPr txBox="1">
            <a:spLocks/>
          </p:cNvSpPr>
          <p:nvPr/>
        </p:nvSpPr>
        <p:spPr>
          <a:xfrm>
            <a:off x="5266878" y="2438400"/>
            <a:ext cx="6391722" cy="1109770"/>
          </a:xfrm>
          <a:prstGeom prst="rect">
            <a:avLst/>
          </a:prstGeom>
        </p:spPr>
        <p:txBody>
          <a:bodyPr vert="horz">
            <a:normAutofit fontScale="925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chemeClr val="bg2">
                    <a:lumMod val="25000"/>
                  </a:schemeClr>
                </a:solidFill>
              </a:rPr>
              <a:t>The “groves and trees” were specifically  designed for the worship of the moon goddess.  The worship of a ‘no god’ began with a tree in the Garden of Eden!</a:t>
            </a:r>
          </a:p>
        </p:txBody>
      </p:sp>
      <p:sp>
        <p:nvSpPr>
          <p:cNvPr id="14" name="Content Placeholder 2"/>
          <p:cNvSpPr txBox="1">
            <a:spLocks/>
          </p:cNvSpPr>
          <p:nvPr/>
        </p:nvSpPr>
        <p:spPr>
          <a:xfrm>
            <a:off x="5281674" y="3809999"/>
            <a:ext cx="6376926" cy="1159217"/>
          </a:xfrm>
          <a:prstGeom prst="rect">
            <a:avLst/>
          </a:prstGeom>
        </p:spPr>
        <p:txBody>
          <a:bodyPr vert="horz">
            <a:normAutofit fontScale="925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6600"/>
                </a:solidFill>
              </a:rPr>
              <a:t>From the heels of Joshua’s excellent leadership, Judges </a:t>
            </a:r>
            <a:r>
              <a:rPr lang="en-US" sz="1800" b="1" dirty="0">
                <a:solidFill>
                  <a:srgbClr val="006600"/>
                </a:solidFill>
              </a:rPr>
              <a:t>(and up to 700 BC) </a:t>
            </a:r>
            <a:r>
              <a:rPr lang="en-US" sz="2400" b="1" dirty="0">
                <a:solidFill>
                  <a:srgbClr val="006600"/>
                </a:solidFill>
              </a:rPr>
              <a:t>documents the seriousness of the worship of ‘no gods’ … using pagan calendars.</a:t>
            </a:r>
          </a:p>
        </p:txBody>
      </p:sp>
      <p:sp>
        <p:nvSpPr>
          <p:cNvPr id="15" name="Content Placeholder 2"/>
          <p:cNvSpPr txBox="1">
            <a:spLocks/>
          </p:cNvSpPr>
          <p:nvPr/>
        </p:nvSpPr>
        <p:spPr>
          <a:xfrm>
            <a:off x="5266878" y="5181600"/>
            <a:ext cx="63917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endParaRPr lang="en-US" sz="2400" b="1" dirty="0">
              <a:solidFill>
                <a:srgbClr val="494E16"/>
              </a:solidFill>
            </a:endParaRPr>
          </a:p>
        </p:txBody>
      </p:sp>
      <p:sp>
        <p:nvSpPr>
          <p:cNvPr id="16" name="TextBox 15"/>
          <p:cNvSpPr txBox="1"/>
          <p:nvPr/>
        </p:nvSpPr>
        <p:spPr>
          <a:xfrm>
            <a:off x="12344400" y="1717356"/>
            <a:ext cx="551519" cy="440120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rgbClr val="660033"/>
                </a:solidFill>
                <a:effectLst>
                  <a:outerShdw blurRad="50800" dist="39000" dir="5460000" algn="tl">
                    <a:srgbClr val="000000">
                      <a:alpha val="38000"/>
                    </a:srgbClr>
                  </a:outerShdw>
                </a:effectLst>
              </a:rPr>
              <a:t>NEW</a:t>
            </a:r>
            <a:br>
              <a:rPr lang="en-US" sz="2800" b="1" dirty="0">
                <a:ln w="11430"/>
                <a:solidFill>
                  <a:srgbClr val="660033"/>
                </a:solidFill>
                <a:effectLst>
                  <a:outerShdw blurRad="50800" dist="39000" dir="5460000" algn="tl">
                    <a:srgbClr val="000000">
                      <a:alpha val="38000"/>
                    </a:srgbClr>
                  </a:outerShdw>
                </a:effectLst>
              </a:rPr>
            </a:br>
            <a:endParaRPr lang="en-US" sz="2800" b="1" dirty="0">
              <a:ln w="11430"/>
              <a:solidFill>
                <a:srgbClr val="660033"/>
              </a:solidFill>
              <a:effectLst>
                <a:outerShdw blurRad="50800" dist="39000" dir="5460000" algn="tl">
                  <a:srgbClr val="000000">
                    <a:alpha val="38000"/>
                  </a:srgbClr>
                </a:outerShdw>
              </a:effectLst>
            </a:endParaRPr>
          </a:p>
          <a:p>
            <a:pPr algn="ctr"/>
            <a:r>
              <a:rPr lang="en-US" sz="2800" b="1" dirty="0">
                <a:ln w="11430"/>
                <a:solidFill>
                  <a:srgbClr val="660033"/>
                </a:solidFill>
                <a:effectLst>
                  <a:outerShdw blurRad="50800" dist="39000" dir="5460000" algn="tl">
                    <a:srgbClr val="000000">
                      <a:alpha val="38000"/>
                    </a:srgbClr>
                  </a:outerShdw>
                </a:effectLst>
              </a:rPr>
              <a:t>L</a:t>
            </a:r>
            <a:br>
              <a:rPr lang="en-US" sz="2800" b="1" dirty="0">
                <a:ln w="11430"/>
                <a:solidFill>
                  <a:srgbClr val="660033"/>
                </a:solidFill>
                <a:effectLst>
                  <a:outerShdw blurRad="50800" dist="39000" dir="5460000" algn="tl">
                    <a:srgbClr val="000000">
                      <a:alpha val="38000"/>
                    </a:srgbClr>
                  </a:outerShdw>
                </a:effectLst>
              </a:rPr>
            </a:br>
            <a:r>
              <a:rPr lang="en-US" sz="2800" b="1" dirty="0">
                <a:ln w="11430"/>
                <a:solidFill>
                  <a:srgbClr val="660033"/>
                </a:solidFill>
                <a:effectLst>
                  <a:outerShdw blurRad="50800" dist="39000" dir="5460000" algn="tl">
                    <a:srgbClr val="000000">
                      <a:alpha val="38000"/>
                    </a:srgbClr>
                  </a:outerShdw>
                </a:effectLst>
              </a:rPr>
              <a:t>E</a:t>
            </a:r>
            <a:br>
              <a:rPr lang="en-US" sz="2800" b="1" dirty="0">
                <a:ln w="11430"/>
                <a:solidFill>
                  <a:srgbClr val="660033"/>
                </a:solidFill>
                <a:effectLst>
                  <a:outerShdw blurRad="50800" dist="39000" dir="5460000" algn="tl">
                    <a:srgbClr val="000000">
                      <a:alpha val="38000"/>
                    </a:srgbClr>
                  </a:outerShdw>
                </a:effectLst>
              </a:rPr>
            </a:br>
            <a:r>
              <a:rPr lang="en-US" sz="2800" b="1" dirty="0">
                <a:ln w="11430"/>
                <a:solidFill>
                  <a:srgbClr val="660033"/>
                </a:solidFill>
                <a:effectLst>
                  <a:outerShdw blurRad="50800" dist="39000" dir="5460000" algn="tl">
                    <a:srgbClr val="000000">
                      <a:alpha val="38000"/>
                    </a:srgbClr>
                  </a:outerShdw>
                </a:effectLst>
              </a:rPr>
              <a:t>S</a:t>
            </a:r>
            <a:br>
              <a:rPr lang="en-US" sz="2800" b="1" dirty="0">
                <a:ln w="11430"/>
                <a:solidFill>
                  <a:srgbClr val="660033"/>
                </a:solidFill>
                <a:effectLst>
                  <a:outerShdw blurRad="50800" dist="39000" dir="5460000" algn="tl">
                    <a:srgbClr val="000000">
                      <a:alpha val="38000"/>
                    </a:srgbClr>
                  </a:outerShdw>
                </a:effectLst>
              </a:rPr>
            </a:br>
            <a:r>
              <a:rPr lang="en-US" sz="2800" b="1" dirty="0">
                <a:ln w="11430"/>
                <a:solidFill>
                  <a:srgbClr val="660033"/>
                </a:solidFill>
                <a:effectLst>
                  <a:outerShdw blurRad="50800" dist="39000" dir="5460000" algn="tl">
                    <a:srgbClr val="000000">
                      <a:alpha val="38000"/>
                    </a:srgbClr>
                  </a:outerShdw>
                </a:effectLst>
              </a:rPr>
              <a:t>SON</a:t>
            </a:r>
          </a:p>
        </p:txBody>
      </p:sp>
      <p:sp>
        <p:nvSpPr>
          <p:cNvPr id="18" name="Content Placeholder 2"/>
          <p:cNvSpPr txBox="1">
            <a:spLocks/>
          </p:cNvSpPr>
          <p:nvPr/>
        </p:nvSpPr>
        <p:spPr>
          <a:xfrm>
            <a:off x="5226238" y="5181600"/>
            <a:ext cx="65441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494E16"/>
                </a:solidFill>
              </a:rPr>
              <a:t>This study is best conducted by placing everything in </a:t>
            </a:r>
            <a:r>
              <a:rPr lang="en-US" sz="2400" b="1" u="sng" dirty="0">
                <a:solidFill>
                  <a:srgbClr val="494E16"/>
                </a:solidFill>
              </a:rPr>
              <a:t>order</a:t>
            </a:r>
            <a:r>
              <a:rPr lang="en-US" sz="2400" b="1" dirty="0">
                <a:solidFill>
                  <a:srgbClr val="494E16"/>
                </a:solidFill>
              </a:rPr>
              <a:t> </a:t>
            </a:r>
            <a:r>
              <a:rPr lang="en-US" sz="2400" b="1" u="sng" dirty="0">
                <a:solidFill>
                  <a:srgbClr val="494E16"/>
                </a:solidFill>
              </a:rPr>
              <a:t>of</a:t>
            </a:r>
            <a:r>
              <a:rPr lang="en-US" sz="2400" b="1" dirty="0">
                <a:solidFill>
                  <a:srgbClr val="494E16"/>
                </a:solidFill>
              </a:rPr>
              <a:t> </a:t>
            </a:r>
            <a:r>
              <a:rPr lang="en-US" sz="2400" b="1" u="sng" dirty="0">
                <a:solidFill>
                  <a:srgbClr val="494E16"/>
                </a:solidFill>
              </a:rPr>
              <a:t>date</a:t>
            </a:r>
            <a:r>
              <a:rPr lang="en-US" sz="2400" b="1" dirty="0">
                <a:solidFill>
                  <a:srgbClr val="494E16"/>
                </a:solidFill>
              </a:rPr>
              <a:t> to see the picture of exactly what is happening.  Biblical patterns will be evident.  </a:t>
            </a:r>
          </a:p>
        </p:txBody>
      </p:sp>
      <p:sp>
        <p:nvSpPr>
          <p:cNvPr id="19" name="Rectangle 18"/>
          <p:cNvSpPr/>
          <p:nvPr/>
        </p:nvSpPr>
        <p:spPr>
          <a:xfrm>
            <a:off x="1196843" y="1671935"/>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
        <p:nvSpPr>
          <p:cNvPr id="20" name="Rectangle 19"/>
          <p:cNvSpPr/>
          <p:nvPr/>
        </p:nvSpPr>
        <p:spPr>
          <a:xfrm>
            <a:off x="1198928" y="30581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
        <p:nvSpPr>
          <p:cNvPr id="21" name="Rectangle 20"/>
          <p:cNvSpPr/>
          <p:nvPr/>
        </p:nvSpPr>
        <p:spPr>
          <a:xfrm>
            <a:off x="1207625" y="44297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
        <p:nvSpPr>
          <p:cNvPr id="22" name="Rectangle 21"/>
          <p:cNvSpPr/>
          <p:nvPr/>
        </p:nvSpPr>
        <p:spPr>
          <a:xfrm>
            <a:off x="1234461" y="5862134"/>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
        <p:nvSpPr>
          <p:cNvPr id="23" name="TextBox 22"/>
          <p:cNvSpPr txBox="1"/>
          <p:nvPr/>
        </p:nvSpPr>
        <p:spPr>
          <a:xfrm>
            <a:off x="11658600" y="1610425"/>
            <a:ext cx="551519" cy="3785652"/>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dirty="0">
                <a:ln w="11430"/>
                <a:solidFill>
                  <a:srgbClr val="8E002F"/>
                </a:solidFill>
                <a:effectLst>
                  <a:outerShdw blurRad="50800" dist="39000" dir="5460000" algn="tl">
                    <a:srgbClr val="000000">
                      <a:alpha val="38000"/>
                    </a:srgbClr>
                  </a:outerShdw>
                </a:effectLst>
              </a:rPr>
              <a:t>R</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V</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I</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W</a:t>
            </a:r>
          </a:p>
        </p:txBody>
      </p:sp>
    </p:spTree>
    <p:extLst>
      <p:ext uri="{BB962C8B-B14F-4D97-AF65-F5344CB8AC3E}">
        <p14:creationId xmlns:p14="http://schemas.microsoft.com/office/powerpoint/2010/main" val="141484095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3000"/>
                                        <p:tgtEl>
                                          <p:spTgt spid="23"/>
                                        </p:tgtEl>
                                      </p:cBhvr>
                                    </p:animEffect>
                                  </p:childTnLst>
                                </p:cTn>
                              </p:par>
                            </p:childTnLst>
                          </p:cTn>
                        </p:par>
                        <p:par>
                          <p:cTn id="8" fill="hold">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wipe(left)">
                                      <p:cBhvr>
                                        <p:cTn id="11" dur="1750"/>
                                        <p:tgtEl>
                                          <p:spTgt spid="13">
                                            <p:txEl>
                                              <p:pRg st="0" end="0"/>
                                            </p:txEl>
                                          </p:spTgt>
                                        </p:tgtEl>
                                      </p:cBhvr>
                                    </p:animEffect>
                                  </p:childTnLst>
                                </p:cTn>
                              </p:par>
                            </p:childTnLst>
                          </p:cTn>
                        </p:par>
                        <p:par>
                          <p:cTn id="12" fill="hold">
                            <p:stCondLst>
                              <p:cond delay="5750"/>
                            </p:stCondLst>
                            <p:childTnLst>
                              <p:par>
                                <p:cTn id="13" presetID="22" presetClass="entr" presetSubtype="8" fill="hold" nodeType="afterEffect">
                                  <p:stCondLst>
                                    <p:cond delay="100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1750"/>
                                        <p:tgtEl>
                                          <p:spTgt spid="14">
                                            <p:txEl>
                                              <p:pRg st="0" end="0"/>
                                            </p:txEl>
                                          </p:spTgt>
                                        </p:tgtEl>
                                      </p:cBhvr>
                                    </p:animEffect>
                                  </p:childTnLst>
                                </p:cTn>
                              </p:par>
                            </p:childTnLst>
                          </p:cTn>
                        </p:par>
                        <p:par>
                          <p:cTn id="16" fill="hold">
                            <p:stCondLst>
                              <p:cond delay="8500"/>
                            </p:stCondLst>
                            <p:childTnLst>
                              <p:par>
                                <p:cTn id="17" presetID="22" presetClass="entr" presetSubtype="8" fill="hold" nodeType="afterEffect" nodePh="1">
                                  <p:stCondLst>
                                    <p:cond delay="1000"/>
                                  </p:stCondLst>
                                  <p:endCondLst>
                                    <p:cond evt="begin" delay="0">
                                      <p:tn val="17"/>
                                    </p:cond>
                                  </p:end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left)">
                                      <p:cBhvr>
                                        <p:cTn id="19" dur="1750"/>
                                        <p:tgtEl>
                                          <p:spTgt spid="15">
                                            <p:txEl>
                                              <p:pRg st="0" end="0"/>
                                            </p:txEl>
                                          </p:spTgt>
                                        </p:tgtEl>
                                      </p:cBhvr>
                                    </p:animEffect>
                                  </p:childTnLst>
                                </p:cTn>
                              </p:par>
                            </p:childTnLst>
                          </p:cTn>
                        </p:par>
                        <p:par>
                          <p:cTn id="20" fill="hold">
                            <p:stCondLst>
                              <p:cond delay="11250"/>
                            </p:stCondLst>
                            <p:childTnLst>
                              <p:par>
                                <p:cTn id="21" presetID="22" presetClass="entr" presetSubtype="8" fill="hold" nodeType="afterEffect">
                                  <p:stCondLst>
                                    <p:cond delay="100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wipe(left)">
                                      <p:cBhvr>
                                        <p:cTn id="23" dur="175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87840" y="64668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100</a:t>
            </a:fld>
            <a:endParaRPr lang="en-US" b="1" dirty="0">
              <a:solidFill>
                <a:srgbClr val="713A1F"/>
              </a:solidFill>
            </a:endParaRPr>
          </a:p>
        </p:txBody>
      </p:sp>
      <p:sp>
        <p:nvSpPr>
          <p:cNvPr id="3" name="Content Placeholder 2"/>
          <p:cNvSpPr>
            <a:spLocks noGrp="1"/>
          </p:cNvSpPr>
          <p:nvPr>
            <p:ph sz="half" idx="1"/>
          </p:nvPr>
        </p:nvSpPr>
        <p:spPr>
          <a:xfrm>
            <a:off x="647700" y="1066799"/>
            <a:ext cx="5676900" cy="5765165"/>
          </a:xfrm>
        </p:spPr>
        <p:txBody>
          <a:bodyPr>
            <a:normAutofit fontScale="62500" lnSpcReduction="20000"/>
            <a:scene3d>
              <a:camera prst="orthographicFront"/>
              <a:lightRig rig="threePt" dir="t"/>
            </a:scene3d>
            <a:sp3d extrusionH="57150">
              <a:bevelT w="38100" h="38100"/>
            </a:sp3d>
          </a:bodyPr>
          <a:lstStyle/>
          <a:p>
            <a:pPr marL="514350" indent="-514350">
              <a:buFont typeface="+mj-lt"/>
              <a:buAutoNum type="arabicPeriod"/>
            </a:pPr>
            <a:r>
              <a:rPr lang="en-US" b="1" dirty="0">
                <a:solidFill>
                  <a:srgbClr val="0070C0"/>
                </a:solidFill>
              </a:rPr>
              <a:t>Luke 2:4  </a:t>
            </a:r>
            <a:r>
              <a:rPr lang="en-US" dirty="0"/>
              <a:t>And Joseph also </a:t>
            </a:r>
            <a:r>
              <a:rPr lang="en-US" b="1" dirty="0">
                <a:solidFill>
                  <a:srgbClr val="4827BF"/>
                </a:solidFill>
              </a:rPr>
              <a:t>went up from Galilee</a:t>
            </a:r>
            <a:r>
              <a:rPr lang="en-US" dirty="0">
                <a:solidFill>
                  <a:srgbClr val="4827BF"/>
                </a:solidFill>
              </a:rPr>
              <a:t>,</a:t>
            </a:r>
            <a:r>
              <a:rPr lang="en-US" b="1" dirty="0">
                <a:solidFill>
                  <a:srgbClr val="4827BF"/>
                </a:solidFill>
              </a:rPr>
              <a:t> </a:t>
            </a:r>
            <a:br>
              <a:rPr lang="en-US" b="1" dirty="0">
                <a:solidFill>
                  <a:srgbClr val="4827BF"/>
                </a:solidFill>
              </a:rPr>
            </a:br>
            <a:r>
              <a:rPr lang="en-US" dirty="0"/>
              <a:t>out of the city of Nazareth, into Judaea, </a:t>
            </a:r>
            <a:br>
              <a:rPr lang="en-US" dirty="0"/>
            </a:br>
            <a:r>
              <a:rPr lang="en-US" dirty="0"/>
              <a:t>unto the city of David … </a:t>
            </a:r>
          </a:p>
          <a:p>
            <a:pPr marL="514350" indent="-514350">
              <a:buFont typeface="+mj-lt"/>
              <a:buAutoNum type="arabicPeriod"/>
            </a:pPr>
            <a:r>
              <a:rPr lang="en-US" b="1" dirty="0">
                <a:solidFill>
                  <a:srgbClr val="0070C0"/>
                </a:solidFill>
              </a:rPr>
              <a:t>Matt 2:22  </a:t>
            </a:r>
            <a:r>
              <a:rPr lang="en-US" dirty="0"/>
              <a:t>But when he [Joseph] heard that </a:t>
            </a:r>
            <a:r>
              <a:rPr lang="en-US" dirty="0" err="1"/>
              <a:t>Archelaus</a:t>
            </a:r>
            <a:r>
              <a:rPr lang="en-US" dirty="0"/>
              <a:t> did reign in Judaea … he </a:t>
            </a:r>
            <a:r>
              <a:rPr lang="en-US" b="1" dirty="0">
                <a:solidFill>
                  <a:srgbClr val="4827BF"/>
                </a:solidFill>
              </a:rPr>
              <a:t>turned aside</a:t>
            </a:r>
            <a:br>
              <a:rPr lang="en-US" b="1" dirty="0">
                <a:solidFill>
                  <a:srgbClr val="4827BF"/>
                </a:solidFill>
              </a:rPr>
            </a:br>
            <a:r>
              <a:rPr lang="en-US" b="1" dirty="0">
                <a:solidFill>
                  <a:srgbClr val="4827BF"/>
                </a:solidFill>
              </a:rPr>
              <a:t>into</a:t>
            </a:r>
            <a:r>
              <a:rPr lang="en-US" dirty="0"/>
              <a:t> the parts of </a:t>
            </a:r>
            <a:r>
              <a:rPr lang="en-US" b="1" dirty="0">
                <a:solidFill>
                  <a:srgbClr val="4827BF"/>
                </a:solidFill>
              </a:rPr>
              <a:t>Galilee</a:t>
            </a:r>
            <a:r>
              <a:rPr lang="en-US" dirty="0">
                <a:solidFill>
                  <a:srgbClr val="4827BF"/>
                </a:solidFill>
              </a:rPr>
              <a:t>.</a:t>
            </a:r>
            <a:endParaRPr lang="en-US" dirty="0"/>
          </a:p>
          <a:p>
            <a:pPr marL="514350" indent="-514350">
              <a:buFont typeface="+mj-lt"/>
              <a:buAutoNum type="arabicPeriod"/>
            </a:pPr>
            <a:r>
              <a:rPr lang="en-US" b="1" dirty="0">
                <a:solidFill>
                  <a:srgbClr val="0070C0"/>
                </a:solidFill>
              </a:rPr>
              <a:t>Luke 2:39  </a:t>
            </a:r>
            <a:r>
              <a:rPr lang="en-US" dirty="0"/>
              <a:t>… they [Joseph &amp; Mary] </a:t>
            </a:r>
            <a:r>
              <a:rPr lang="en-US" b="1" dirty="0">
                <a:solidFill>
                  <a:srgbClr val="4827BF"/>
                </a:solidFill>
              </a:rPr>
              <a:t>returned into Galilee</a:t>
            </a:r>
            <a:r>
              <a:rPr lang="en-US" dirty="0">
                <a:solidFill>
                  <a:srgbClr val="4827BF"/>
                </a:solidFill>
              </a:rPr>
              <a:t>, </a:t>
            </a:r>
            <a:r>
              <a:rPr lang="en-US" dirty="0"/>
              <a:t>to their own city Nazareth.</a:t>
            </a:r>
          </a:p>
          <a:p>
            <a:pPr marL="514350" indent="-514350">
              <a:lnSpc>
                <a:spcPct val="120000"/>
              </a:lnSpc>
              <a:buFont typeface="+mj-lt"/>
              <a:buAutoNum type="arabicPeriod"/>
            </a:pPr>
            <a:r>
              <a:rPr lang="en-US" sz="3800" b="1" dirty="0">
                <a:ln w="1905"/>
                <a:solidFill>
                  <a:srgbClr val="0070C0"/>
                </a:solidFill>
                <a:effectLst>
                  <a:innerShdw blurRad="69850" dist="43180" dir="5400000">
                    <a:srgbClr val="000000">
                      <a:alpha val="65000"/>
                    </a:srgbClr>
                  </a:innerShdw>
                </a:effectLst>
                <a:latin typeface="Comic Sans MS" pitchFamily="66" charset="0"/>
              </a:rPr>
              <a:t>Matthew 4:15  </a:t>
            </a:r>
            <a:r>
              <a:rPr lang="en-US" sz="38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The land of </a:t>
            </a:r>
            <a:r>
              <a:rPr lang="en-US" sz="3800" b="1" u="sng" dirty="0" err="1">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Zabulon</a:t>
            </a:r>
            <a:r>
              <a:rPr lang="en-US" sz="38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and the land of </a:t>
            </a:r>
            <a:r>
              <a:rPr lang="en-US" sz="3800" b="1" u="sng" dirty="0" err="1">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Nephthalim</a:t>
            </a:r>
            <a:r>
              <a:rPr lang="en-US" sz="38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by the way of </a:t>
            </a:r>
            <a:br>
              <a:rPr lang="en-US" sz="38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br>
            <a:r>
              <a:rPr lang="en-US" sz="38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the sea, beyond Jordan, </a:t>
            </a:r>
            <a:br>
              <a:rPr lang="en-US" sz="38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br>
            <a:r>
              <a:rPr lang="en-US" sz="3800" b="1" u="sng"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Galilee</a:t>
            </a:r>
            <a:r>
              <a:rPr lang="en-US" sz="38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of the Gentiles.</a:t>
            </a:r>
          </a:p>
          <a:p>
            <a:pPr marL="514350" indent="-514350">
              <a:buFont typeface="+mj-lt"/>
              <a:buAutoNum type="arabicPeriod"/>
            </a:pPr>
            <a:r>
              <a:rPr lang="en-US" b="1" dirty="0">
                <a:solidFill>
                  <a:srgbClr val="0070C0"/>
                </a:solidFill>
              </a:rPr>
              <a:t>Mark 1:9  </a:t>
            </a:r>
            <a:r>
              <a:rPr lang="en-US" dirty="0"/>
              <a:t>And it came to pass in those days, </a:t>
            </a:r>
            <a:br>
              <a:rPr lang="en-US" dirty="0"/>
            </a:br>
            <a:r>
              <a:rPr lang="en-US" dirty="0"/>
              <a:t>that </a:t>
            </a:r>
            <a:r>
              <a:rPr lang="en-US" b="1" u="sng" dirty="0">
                <a:solidFill>
                  <a:srgbClr val="0070C0"/>
                </a:solidFill>
              </a:rPr>
              <a:t>Yahusha</a:t>
            </a:r>
            <a:r>
              <a:rPr lang="en-US" dirty="0"/>
              <a:t> came from Nazareth </a:t>
            </a:r>
            <a:r>
              <a:rPr lang="en-US" b="1" dirty="0">
                <a:solidFill>
                  <a:srgbClr val="4827BF"/>
                </a:solidFill>
              </a:rPr>
              <a:t>of Galilee</a:t>
            </a:r>
            <a:r>
              <a:rPr lang="en-US" dirty="0">
                <a:solidFill>
                  <a:srgbClr val="4827BF"/>
                </a:solidFill>
              </a:rPr>
              <a:t>, </a:t>
            </a:r>
            <a:br>
              <a:rPr lang="en-US" dirty="0"/>
            </a:br>
            <a:r>
              <a:rPr lang="en-US" dirty="0"/>
              <a:t>and was baptized of John in Jordan.</a:t>
            </a:r>
          </a:p>
          <a:p>
            <a:pPr marL="514350" indent="-514350">
              <a:buFont typeface="+mj-lt"/>
              <a:buAutoNum type="arabicPeriod"/>
            </a:pPr>
            <a:r>
              <a:rPr lang="en-US" b="1" dirty="0">
                <a:solidFill>
                  <a:srgbClr val="0070C0"/>
                </a:solidFill>
              </a:rPr>
              <a:t>John 4:3  </a:t>
            </a:r>
            <a:r>
              <a:rPr lang="en-US" dirty="0"/>
              <a:t>[After His baptism] </a:t>
            </a:r>
            <a:r>
              <a:rPr lang="en-US" b="1" dirty="0">
                <a:solidFill>
                  <a:srgbClr val="4827BF"/>
                </a:solidFill>
              </a:rPr>
              <a:t>He</a:t>
            </a:r>
            <a:r>
              <a:rPr lang="en-US" dirty="0"/>
              <a:t> left Judaea, </a:t>
            </a:r>
            <a:br>
              <a:rPr lang="en-US" dirty="0"/>
            </a:br>
            <a:r>
              <a:rPr lang="en-US" dirty="0"/>
              <a:t>and </a:t>
            </a:r>
            <a:r>
              <a:rPr lang="en-US" b="1" dirty="0">
                <a:solidFill>
                  <a:srgbClr val="4827BF"/>
                </a:solidFill>
              </a:rPr>
              <a:t>departed again into Galilee</a:t>
            </a:r>
            <a:r>
              <a:rPr lang="en-US" dirty="0">
                <a:solidFill>
                  <a:srgbClr val="4827BF"/>
                </a:solidFill>
              </a:rPr>
              <a:t>.</a:t>
            </a:r>
            <a:endParaRPr lang="en-US" dirty="0"/>
          </a:p>
          <a:p>
            <a:pPr marL="514350" indent="-514350">
              <a:buFont typeface="+mj-lt"/>
              <a:buAutoNum type="arabicPeriod"/>
            </a:pPr>
            <a:r>
              <a:rPr lang="en-US" b="1" dirty="0">
                <a:solidFill>
                  <a:srgbClr val="0070C0"/>
                </a:solidFill>
              </a:rPr>
              <a:t>Luke 4:44  </a:t>
            </a:r>
            <a:r>
              <a:rPr lang="en-US" dirty="0"/>
              <a:t>And </a:t>
            </a:r>
            <a:r>
              <a:rPr lang="en-US" b="1" dirty="0">
                <a:solidFill>
                  <a:srgbClr val="4827BF"/>
                </a:solidFill>
              </a:rPr>
              <a:t>he preached in</a:t>
            </a:r>
            <a:r>
              <a:rPr lang="en-US" dirty="0"/>
              <a:t> the synagogues </a:t>
            </a:r>
            <a:br>
              <a:rPr lang="en-US" dirty="0"/>
            </a:br>
            <a:r>
              <a:rPr lang="en-US" dirty="0"/>
              <a:t>of </a:t>
            </a:r>
            <a:r>
              <a:rPr lang="en-US" b="1" dirty="0">
                <a:solidFill>
                  <a:srgbClr val="4827BF"/>
                </a:solidFill>
              </a:rPr>
              <a:t>Galilee</a:t>
            </a:r>
            <a:r>
              <a:rPr lang="en-US" dirty="0">
                <a:solidFill>
                  <a:srgbClr val="4827BF"/>
                </a:solidFill>
              </a:rPr>
              <a:t>.</a:t>
            </a:r>
            <a:endParaRPr lang="en-US" dirty="0"/>
          </a:p>
        </p:txBody>
      </p:sp>
      <p:sp>
        <p:nvSpPr>
          <p:cNvPr id="4" name="Content Placeholder 3"/>
          <p:cNvSpPr>
            <a:spLocks noGrp="1"/>
          </p:cNvSpPr>
          <p:nvPr>
            <p:ph sz="half" idx="2"/>
          </p:nvPr>
        </p:nvSpPr>
        <p:spPr>
          <a:xfrm>
            <a:off x="6248400" y="1066800"/>
            <a:ext cx="5562600" cy="5400040"/>
          </a:xfrm>
        </p:spPr>
        <p:txBody>
          <a:bodyPr>
            <a:normAutofit fontScale="62500" lnSpcReduction="20000"/>
            <a:scene3d>
              <a:camera prst="orthographicFront"/>
              <a:lightRig rig="threePt" dir="t"/>
            </a:scene3d>
            <a:sp3d extrusionH="57150">
              <a:bevelT w="38100" h="38100"/>
            </a:sp3d>
          </a:bodyPr>
          <a:lstStyle/>
          <a:p>
            <a:pPr marL="514350" indent="-514350">
              <a:buFont typeface="+mj-lt"/>
              <a:buAutoNum type="arabicPeriod" startAt="8"/>
            </a:pPr>
            <a:r>
              <a:rPr lang="en-US" b="1" dirty="0">
                <a:solidFill>
                  <a:srgbClr val="0070C0"/>
                </a:solidFill>
              </a:rPr>
              <a:t>John 4:45  </a:t>
            </a:r>
            <a:r>
              <a:rPr lang="en-US" dirty="0"/>
              <a:t>Then when he was </a:t>
            </a:r>
            <a:r>
              <a:rPr lang="en-US" b="1" dirty="0">
                <a:solidFill>
                  <a:srgbClr val="4827BF"/>
                </a:solidFill>
              </a:rPr>
              <a:t>come into Galilee</a:t>
            </a:r>
            <a:r>
              <a:rPr lang="en-US" dirty="0">
                <a:solidFill>
                  <a:srgbClr val="4827BF"/>
                </a:solidFill>
              </a:rPr>
              <a:t>,</a:t>
            </a:r>
            <a:r>
              <a:rPr lang="en-US" dirty="0"/>
              <a:t> the </a:t>
            </a:r>
            <a:r>
              <a:rPr lang="en-US" b="1" dirty="0" err="1">
                <a:solidFill>
                  <a:srgbClr val="4827BF"/>
                </a:solidFill>
              </a:rPr>
              <a:t>Galilaeans</a:t>
            </a:r>
            <a:r>
              <a:rPr lang="en-US" b="1" dirty="0">
                <a:solidFill>
                  <a:srgbClr val="4827BF"/>
                </a:solidFill>
              </a:rPr>
              <a:t> received him</a:t>
            </a:r>
            <a:r>
              <a:rPr lang="en-US" dirty="0">
                <a:solidFill>
                  <a:srgbClr val="4827BF"/>
                </a:solidFill>
              </a:rPr>
              <a:t>,</a:t>
            </a:r>
            <a:r>
              <a:rPr lang="en-US" dirty="0"/>
              <a:t> having seen all the things that he did at Jerusalem at the feast:  </a:t>
            </a:r>
            <a:br>
              <a:rPr lang="en-US" dirty="0"/>
            </a:br>
            <a:r>
              <a:rPr lang="en-US" dirty="0"/>
              <a:t>for they also went unto the feast.</a:t>
            </a:r>
          </a:p>
          <a:p>
            <a:pPr marL="514350" indent="-514350">
              <a:buFont typeface="+mj-lt"/>
              <a:buAutoNum type="arabicPeriod" startAt="8"/>
            </a:pPr>
            <a:r>
              <a:rPr lang="en-US" b="1" dirty="0">
                <a:solidFill>
                  <a:srgbClr val="0070C0"/>
                </a:solidFill>
              </a:rPr>
              <a:t>John 7:1  </a:t>
            </a:r>
            <a:r>
              <a:rPr lang="en-US" dirty="0"/>
              <a:t>After these things </a:t>
            </a:r>
            <a:r>
              <a:rPr lang="en-US" b="1" dirty="0">
                <a:solidFill>
                  <a:srgbClr val="4827BF"/>
                </a:solidFill>
              </a:rPr>
              <a:t>Yahusha walked in Galilee:</a:t>
            </a:r>
            <a:r>
              <a:rPr lang="en-US" dirty="0"/>
              <a:t> for he would not walk in Jewry, because </a:t>
            </a:r>
            <a:br>
              <a:rPr lang="en-US" dirty="0"/>
            </a:br>
            <a:r>
              <a:rPr lang="en-US" dirty="0"/>
              <a:t>the Jews sought to kill him.</a:t>
            </a:r>
          </a:p>
          <a:p>
            <a:pPr marL="514350" indent="-514350">
              <a:buFont typeface="+mj-lt"/>
              <a:buAutoNum type="arabicPeriod" startAt="8"/>
            </a:pPr>
            <a:r>
              <a:rPr lang="en-US" b="1" dirty="0">
                <a:solidFill>
                  <a:srgbClr val="0070C0"/>
                </a:solidFill>
              </a:rPr>
              <a:t>John 7:41  </a:t>
            </a:r>
            <a:r>
              <a:rPr lang="en-US" dirty="0"/>
              <a:t>Others said, This is the Christ. </a:t>
            </a:r>
            <a:br>
              <a:rPr lang="en-US" dirty="0"/>
            </a:br>
            <a:r>
              <a:rPr lang="en-US" dirty="0"/>
              <a:t>But some said, </a:t>
            </a:r>
            <a:r>
              <a:rPr lang="en-US" b="1" dirty="0">
                <a:solidFill>
                  <a:srgbClr val="4827BF"/>
                </a:solidFill>
              </a:rPr>
              <a:t>Shall Christ come out of Galilee</a:t>
            </a:r>
            <a:r>
              <a:rPr lang="en-US" dirty="0">
                <a:solidFill>
                  <a:srgbClr val="4827BF"/>
                </a:solidFill>
              </a:rPr>
              <a:t>.</a:t>
            </a:r>
            <a:endParaRPr lang="en-US" dirty="0"/>
          </a:p>
          <a:p>
            <a:pPr marL="514350" indent="-514350">
              <a:buFont typeface="+mj-lt"/>
              <a:buAutoNum type="arabicPeriod" startAt="8"/>
            </a:pPr>
            <a:r>
              <a:rPr lang="en-US" b="1" dirty="0">
                <a:solidFill>
                  <a:srgbClr val="0070C0"/>
                </a:solidFill>
              </a:rPr>
              <a:t>John 7:52  </a:t>
            </a:r>
            <a:r>
              <a:rPr lang="en-US" dirty="0"/>
              <a:t>They answered and said unto him,</a:t>
            </a:r>
            <a:br>
              <a:rPr lang="en-US" dirty="0"/>
            </a:br>
            <a:r>
              <a:rPr lang="en-US" b="1" dirty="0">
                <a:solidFill>
                  <a:srgbClr val="4827BF"/>
                </a:solidFill>
              </a:rPr>
              <a:t>Art thou also of Galilee?</a:t>
            </a:r>
            <a:r>
              <a:rPr lang="en-US" dirty="0">
                <a:solidFill>
                  <a:srgbClr val="4827BF"/>
                </a:solidFill>
              </a:rPr>
              <a:t>  </a:t>
            </a:r>
            <a:r>
              <a:rPr lang="en-US" dirty="0"/>
              <a:t>Search, and look: </a:t>
            </a:r>
            <a:br>
              <a:rPr lang="en-US" dirty="0"/>
            </a:br>
            <a:r>
              <a:rPr lang="en-US" dirty="0"/>
              <a:t>for out of Galilee </a:t>
            </a:r>
            <a:r>
              <a:rPr lang="en-US" dirty="0" err="1"/>
              <a:t>ariseth</a:t>
            </a:r>
            <a:r>
              <a:rPr lang="en-US" dirty="0"/>
              <a:t> no prophet.</a:t>
            </a:r>
          </a:p>
          <a:p>
            <a:pPr marL="514350" indent="-514350">
              <a:buFont typeface="+mj-lt"/>
              <a:buAutoNum type="arabicPeriod" startAt="8"/>
            </a:pPr>
            <a:r>
              <a:rPr lang="en-US" b="1" dirty="0">
                <a:solidFill>
                  <a:srgbClr val="0070C0"/>
                </a:solidFill>
              </a:rPr>
              <a:t>Luke 5:17  </a:t>
            </a:r>
            <a:r>
              <a:rPr lang="en-US" dirty="0"/>
              <a:t>when </a:t>
            </a:r>
            <a:r>
              <a:rPr lang="en-US" b="1" dirty="0">
                <a:solidFill>
                  <a:srgbClr val="0070C0"/>
                </a:solidFill>
              </a:rPr>
              <a:t>Yahusha</a:t>
            </a:r>
            <a:r>
              <a:rPr lang="en-US" dirty="0"/>
              <a:t> was teaching … there </a:t>
            </a:r>
            <a:br>
              <a:rPr lang="en-US" dirty="0"/>
            </a:br>
            <a:r>
              <a:rPr lang="en-US" dirty="0"/>
              <a:t>were Pharisees and doctors of the law sitting by, which were </a:t>
            </a:r>
            <a:r>
              <a:rPr lang="en-US" b="1" dirty="0">
                <a:solidFill>
                  <a:srgbClr val="4827BF"/>
                </a:solidFill>
              </a:rPr>
              <a:t>come out of every town of Galilee</a:t>
            </a:r>
            <a:r>
              <a:rPr lang="en-US" dirty="0">
                <a:solidFill>
                  <a:srgbClr val="4827BF"/>
                </a:solidFill>
              </a:rPr>
              <a:t>,</a:t>
            </a:r>
            <a:r>
              <a:rPr lang="en-US" dirty="0"/>
              <a:t> </a:t>
            </a:r>
            <a:br>
              <a:rPr lang="en-US" dirty="0"/>
            </a:br>
            <a:r>
              <a:rPr lang="en-US" dirty="0"/>
              <a:t>and Judaea, and Jerusalem.</a:t>
            </a:r>
          </a:p>
          <a:p>
            <a:pPr marL="514350" indent="-514350">
              <a:buFont typeface="+mj-lt"/>
              <a:buAutoNum type="arabicPeriod" startAt="8"/>
            </a:pPr>
            <a:r>
              <a:rPr lang="en-US" b="1" dirty="0">
                <a:solidFill>
                  <a:srgbClr val="0070C0"/>
                </a:solidFill>
              </a:rPr>
              <a:t>Matt 26:32  </a:t>
            </a:r>
            <a:r>
              <a:rPr lang="en-US" dirty="0"/>
              <a:t>But after I am risen again, </a:t>
            </a:r>
            <a:br>
              <a:rPr lang="en-US" dirty="0"/>
            </a:br>
            <a:r>
              <a:rPr lang="en-US" b="1" dirty="0">
                <a:solidFill>
                  <a:srgbClr val="4827BF"/>
                </a:solidFill>
              </a:rPr>
              <a:t>I will go before you into Galilee</a:t>
            </a:r>
            <a:r>
              <a:rPr lang="en-US" dirty="0">
                <a:solidFill>
                  <a:srgbClr val="4827BF"/>
                </a:solidFill>
              </a:rPr>
              <a:t>.</a:t>
            </a:r>
            <a:endParaRPr lang="en-US" dirty="0"/>
          </a:p>
          <a:p>
            <a:pPr marL="514350" indent="-514350">
              <a:buFont typeface="+mj-lt"/>
              <a:buAutoNum type="arabicPeriod" startAt="8"/>
            </a:pPr>
            <a:r>
              <a:rPr lang="en-US" b="1" dirty="0">
                <a:solidFill>
                  <a:srgbClr val="0070C0"/>
                </a:solidFill>
              </a:rPr>
              <a:t>Acts 1:11   </a:t>
            </a:r>
            <a:r>
              <a:rPr lang="en-US" dirty="0"/>
              <a:t>Which also said, </a:t>
            </a:r>
            <a:r>
              <a:rPr lang="en-US" b="1" dirty="0">
                <a:solidFill>
                  <a:srgbClr val="4827BF"/>
                </a:solidFill>
              </a:rPr>
              <a:t>Ye men of Galilee </a:t>
            </a:r>
            <a:r>
              <a:rPr lang="en-US" dirty="0"/>
              <a:t>[</a:t>
            </a:r>
            <a:r>
              <a:rPr lang="en-US" b="1" dirty="0">
                <a:solidFill>
                  <a:srgbClr val="4827BF"/>
                </a:solidFill>
              </a:rPr>
              <a:t>including the 11 disciples</a:t>
            </a:r>
            <a:r>
              <a:rPr lang="en-US" dirty="0"/>
              <a:t>], why stand ye gazing </a:t>
            </a:r>
            <a:br>
              <a:rPr lang="en-US" dirty="0"/>
            </a:br>
            <a:r>
              <a:rPr lang="en-US" dirty="0"/>
              <a:t>up into heaven? [Yahusha] … shall so come in like manner as ye have seen him go into heaven.</a:t>
            </a:r>
          </a:p>
          <a:p>
            <a:pPr marL="514350" indent="-514350">
              <a:buFont typeface="+mj-lt"/>
              <a:buAutoNum type="arabicPeriod" startAt="8"/>
            </a:pPr>
            <a:endParaRPr lang="en-US" dirty="0"/>
          </a:p>
        </p:txBody>
      </p:sp>
      <p:sp>
        <p:nvSpPr>
          <p:cNvPr id="6" name="Title 2"/>
          <p:cNvSpPr txBox="1">
            <a:spLocks/>
          </p:cNvSpPr>
          <p:nvPr/>
        </p:nvSpPr>
        <p:spPr>
          <a:xfrm>
            <a:off x="0" y="76200"/>
            <a:ext cx="12192000"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rgbClr val="E25110"/>
                  </a:solidFill>
                </a:ln>
                <a:solidFill>
                  <a:srgbClr val="4827BF"/>
                </a:solidFill>
                <a:effectLst>
                  <a:outerShdw blurRad="50800" dist="39000" dir="5460000" algn="tl">
                    <a:srgbClr val="000000">
                      <a:alpha val="38000"/>
                    </a:srgbClr>
                  </a:outerShdw>
                </a:effectLst>
                <a:latin typeface="Matura MT Script Capitals" pitchFamily="66" charset="0"/>
              </a:rPr>
              <a:t>An Important Key in Galilee</a:t>
            </a:r>
            <a:endParaRPr lang="en-US" sz="6000" b="1" dirty="0">
              <a:ln w="11430">
                <a:solidFill>
                  <a:srgbClr val="9E2A2A"/>
                </a:solidFill>
              </a:ln>
              <a:solidFill>
                <a:srgbClr val="00B050"/>
              </a:solidFill>
              <a:effectLst>
                <a:outerShdw blurRad="50800" dist="39000" dir="5460000" algn="tl">
                  <a:srgbClr val="000000">
                    <a:alpha val="38000"/>
                  </a:srgbClr>
                </a:outerShdw>
              </a:effectLst>
              <a:latin typeface="Matura MT Script Capitals" pitchFamily="66" charset="0"/>
            </a:endParaRPr>
          </a:p>
        </p:txBody>
      </p:sp>
      <p:pic>
        <p:nvPicPr>
          <p:cNvPr id="7" name="Picture 2" descr="C:\Users\Rae\Desktop\key in lock png.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200400"/>
            <a:ext cx="838200" cy="62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17306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
                                            <p:txEl>
                                              <p:pRg st="0" end="0"/>
                                            </p:txEl>
                                          </p:spTgt>
                                        </p:tgtEl>
                                        <p:attrNameLst>
                                          <p:attrName>style.visibility</p:attrName>
                                        </p:attrNameLst>
                                      </p:cBhvr>
                                      <p:to>
                                        <p:strVal val="visible"/>
                                      </p:to>
                                    </p:set>
                                    <p:animEffect transition="in" filter="fade">
                                      <p:cBhvr>
                                        <p:cTn id="45" dur="1000"/>
                                        <p:tgtEl>
                                          <p:spTgt spid="4">
                                            <p:txEl>
                                              <p:pRg st="0" end="0"/>
                                            </p:txEl>
                                          </p:spTgt>
                                        </p:tgtEl>
                                      </p:cBhvr>
                                    </p:animEffect>
                                    <p:anim calcmode="lin" valueType="num">
                                      <p:cBhvr>
                                        <p:cTn id="4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48" fill="hold">
                            <p:stCondLst>
                              <p:cond delay="1000"/>
                            </p:stCondLst>
                            <p:childTnLst>
                              <p:par>
                                <p:cTn id="49" presetID="42" presetClass="entr" presetSubtype="0" fill="hold" nodeType="afterEffect">
                                  <p:stCondLst>
                                    <p:cond delay="0"/>
                                  </p:stCondLst>
                                  <p:childTnLst>
                                    <p:set>
                                      <p:cBhvr>
                                        <p:cTn id="50" dur="1" fill="hold">
                                          <p:stCondLst>
                                            <p:cond delay="0"/>
                                          </p:stCondLst>
                                        </p:cTn>
                                        <p:tgtEl>
                                          <p:spTgt spid="4">
                                            <p:txEl>
                                              <p:pRg st="1" end="1"/>
                                            </p:txEl>
                                          </p:spTgt>
                                        </p:tgtEl>
                                        <p:attrNameLst>
                                          <p:attrName>style.visibility</p:attrName>
                                        </p:attrNameLst>
                                      </p:cBhvr>
                                      <p:to>
                                        <p:strVal val="visible"/>
                                      </p:to>
                                    </p:set>
                                    <p:animEffect transition="in" filter="fade">
                                      <p:cBhvr>
                                        <p:cTn id="51" dur="1000"/>
                                        <p:tgtEl>
                                          <p:spTgt spid="4">
                                            <p:txEl>
                                              <p:pRg st="1" end="1"/>
                                            </p:txEl>
                                          </p:spTgt>
                                        </p:tgtEl>
                                      </p:cBhvr>
                                    </p:animEffect>
                                    <p:anim calcmode="lin" valueType="num">
                                      <p:cBhvr>
                                        <p:cTn id="5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5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54" fill="hold">
                            <p:stCondLst>
                              <p:cond delay="2000"/>
                            </p:stCondLst>
                            <p:childTnLst>
                              <p:par>
                                <p:cTn id="55" presetID="42" presetClass="entr" presetSubtype="0" fill="hold" nodeType="after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Effect transition="in" filter="fade">
                                      <p:cBhvr>
                                        <p:cTn id="57" dur="1000"/>
                                        <p:tgtEl>
                                          <p:spTgt spid="4">
                                            <p:txEl>
                                              <p:pRg st="2" end="2"/>
                                            </p:txEl>
                                          </p:spTgt>
                                        </p:tgtEl>
                                      </p:cBhvr>
                                    </p:animEffect>
                                    <p:anim calcmode="lin" valueType="num">
                                      <p:cBhvr>
                                        <p:cTn id="5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4">
                                            <p:txEl>
                                              <p:pRg st="3" end="3"/>
                                            </p:txEl>
                                          </p:spTgt>
                                        </p:tgtEl>
                                        <p:attrNameLst>
                                          <p:attrName>style.visibility</p:attrName>
                                        </p:attrNameLst>
                                      </p:cBhvr>
                                      <p:to>
                                        <p:strVal val="visible"/>
                                      </p:to>
                                    </p:set>
                                    <p:animEffect transition="in" filter="fade">
                                      <p:cBhvr>
                                        <p:cTn id="64" dur="1000"/>
                                        <p:tgtEl>
                                          <p:spTgt spid="4">
                                            <p:txEl>
                                              <p:pRg st="3" end="3"/>
                                            </p:txEl>
                                          </p:spTgt>
                                        </p:tgtEl>
                                      </p:cBhvr>
                                    </p:animEffect>
                                    <p:anim calcmode="lin" valueType="num">
                                      <p:cBhvr>
                                        <p:cTn id="6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67" fill="hold">
                            <p:stCondLst>
                              <p:cond delay="1000"/>
                            </p:stCondLst>
                            <p:childTnLst>
                              <p:par>
                                <p:cTn id="68" presetID="42" presetClass="entr" presetSubtype="0" fill="hold" nodeType="afterEffect">
                                  <p:stCondLst>
                                    <p:cond delay="0"/>
                                  </p:stCondLst>
                                  <p:childTnLst>
                                    <p:set>
                                      <p:cBhvr>
                                        <p:cTn id="69" dur="1" fill="hold">
                                          <p:stCondLst>
                                            <p:cond delay="0"/>
                                          </p:stCondLst>
                                        </p:cTn>
                                        <p:tgtEl>
                                          <p:spTgt spid="4">
                                            <p:txEl>
                                              <p:pRg st="4" end="4"/>
                                            </p:txEl>
                                          </p:spTgt>
                                        </p:tgtEl>
                                        <p:attrNameLst>
                                          <p:attrName>style.visibility</p:attrName>
                                        </p:attrNameLst>
                                      </p:cBhvr>
                                      <p:to>
                                        <p:strVal val="visible"/>
                                      </p:to>
                                    </p:set>
                                    <p:animEffect transition="in" filter="fade">
                                      <p:cBhvr>
                                        <p:cTn id="70" dur="1000"/>
                                        <p:tgtEl>
                                          <p:spTgt spid="4">
                                            <p:txEl>
                                              <p:pRg st="4" end="4"/>
                                            </p:txEl>
                                          </p:spTgt>
                                        </p:tgtEl>
                                      </p:cBhvr>
                                    </p:animEffect>
                                    <p:anim calcmode="lin" valueType="num">
                                      <p:cBhvr>
                                        <p:cTn id="7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
                                            <p:txEl>
                                              <p:pRg st="5" end="5"/>
                                            </p:txEl>
                                          </p:spTgt>
                                        </p:tgtEl>
                                        <p:attrNameLst>
                                          <p:attrName>style.visibility</p:attrName>
                                        </p:attrNameLst>
                                      </p:cBhvr>
                                      <p:to>
                                        <p:strVal val="visible"/>
                                      </p:to>
                                    </p:set>
                                    <p:animEffect transition="in" filter="fade">
                                      <p:cBhvr>
                                        <p:cTn id="77" dur="1000"/>
                                        <p:tgtEl>
                                          <p:spTgt spid="4">
                                            <p:txEl>
                                              <p:pRg st="5" end="5"/>
                                            </p:txEl>
                                          </p:spTgt>
                                        </p:tgtEl>
                                      </p:cBhvr>
                                    </p:animEffect>
                                    <p:anim calcmode="lin" valueType="num">
                                      <p:cBhvr>
                                        <p:cTn id="7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80" fill="hold">
                            <p:stCondLst>
                              <p:cond delay="1000"/>
                            </p:stCondLst>
                            <p:childTnLst>
                              <p:par>
                                <p:cTn id="81" presetID="42" presetClass="entr" presetSubtype="0" fill="hold" nodeType="afterEffect">
                                  <p:stCondLst>
                                    <p:cond delay="0"/>
                                  </p:stCondLst>
                                  <p:childTnLst>
                                    <p:set>
                                      <p:cBhvr>
                                        <p:cTn id="82" dur="1" fill="hold">
                                          <p:stCondLst>
                                            <p:cond delay="0"/>
                                          </p:stCondLst>
                                        </p:cTn>
                                        <p:tgtEl>
                                          <p:spTgt spid="4">
                                            <p:txEl>
                                              <p:pRg st="6" end="6"/>
                                            </p:txEl>
                                          </p:spTgt>
                                        </p:tgtEl>
                                        <p:attrNameLst>
                                          <p:attrName>style.visibility</p:attrName>
                                        </p:attrNameLst>
                                      </p:cBhvr>
                                      <p:to>
                                        <p:strVal val="visible"/>
                                      </p:to>
                                    </p:set>
                                    <p:animEffect transition="in" filter="fade">
                                      <p:cBhvr>
                                        <p:cTn id="83" dur="1000"/>
                                        <p:tgtEl>
                                          <p:spTgt spid="4">
                                            <p:txEl>
                                              <p:pRg st="6" end="6"/>
                                            </p:txEl>
                                          </p:spTgt>
                                        </p:tgtEl>
                                      </p:cBhvr>
                                    </p:animEffect>
                                    <p:anim calcmode="lin" valueType="num">
                                      <p:cBhvr>
                                        <p:cTn id="84"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85"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3">
                                            <p:txEl>
                                              <p:pRg st="3" end="3"/>
                                            </p:txEl>
                                          </p:spTgt>
                                        </p:tgtEl>
                                        <p:attrNameLst>
                                          <p:attrName>style.visibility</p:attrName>
                                        </p:attrNameLst>
                                      </p:cBhvr>
                                      <p:to>
                                        <p:strVal val="visible"/>
                                      </p:to>
                                    </p:set>
                                    <p:animEffect transition="in" filter="wipe(left)">
                                      <p:cBhvr>
                                        <p:cTn id="9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 name="Picture 2" descr="C:\Users\Rae\Desktop\#28 Moon Art\Map - Judah &amp; Joshua 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37675" y="1184475"/>
            <a:ext cx="5334000" cy="7329159"/>
          </a:xfrm>
          <a:prstGeom prst="rect">
            <a:avLst/>
          </a:prstGeom>
          <a:noFill/>
          <a:ln w="76200">
            <a:solidFill>
              <a:srgbClr val="727CA3"/>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9" name="Slide Number Placeholder 1"/>
          <p:cNvSpPr txBox="1">
            <a:spLocks/>
          </p:cNvSpPr>
          <p:nvPr/>
        </p:nvSpPr>
        <p:spPr>
          <a:xfrm>
            <a:off x="9067800" y="64668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600" b="1" smtClean="0">
                <a:solidFill>
                  <a:srgbClr val="713A1F"/>
                </a:solidFill>
              </a:rPr>
              <a:pPr algn="r"/>
              <a:t>101</a:t>
            </a:fld>
            <a:endParaRPr lang="en-US" b="1" dirty="0">
              <a:solidFill>
                <a:srgbClr val="713A1F"/>
              </a:solidFill>
            </a:endParaRPr>
          </a:p>
        </p:txBody>
      </p:sp>
      <p:sp>
        <p:nvSpPr>
          <p:cNvPr id="3" name="Content Placeholder 2"/>
          <p:cNvSpPr>
            <a:spLocks noGrp="1"/>
          </p:cNvSpPr>
          <p:nvPr>
            <p:ph sz="half" idx="1"/>
          </p:nvPr>
        </p:nvSpPr>
        <p:spPr>
          <a:xfrm>
            <a:off x="685800" y="1148562"/>
            <a:ext cx="7924800" cy="5188902"/>
          </a:xfrm>
        </p:spPr>
        <p:txBody>
          <a:bodyPr>
            <a:normAutofit/>
            <a:scene3d>
              <a:camera prst="orthographicFront"/>
              <a:lightRig rig="threePt" dir="t"/>
            </a:scene3d>
            <a:sp3d extrusionH="57150">
              <a:bevelT w="38100" h="38100"/>
            </a:sp3d>
          </a:bodyPr>
          <a:lstStyle/>
          <a:p>
            <a:pPr marL="0" indent="0">
              <a:buNone/>
            </a:pPr>
            <a:r>
              <a:rPr lang="en-US" b="1" dirty="0">
                <a:ln w="1905">
                  <a:solidFill>
                    <a:srgbClr val="002060"/>
                  </a:solidFill>
                </a:ln>
                <a:solidFill>
                  <a:srgbClr val="0070C0"/>
                </a:solidFill>
                <a:effectLst>
                  <a:innerShdw blurRad="69850" dist="43180" dir="5400000">
                    <a:srgbClr val="000000">
                      <a:alpha val="65000"/>
                    </a:srgbClr>
                  </a:innerShdw>
                </a:effectLst>
                <a:latin typeface="Comic Sans MS" pitchFamily="66" charset="0"/>
              </a:rPr>
              <a:t>Gen 49:21</a:t>
            </a:r>
          </a:p>
          <a:p>
            <a:pPr marL="0" indent="0">
              <a:buNone/>
            </a:pPr>
            <a: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Naphtali is a hind let loose:</a:t>
            </a:r>
            <a:b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br>
            <a: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He </a:t>
            </a:r>
            <a:r>
              <a:rPr lang="en-US" sz="2400" b="1" dirty="0" err="1">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giveth</a:t>
            </a:r>
            <a: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goodly words. </a:t>
            </a:r>
            <a:r>
              <a:rPr lang="en-US" sz="1800" b="1" i="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KJV</a:t>
            </a:r>
            <a:endParaRPr lang="en-US" sz="2400" b="1" i="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endParaRPr>
          </a:p>
          <a:p>
            <a:pPr marL="0" indent="0">
              <a:buNone/>
            </a:pPr>
            <a: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(He </a:t>
            </a:r>
            <a:r>
              <a:rPr lang="en-US" sz="2400" b="1" dirty="0" err="1">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giveth</a:t>
            </a:r>
            <a: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beautiful words. </a:t>
            </a:r>
            <a:r>
              <a:rPr lang="en-US" sz="1800" b="1" i="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NKJV</a:t>
            </a:r>
            <a:r>
              <a:rPr lang="en-US" sz="2400" b="1" i="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a:t>
            </a:r>
            <a:b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br>
            <a: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(He gives words of elegance. </a:t>
            </a:r>
            <a:r>
              <a:rPr lang="en-US" sz="2200" b="1" i="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The Scriptures</a:t>
            </a:r>
            <a:r>
              <a:rPr lang="en-US" sz="2400" b="1" i="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a:t>
            </a:r>
          </a:p>
          <a:p>
            <a:endParaRPr lang="en-US" sz="1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endParaRPr>
          </a:p>
          <a:p>
            <a:pPr marL="0" indent="0">
              <a:buNone/>
            </a:pPr>
            <a:r>
              <a:rPr lang="en-US" b="1" dirty="0">
                <a:ln w="1905">
                  <a:solidFill>
                    <a:srgbClr val="002060"/>
                  </a:solidFill>
                </a:ln>
                <a:solidFill>
                  <a:srgbClr val="0070C0"/>
                </a:solidFill>
                <a:effectLst>
                  <a:innerShdw blurRad="69850" dist="43180" dir="5400000">
                    <a:srgbClr val="000000">
                      <a:alpha val="65000"/>
                    </a:srgbClr>
                  </a:innerShdw>
                </a:effectLst>
                <a:latin typeface="Comic Sans MS" pitchFamily="66" charset="0"/>
              </a:rPr>
              <a:t>Deut 33:23</a:t>
            </a:r>
          </a:p>
          <a:p>
            <a:pPr marL="0" indent="0">
              <a:buNone/>
            </a:pPr>
            <a: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And of Naphtali he said, </a:t>
            </a:r>
            <a:b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br>
            <a: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Oh Naphtali, satisfied with </a:t>
            </a:r>
            <a:r>
              <a:rPr lang="en-US" sz="2400" b="1" dirty="0" err="1">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favour</a:t>
            </a:r>
            <a: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a:t>
            </a:r>
            <a:b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br>
            <a: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and full of blessing of Yahuah.</a:t>
            </a:r>
          </a:p>
          <a:p>
            <a:pPr marL="0" indent="0">
              <a:buNone/>
            </a:pPr>
            <a:r>
              <a:rPr lang="en-US" b="1" dirty="0">
                <a:ln w="1905">
                  <a:solidFill>
                    <a:srgbClr val="002060"/>
                  </a:solidFill>
                </a:ln>
                <a:solidFill>
                  <a:srgbClr val="0070C0"/>
                </a:solidFill>
                <a:effectLst>
                  <a:innerShdw blurRad="69850" dist="43180" dir="5400000">
                    <a:srgbClr val="000000">
                      <a:alpha val="65000"/>
                    </a:srgbClr>
                  </a:innerShdw>
                </a:effectLst>
                <a:latin typeface="Comic Sans MS" pitchFamily="66" charset="0"/>
              </a:rPr>
              <a:t>Isa 9  </a:t>
            </a:r>
            <a:r>
              <a:rPr lang="en-US" sz="2400" b="1" dirty="0">
                <a:ln w="1905">
                  <a:solidFill>
                    <a:srgbClr val="002060"/>
                  </a:solidFill>
                </a:ln>
                <a:solidFill>
                  <a:srgbClr val="0070C0"/>
                </a:solidFill>
                <a:effectLst>
                  <a:innerShdw blurRad="69850" dist="43180" dir="5400000">
                    <a:srgbClr val="000000">
                      <a:alpha val="65000"/>
                    </a:srgbClr>
                  </a:innerShdw>
                </a:effectLst>
                <a:latin typeface="Comic Sans MS" pitchFamily="66" charset="0"/>
              </a:rPr>
              <a:t>(Geographical Context)</a:t>
            </a:r>
            <a:br>
              <a:rPr lang="en-US" sz="2400" b="1" dirty="0">
                <a:ln w="1905">
                  <a:solidFill>
                    <a:srgbClr val="002060"/>
                  </a:solidFill>
                </a:ln>
                <a:solidFill>
                  <a:srgbClr val="0070C0"/>
                </a:solidFill>
                <a:effectLst>
                  <a:innerShdw blurRad="69850" dist="43180" dir="5400000">
                    <a:srgbClr val="000000">
                      <a:alpha val="65000"/>
                    </a:srgbClr>
                  </a:innerShdw>
                </a:effectLst>
                <a:latin typeface="Comic Sans MS" pitchFamily="66" charset="0"/>
              </a:rPr>
            </a:br>
            <a:r>
              <a:rPr lang="en-US" b="1" dirty="0">
                <a:ln w="1905">
                  <a:solidFill>
                    <a:srgbClr val="002060"/>
                  </a:solidFill>
                </a:ln>
                <a:solidFill>
                  <a:srgbClr val="0070C0"/>
                </a:solidFill>
                <a:effectLst>
                  <a:innerShdw blurRad="69850" dist="43180" dir="5400000">
                    <a:srgbClr val="000000">
                      <a:alpha val="65000"/>
                    </a:srgbClr>
                  </a:innerShdw>
                </a:effectLst>
                <a:latin typeface="Comic Sans MS" pitchFamily="66" charset="0"/>
              </a:rPr>
              <a:t>   </a:t>
            </a:r>
            <a: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1  </a:t>
            </a:r>
            <a:r>
              <a:rPr lang="en-US" sz="2400" b="1" dirty="0" err="1">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Zebulun</a:t>
            </a:r>
            <a: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and the land of Naphtali … </a:t>
            </a:r>
            <a:b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br>
            <a: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beyond  Jordan, in Galilee of the nations.</a:t>
            </a:r>
            <a:endParaRPr lang="en-US" sz="2400" b="1" dirty="0">
              <a:ln w="1905">
                <a:solidFill>
                  <a:srgbClr val="002060"/>
                </a:solidFill>
              </a:ln>
              <a:solidFill>
                <a:srgbClr val="0070C0"/>
              </a:solidFill>
              <a:effectLst>
                <a:innerShdw blurRad="69850" dist="43180" dir="5400000">
                  <a:srgbClr val="000000">
                    <a:alpha val="65000"/>
                  </a:srgbClr>
                </a:innerShdw>
              </a:effectLst>
              <a:latin typeface="Comic Sans MS" pitchFamily="66" charset="0"/>
            </a:endParaRPr>
          </a:p>
          <a:p>
            <a:pPr marL="0" indent="0">
              <a:buNone/>
            </a:pPr>
            <a:endParaRPr lang="en-US" dirty="0"/>
          </a:p>
          <a:p>
            <a:pPr marL="0" indent="0">
              <a:buNone/>
            </a:pPr>
            <a:endPar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endParaRPr>
          </a:p>
          <a:p>
            <a:endPar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endParaRPr>
          </a:p>
          <a:p>
            <a:endPar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endParaRPr>
          </a:p>
          <a:p>
            <a:endParaRPr lang="en-US" dirty="0"/>
          </a:p>
        </p:txBody>
      </p:sp>
      <p:pic>
        <p:nvPicPr>
          <p:cNvPr id="7" name="Picture 2" descr="C:\Users\Rae\Desktop\key in lock png.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110913"/>
            <a:ext cx="1428750" cy="102800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a:xfrm>
            <a:off x="942975" y="76200"/>
            <a:ext cx="10868026"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rgbClr val="E25110"/>
                  </a:solidFill>
                </a:ln>
                <a:solidFill>
                  <a:srgbClr val="4827BF"/>
                </a:solidFill>
                <a:effectLst>
                  <a:outerShdw blurRad="50800" dist="39000" dir="5460000" algn="tl">
                    <a:srgbClr val="000000">
                      <a:alpha val="38000"/>
                    </a:srgbClr>
                  </a:outerShdw>
                </a:effectLst>
                <a:latin typeface="Matura MT Script Capitals" pitchFamily="66" charset="0"/>
              </a:rPr>
              <a:t>Naphtali Holds a Key</a:t>
            </a:r>
            <a:endParaRPr lang="en-US" sz="6000" b="1" dirty="0">
              <a:ln w="11430">
                <a:solidFill>
                  <a:srgbClr val="9E2A2A"/>
                </a:solidFill>
              </a:ln>
              <a:solidFill>
                <a:srgbClr val="00B050"/>
              </a:solidFill>
              <a:effectLst>
                <a:outerShdw blurRad="50800" dist="39000" dir="5460000" algn="tl">
                  <a:srgbClr val="000000">
                    <a:alpha val="38000"/>
                  </a:srgbClr>
                </a:outerShdw>
              </a:effectLst>
              <a:latin typeface="Matura MT Script Capitals" pitchFamily="66" charset="0"/>
            </a:endParaRPr>
          </a:p>
        </p:txBody>
      </p:sp>
      <p:sp>
        <p:nvSpPr>
          <p:cNvPr id="10" name="Content Placeholder 2"/>
          <p:cNvSpPr txBox="1">
            <a:spLocks/>
          </p:cNvSpPr>
          <p:nvPr/>
        </p:nvSpPr>
        <p:spPr>
          <a:xfrm>
            <a:off x="1087289" y="5510212"/>
            <a:ext cx="6345586" cy="1195388"/>
          </a:xfrm>
          <a:prstGeom prst="rect">
            <a:avLst/>
          </a:prstGeom>
          <a:blipFill dpi="0" rotWithShape="1">
            <a:blip r:embed="rId5">
              <a:extLst>
                <a:ext uri="{28A0092B-C50C-407E-A947-70E740481C1C}">
                  <a14:useLocalDpi xmlns:a14="http://schemas.microsoft.com/office/drawing/2010/main"/>
                </a:ext>
              </a:extLst>
            </a:blip>
            <a:srcRect/>
            <a:stretch>
              <a:fillRect/>
            </a:stretch>
          </a:blipFill>
          <a:ln w="57150">
            <a:gradFill flip="none" rotWithShape="1">
              <a:gsLst>
                <a:gs pos="0">
                  <a:srgbClr val="FFF200">
                    <a:lumMod val="37000"/>
                    <a:lumOff val="63000"/>
                  </a:srgbClr>
                </a:gs>
                <a:gs pos="45000">
                  <a:srgbClr val="FF7A00"/>
                </a:gs>
                <a:gs pos="70000">
                  <a:srgbClr val="FF0300"/>
                </a:gs>
                <a:gs pos="100000">
                  <a:srgbClr val="4D0808"/>
                </a:gs>
              </a:gsLst>
              <a:lin ang="13500000" scaled="1"/>
              <a:tileRect/>
            </a:gradFill>
          </a:ln>
          <a:scene3d>
            <a:camera prst="orthographicFront"/>
            <a:lightRig rig="threePt" dir="t"/>
          </a:scene3d>
          <a:sp3d>
            <a:bevelT w="152400" h="50800" prst="softRound"/>
          </a:sp3d>
        </p:spPr>
        <p:txBody>
          <a:bodyPr vert="horz" lIns="91440" tIns="45720" rIns="91440" bIns="45720" rtlCol="0">
            <a:noAutofit/>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ln>
                  <a:solidFill>
                    <a:srgbClr val="002060"/>
                  </a:solidFill>
                </a:ln>
                <a:solidFill>
                  <a:srgbClr val="FADA7A"/>
                </a:solidFill>
              </a:rPr>
              <a:t>  The context of Isa 9 also holds </a:t>
            </a:r>
            <a:br>
              <a:rPr lang="en-US" sz="3600" b="1" dirty="0">
                <a:ln>
                  <a:solidFill>
                    <a:srgbClr val="002060"/>
                  </a:solidFill>
                </a:ln>
                <a:solidFill>
                  <a:srgbClr val="FADA7A"/>
                </a:solidFill>
              </a:rPr>
            </a:br>
            <a:r>
              <a:rPr lang="en-US" sz="3600" b="1" dirty="0">
                <a:ln>
                  <a:solidFill>
                    <a:srgbClr val="002060"/>
                  </a:solidFill>
                </a:ln>
                <a:solidFill>
                  <a:srgbClr val="FADA7A"/>
                </a:solidFill>
              </a:rPr>
              <a:t>a “key” for Naphtali &amp; Galilee.</a:t>
            </a:r>
          </a:p>
        </p:txBody>
      </p:sp>
      <p:sp>
        <p:nvSpPr>
          <p:cNvPr id="12" name="Rounded Rectangle 11"/>
          <p:cNvSpPr/>
          <p:nvPr/>
        </p:nvSpPr>
        <p:spPr>
          <a:xfrm>
            <a:off x="10210800" y="1524000"/>
            <a:ext cx="1371600" cy="2057400"/>
          </a:xfrm>
          <a:prstGeom prst="roundRect">
            <a:avLst/>
          </a:prstGeom>
          <a:noFill/>
          <a:ln w="76200">
            <a:solidFill>
              <a:srgbClr val="B8003D"/>
            </a:solidFill>
          </a:ln>
          <a:effectLst>
            <a:glow rad="228600">
              <a:schemeClr val="accent2">
                <a:satMod val="175000"/>
                <a:alpha val="40000"/>
              </a:schemeClr>
            </a:glow>
          </a:effectLst>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Rae\Desktop\key in lock png.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5199475"/>
            <a:ext cx="1219200" cy="9071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737675" y="1184475"/>
            <a:ext cx="4419600" cy="5638800"/>
          </a:xfrm>
          <a:prstGeom prst="rect">
            <a:avLst/>
          </a:prstGeom>
          <a:noFill/>
          <a:ln w="76200"/>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3" descr="C:\Users\Rae\Desktop\1386785594e15ba-1 edit.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flipH="1">
            <a:off x="6629400" y="3581400"/>
            <a:ext cx="1558725" cy="1604918"/>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10077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up)">
                                      <p:cBhvr>
                                        <p:cTn id="12" dur="1750"/>
                                        <p:tgtEl>
                                          <p:spTgt spid="3">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1750"/>
                                        <p:tgtEl>
                                          <p:spTgt spid="3">
                                            <p:txEl>
                                              <p:pRg st="1" end="1"/>
                                            </p:txEl>
                                          </p:spTgt>
                                        </p:tgtEl>
                                      </p:cBhvr>
                                    </p:animEffect>
                                  </p:childTnLst>
                                </p:cTn>
                              </p:par>
                            </p:childTnLst>
                          </p:cTn>
                        </p:par>
                        <p:par>
                          <p:cTn id="16" fill="hold">
                            <p:stCondLst>
                              <p:cond delay="1750"/>
                            </p:stCondLst>
                            <p:childTnLst>
                              <p:par>
                                <p:cTn id="17" presetID="22" presetClass="entr" presetSubtype="1"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up)">
                                      <p:cBhvr>
                                        <p:cTn id="19" dur="175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left)">
                                      <p:cBhvr>
                                        <p:cTn id="24" dur="1750"/>
                                        <p:tgtEl>
                                          <p:spTgt spid="3">
                                            <p:txEl>
                                              <p:pRg st="4" end="4"/>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175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500"/>
                                        <p:tgtEl>
                                          <p:spTgt spid="3">
                                            <p:txEl>
                                              <p:pRg st="6" end="6"/>
                                            </p:txEl>
                                          </p:spTgt>
                                        </p:tgtEl>
                                      </p:cBhvr>
                                    </p:animEffect>
                                    <p:anim calcmode="lin" valueType="num">
                                      <p:cBhvr>
                                        <p:cTn id="33" dur="1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500" fill="hold"/>
                                        <p:tgtEl>
                                          <p:spTgt spid="3">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0">
                                            <p:txEl>
                                              <p:pRg st="0" end="0"/>
                                            </p:txEl>
                                          </p:spTgt>
                                        </p:tgtEl>
                                        <p:attrNameLst>
                                          <p:attrName>style.visibility</p:attrName>
                                        </p:attrNameLst>
                                      </p:cBhvr>
                                      <p:to>
                                        <p:strVal val="visible"/>
                                      </p:to>
                                    </p:set>
                                    <p:animEffect transition="in" filter="wipe(left)">
                                      <p:cBhvr>
                                        <p:cTn id="44"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4610816"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102</a:t>
            </a:fld>
            <a:endParaRPr lang="en-US" b="1" dirty="0">
              <a:solidFill>
                <a:srgbClr val="713A1F"/>
              </a:solidFill>
            </a:endParaRPr>
          </a:p>
        </p:txBody>
      </p:sp>
      <p:sp>
        <p:nvSpPr>
          <p:cNvPr id="3" name="Content Placeholder 2"/>
          <p:cNvSpPr>
            <a:spLocks noGrp="1"/>
          </p:cNvSpPr>
          <p:nvPr>
            <p:ph sz="half" idx="1"/>
          </p:nvPr>
        </p:nvSpPr>
        <p:spPr>
          <a:xfrm>
            <a:off x="381000" y="1513559"/>
            <a:ext cx="6934200" cy="5344441"/>
          </a:xfrm>
        </p:spPr>
        <p:txBody>
          <a:bodyPr>
            <a:normAutofit fontScale="92500"/>
            <a:scene3d>
              <a:camera prst="orthographicFront"/>
              <a:lightRig rig="threePt" dir="t"/>
            </a:scene3d>
            <a:sp3d extrusionH="57150">
              <a:bevelT w="38100" h="38100"/>
            </a:sp3d>
          </a:bodyPr>
          <a:lstStyle/>
          <a:p>
            <a:pPr marL="0" indent="0">
              <a:lnSpc>
                <a:spcPct val="120000"/>
              </a:lnSpc>
              <a:buNone/>
            </a:pPr>
            <a:r>
              <a:rPr lang="en-US" sz="2400" b="1" dirty="0">
                <a:ln w="1905">
                  <a:solidFill>
                    <a:srgbClr val="002060"/>
                  </a:solidFill>
                </a:ln>
                <a:solidFill>
                  <a:srgbClr val="0070C0"/>
                </a:solidFill>
                <a:effectLst>
                  <a:innerShdw blurRad="69850" dist="43180" dir="5400000">
                    <a:srgbClr val="000000">
                      <a:alpha val="65000"/>
                    </a:srgbClr>
                  </a:innerShdw>
                </a:effectLst>
                <a:latin typeface="Comic Sans MS" pitchFamily="66" charset="0"/>
              </a:rPr>
              <a:t>The “</a:t>
            </a:r>
            <a:r>
              <a:rPr lang="en-US" sz="2400" b="1" dirty="0">
                <a:ln w="1905">
                  <a:solidFill>
                    <a:srgbClr val="002060"/>
                  </a:solidFill>
                </a:ln>
                <a:solidFill>
                  <a:srgbClr val="0070C0"/>
                </a:solidFill>
                <a:effectLst>
                  <a:glow rad="88900">
                    <a:srgbClr val="00B0F0">
                      <a:alpha val="38000"/>
                    </a:srgbClr>
                  </a:glow>
                  <a:innerShdw blurRad="69850" dist="43180" dir="5400000">
                    <a:srgbClr val="000000">
                      <a:alpha val="65000"/>
                    </a:srgbClr>
                  </a:innerShdw>
                </a:effectLst>
                <a:latin typeface="Comic Sans MS" pitchFamily="66" charset="0"/>
              </a:rPr>
              <a:t>Light</a:t>
            </a:r>
            <a:r>
              <a:rPr lang="en-US" sz="2400" b="1" dirty="0">
                <a:ln w="1905">
                  <a:solidFill>
                    <a:srgbClr val="002060"/>
                  </a:solidFill>
                </a:ln>
                <a:solidFill>
                  <a:srgbClr val="0070C0"/>
                </a:solidFill>
                <a:effectLst>
                  <a:innerShdw blurRad="69850" dist="43180" dir="5400000">
                    <a:srgbClr val="000000">
                      <a:alpha val="65000"/>
                    </a:srgbClr>
                  </a:innerShdw>
                </a:effectLst>
                <a:latin typeface="Comic Sans MS" pitchFamily="66" charset="0"/>
              </a:rPr>
              <a:t>” and “</a:t>
            </a:r>
            <a:r>
              <a:rPr lang="en-US" sz="2400" b="1" dirty="0">
                <a:ln w="1905">
                  <a:solidFill>
                    <a:srgbClr val="002060"/>
                  </a:solidFill>
                </a:ln>
                <a:solidFill>
                  <a:srgbClr val="0070C0"/>
                </a:solidFill>
                <a:effectLst>
                  <a:glow rad="101600">
                    <a:srgbClr val="00B0F0">
                      <a:alpha val="38000"/>
                    </a:srgbClr>
                  </a:glow>
                  <a:innerShdw blurRad="69850" dist="43180" dir="5400000">
                    <a:srgbClr val="000000">
                      <a:alpha val="65000"/>
                    </a:srgbClr>
                  </a:innerShdw>
                </a:effectLst>
                <a:latin typeface="Comic Sans MS" pitchFamily="66" charset="0"/>
              </a:rPr>
              <a:t>Lawgiver</a:t>
            </a:r>
            <a:r>
              <a:rPr lang="en-US" sz="2400" b="1" dirty="0">
                <a:ln w="1905">
                  <a:solidFill>
                    <a:srgbClr val="002060"/>
                  </a:solidFill>
                </a:ln>
                <a:solidFill>
                  <a:srgbClr val="0070C0"/>
                </a:solidFill>
                <a:effectLst>
                  <a:innerShdw blurRad="69850" dist="43180" dir="5400000">
                    <a:srgbClr val="000000">
                      <a:alpha val="65000"/>
                    </a:srgbClr>
                  </a:innerShdw>
                </a:effectLst>
                <a:latin typeface="Comic Sans MS" pitchFamily="66" charset="0"/>
              </a:rPr>
              <a:t>” arises out </a:t>
            </a:r>
            <a:br>
              <a:rPr lang="en-US" sz="2400" b="1" dirty="0">
                <a:ln w="1905">
                  <a:solidFill>
                    <a:srgbClr val="002060"/>
                  </a:solidFill>
                </a:ln>
                <a:solidFill>
                  <a:srgbClr val="0070C0"/>
                </a:solidFill>
                <a:effectLst>
                  <a:innerShdw blurRad="69850" dist="43180" dir="5400000">
                    <a:srgbClr val="000000">
                      <a:alpha val="65000"/>
                    </a:srgbClr>
                  </a:innerShdw>
                </a:effectLst>
                <a:latin typeface="Comic Sans MS" pitchFamily="66" charset="0"/>
              </a:rPr>
            </a:br>
            <a:r>
              <a:rPr lang="en-US" sz="2400" b="1" dirty="0">
                <a:ln w="1905">
                  <a:solidFill>
                    <a:srgbClr val="002060"/>
                  </a:solidFill>
                </a:ln>
                <a:solidFill>
                  <a:srgbClr val="0070C0"/>
                </a:solidFill>
                <a:effectLst>
                  <a:innerShdw blurRad="69850" dist="43180" dir="5400000">
                    <a:srgbClr val="000000">
                      <a:alpha val="65000"/>
                    </a:srgbClr>
                  </a:innerShdw>
                </a:effectLst>
                <a:latin typeface="Comic Sans MS" pitchFamily="66" charset="0"/>
              </a:rPr>
              <a:t>of Naphtali, </a:t>
            </a:r>
            <a:r>
              <a:rPr lang="en-US" sz="2400" b="1" dirty="0" err="1">
                <a:ln w="1905">
                  <a:solidFill>
                    <a:srgbClr val="002060"/>
                  </a:solidFill>
                </a:ln>
                <a:solidFill>
                  <a:srgbClr val="0070C0"/>
                </a:solidFill>
                <a:effectLst>
                  <a:innerShdw blurRad="69850" dist="43180" dir="5400000">
                    <a:srgbClr val="000000">
                      <a:alpha val="65000"/>
                    </a:srgbClr>
                  </a:innerShdw>
                </a:effectLst>
                <a:latin typeface="Comic Sans MS" pitchFamily="66" charset="0"/>
              </a:rPr>
              <a:t>Zebulun</a:t>
            </a:r>
            <a:r>
              <a:rPr lang="en-US" sz="2400" b="1" dirty="0">
                <a:ln w="1905">
                  <a:solidFill>
                    <a:srgbClr val="002060"/>
                  </a:solidFill>
                </a:ln>
                <a:solidFill>
                  <a:srgbClr val="0070C0"/>
                </a:solidFill>
                <a:effectLst>
                  <a:innerShdw blurRad="69850" dist="43180" dir="5400000">
                    <a:srgbClr val="000000">
                      <a:alpha val="65000"/>
                    </a:srgbClr>
                  </a:innerShdw>
                </a:effectLst>
                <a:latin typeface="Comic Sans MS" pitchFamily="66" charset="0"/>
              </a:rPr>
              <a:t>, and/or </a:t>
            </a:r>
            <a:r>
              <a:rPr lang="en-US" sz="2400" b="1" dirty="0">
                <a:ln w="1905">
                  <a:solidFill>
                    <a:srgbClr val="002060"/>
                  </a:solidFill>
                </a:ln>
                <a:solidFill>
                  <a:srgbClr val="0070C0"/>
                </a:solidFill>
                <a:effectLst>
                  <a:glow rad="101600">
                    <a:srgbClr val="FF9966">
                      <a:alpha val="90000"/>
                    </a:srgbClr>
                  </a:glow>
                  <a:innerShdw blurRad="69850" dist="43180" dir="5400000">
                    <a:srgbClr val="000000">
                      <a:alpha val="65000"/>
                    </a:srgbClr>
                  </a:innerShdw>
                </a:effectLst>
                <a:latin typeface="Comic Sans MS" pitchFamily="66" charset="0"/>
              </a:rPr>
              <a:t>Galilee</a:t>
            </a:r>
            <a:r>
              <a:rPr lang="en-US" sz="2400" b="1" dirty="0">
                <a:ln w="1905">
                  <a:solidFill>
                    <a:srgbClr val="002060"/>
                  </a:solidFill>
                </a:ln>
                <a:solidFill>
                  <a:srgbClr val="0070C0"/>
                </a:solidFill>
                <a:effectLst>
                  <a:innerShdw blurRad="69850" dist="43180" dir="5400000">
                    <a:srgbClr val="000000">
                      <a:alpha val="65000"/>
                    </a:srgbClr>
                  </a:innerShdw>
                </a:effectLst>
                <a:latin typeface="Comic Sans MS" pitchFamily="66" charset="0"/>
              </a:rPr>
              <a:t>:</a:t>
            </a:r>
          </a:p>
          <a:p>
            <a:pPr marL="0" indent="0">
              <a:lnSpc>
                <a:spcPct val="120000"/>
              </a:lnSpc>
              <a:buNone/>
            </a:pPr>
            <a:r>
              <a:rPr lang="en-US" sz="2400" b="1" dirty="0">
                <a:solidFill>
                  <a:srgbClr val="B8003D"/>
                </a:solidFill>
              </a:rPr>
              <a:t>2</a:t>
            </a:r>
            <a:r>
              <a:rPr lang="en-US" sz="2400" dirty="0"/>
              <a:t>  </a:t>
            </a:r>
            <a:r>
              <a:rPr lang="en-US" sz="2400" b="1" u="sng" dirty="0">
                <a:solidFill>
                  <a:srgbClr val="4827BF"/>
                </a:solidFill>
              </a:rPr>
              <a:t>The people that walked in darkness</a:t>
            </a:r>
            <a:r>
              <a:rPr lang="en-US" sz="2400" b="1" dirty="0">
                <a:solidFill>
                  <a:srgbClr val="4827BF"/>
                </a:solidFill>
              </a:rPr>
              <a:t> [</a:t>
            </a:r>
            <a:r>
              <a:rPr lang="en-US" sz="2400" b="1" dirty="0">
                <a:solidFill>
                  <a:srgbClr val="4827BF"/>
                </a:solidFill>
                <a:effectLst>
                  <a:glow rad="127000">
                    <a:srgbClr val="FF9966"/>
                  </a:glow>
                </a:effectLst>
              </a:rPr>
              <a:t>in Galilee</a:t>
            </a:r>
            <a:r>
              <a:rPr lang="en-US" sz="2400" b="1" dirty="0">
                <a:solidFill>
                  <a:srgbClr val="4827BF"/>
                </a:solidFill>
              </a:rPr>
              <a:t>] </a:t>
            </a:r>
            <a:br>
              <a:rPr lang="en-US" sz="2400" b="1" dirty="0">
                <a:solidFill>
                  <a:srgbClr val="4827BF"/>
                </a:solidFill>
              </a:rPr>
            </a:br>
            <a:r>
              <a:rPr lang="en-US" sz="2400" b="1" u="sng" dirty="0">
                <a:solidFill>
                  <a:srgbClr val="4827BF"/>
                </a:solidFill>
              </a:rPr>
              <a:t>have seen a </a:t>
            </a:r>
            <a:r>
              <a:rPr lang="en-US" sz="2400" b="1" u="sng" dirty="0">
                <a:solidFill>
                  <a:srgbClr val="4827BF"/>
                </a:solidFill>
                <a:effectLst>
                  <a:glow rad="228600">
                    <a:schemeClr val="accent4">
                      <a:satMod val="175000"/>
                      <a:alpha val="40000"/>
                    </a:schemeClr>
                  </a:glow>
                </a:effectLst>
              </a:rPr>
              <a:t>great light</a:t>
            </a:r>
            <a:r>
              <a:rPr lang="en-US" sz="2400" dirty="0">
                <a:solidFill>
                  <a:srgbClr val="4827BF"/>
                </a:solidFill>
              </a:rPr>
              <a:t>: </a:t>
            </a:r>
            <a:r>
              <a:rPr lang="en-US" sz="2400" b="1" dirty="0">
                <a:solidFill>
                  <a:srgbClr val="002060"/>
                </a:solidFill>
              </a:rPr>
              <a:t>they that dwell in the land of </a:t>
            </a:r>
            <a:br>
              <a:rPr lang="en-US" sz="2400" b="1" dirty="0">
                <a:solidFill>
                  <a:srgbClr val="002060"/>
                </a:solidFill>
              </a:rPr>
            </a:br>
            <a:r>
              <a:rPr lang="en-US" sz="2400" b="1" dirty="0">
                <a:solidFill>
                  <a:srgbClr val="002060"/>
                </a:solidFill>
              </a:rPr>
              <a:t>the shadow of death, </a:t>
            </a:r>
            <a:r>
              <a:rPr lang="en-US" sz="2400" b="1" u="sng" dirty="0">
                <a:solidFill>
                  <a:srgbClr val="002060"/>
                </a:solidFill>
              </a:rPr>
              <a:t>upon them hath the </a:t>
            </a:r>
            <a:r>
              <a:rPr lang="en-US" sz="2400" b="1" u="sng" dirty="0">
                <a:solidFill>
                  <a:srgbClr val="002060"/>
                </a:solidFill>
                <a:effectLst>
                  <a:glow rad="228600">
                    <a:schemeClr val="accent4">
                      <a:satMod val="175000"/>
                      <a:alpha val="40000"/>
                    </a:schemeClr>
                  </a:glow>
                </a:effectLst>
              </a:rPr>
              <a:t>light shined</a:t>
            </a:r>
            <a:r>
              <a:rPr lang="en-US" sz="2400" b="1" dirty="0">
                <a:solidFill>
                  <a:srgbClr val="002060"/>
                </a:solidFill>
              </a:rPr>
              <a:t>.</a:t>
            </a:r>
          </a:p>
          <a:p>
            <a:pPr marL="0" indent="0">
              <a:buNone/>
            </a:pPr>
            <a:r>
              <a:rPr lang="en-US" sz="2400" b="1" dirty="0">
                <a:solidFill>
                  <a:srgbClr val="B8003D"/>
                </a:solidFill>
              </a:rPr>
              <a:t>6 </a:t>
            </a:r>
            <a:r>
              <a:rPr lang="en-US" sz="2400" dirty="0"/>
              <a:t> </a:t>
            </a:r>
            <a:r>
              <a:rPr lang="en-US" sz="2400" b="1" dirty="0">
                <a:solidFill>
                  <a:srgbClr val="0070C0"/>
                </a:solidFill>
              </a:rPr>
              <a:t>For unto us a child is born, unto us a son is given: </a:t>
            </a:r>
            <a:br>
              <a:rPr lang="en-US" sz="2400" b="1" dirty="0">
                <a:solidFill>
                  <a:srgbClr val="0070C0"/>
                </a:solidFill>
              </a:rPr>
            </a:br>
            <a:r>
              <a:rPr lang="en-US" sz="2400" b="1" dirty="0">
                <a:solidFill>
                  <a:srgbClr val="0070C0"/>
                </a:solidFill>
              </a:rPr>
              <a:t>and the government shall be upon his shoulder: and his name shall be called Wonderful, </a:t>
            </a:r>
            <a:r>
              <a:rPr lang="en-US" sz="2400" b="1" dirty="0" err="1">
                <a:solidFill>
                  <a:srgbClr val="0070C0"/>
                </a:solidFill>
              </a:rPr>
              <a:t>Counseller</a:t>
            </a:r>
            <a:r>
              <a:rPr lang="en-US" sz="2400" b="1" dirty="0">
                <a:solidFill>
                  <a:srgbClr val="0070C0"/>
                </a:solidFill>
              </a:rPr>
              <a:t>, The mighty God, The everlasting Father, The Prince of Peace.</a:t>
            </a:r>
          </a:p>
          <a:p>
            <a:pPr marL="0" indent="0">
              <a:lnSpc>
                <a:spcPct val="100000"/>
              </a:lnSpc>
              <a:buNone/>
            </a:pPr>
            <a:r>
              <a:rPr lang="en-US" sz="600" dirty="0"/>
              <a:t> </a:t>
            </a:r>
            <a:r>
              <a:rPr lang="en-US" sz="2400" b="1" dirty="0">
                <a:solidFill>
                  <a:srgbClr val="B8003D"/>
                </a:solidFill>
              </a:rPr>
              <a:t>7 </a:t>
            </a:r>
            <a:r>
              <a:rPr lang="en-US" sz="2400" dirty="0"/>
              <a:t> </a:t>
            </a:r>
            <a:r>
              <a:rPr lang="en-US" sz="2400" dirty="0">
                <a:solidFill>
                  <a:srgbClr val="4827BF"/>
                </a:solidFill>
              </a:rPr>
              <a:t>Of the increase of his [</a:t>
            </a:r>
            <a:r>
              <a:rPr lang="en-US" sz="2400" b="1" dirty="0">
                <a:solidFill>
                  <a:srgbClr val="0070C0"/>
                </a:solidFill>
              </a:rPr>
              <a:t>Yahusha’s</a:t>
            </a:r>
            <a:r>
              <a:rPr lang="en-US" sz="2400" dirty="0">
                <a:solidFill>
                  <a:srgbClr val="4827BF"/>
                </a:solidFill>
              </a:rPr>
              <a:t>] </a:t>
            </a:r>
            <a:r>
              <a:rPr lang="en-US" sz="2400" b="1" dirty="0">
                <a:solidFill>
                  <a:srgbClr val="0070C0"/>
                </a:solidFill>
              </a:rPr>
              <a:t>government</a:t>
            </a:r>
            <a:r>
              <a:rPr lang="en-US" sz="2400" dirty="0">
                <a:solidFill>
                  <a:srgbClr val="4827BF"/>
                </a:solidFill>
              </a:rPr>
              <a:t> and </a:t>
            </a:r>
            <a:br>
              <a:rPr lang="en-US" sz="2400" dirty="0">
                <a:solidFill>
                  <a:srgbClr val="4827BF"/>
                </a:solidFill>
              </a:rPr>
            </a:br>
            <a:r>
              <a:rPr lang="en-US" sz="2400" dirty="0">
                <a:solidFill>
                  <a:srgbClr val="4827BF"/>
                </a:solidFill>
              </a:rPr>
              <a:t>peace there shall be no end, </a:t>
            </a:r>
            <a:r>
              <a:rPr lang="en-US" sz="2400" b="1" dirty="0">
                <a:solidFill>
                  <a:srgbClr val="4827BF"/>
                </a:solidFill>
              </a:rPr>
              <a:t>upon the throne of David, and upon his kingdom,</a:t>
            </a:r>
            <a:r>
              <a:rPr lang="en-US" sz="2400" dirty="0">
                <a:solidFill>
                  <a:srgbClr val="4827BF"/>
                </a:solidFill>
              </a:rPr>
              <a:t> </a:t>
            </a:r>
            <a:r>
              <a:rPr lang="en-US" sz="2400" dirty="0">
                <a:solidFill>
                  <a:srgbClr val="0070C0"/>
                </a:solidFill>
              </a:rPr>
              <a:t>to order it, and to </a:t>
            </a:r>
            <a:r>
              <a:rPr lang="en-US" sz="2400" b="1" u="sng" dirty="0">
                <a:solidFill>
                  <a:srgbClr val="0070C0"/>
                </a:solidFill>
              </a:rPr>
              <a:t>establish</a:t>
            </a:r>
            <a:r>
              <a:rPr lang="en-US" sz="2400" dirty="0">
                <a:solidFill>
                  <a:srgbClr val="0070C0"/>
                </a:solidFill>
              </a:rPr>
              <a:t> it with </a:t>
            </a:r>
            <a:r>
              <a:rPr lang="en-US" sz="2400" b="1" u="sng" dirty="0">
                <a:solidFill>
                  <a:srgbClr val="0070C0"/>
                </a:solidFill>
              </a:rPr>
              <a:t>judgment</a:t>
            </a:r>
            <a:r>
              <a:rPr lang="en-US" sz="2400" dirty="0">
                <a:solidFill>
                  <a:srgbClr val="0070C0"/>
                </a:solidFill>
              </a:rPr>
              <a:t> and with </a:t>
            </a:r>
            <a:r>
              <a:rPr lang="en-US" sz="2400" b="1" u="sng" dirty="0">
                <a:solidFill>
                  <a:srgbClr val="0070C0"/>
                </a:solidFill>
              </a:rPr>
              <a:t>justice</a:t>
            </a:r>
            <a:r>
              <a:rPr lang="en-US" sz="2400" dirty="0">
                <a:solidFill>
                  <a:srgbClr val="0070C0"/>
                </a:solidFill>
              </a:rPr>
              <a:t> from </a:t>
            </a:r>
            <a:r>
              <a:rPr lang="en-US" sz="2400" dirty="0">
                <a:solidFill>
                  <a:srgbClr val="4827BF"/>
                </a:solidFill>
              </a:rPr>
              <a:t>henceforth even </a:t>
            </a:r>
            <a:r>
              <a:rPr lang="en-US" sz="2400" b="1" u="sng" dirty="0">
                <a:solidFill>
                  <a:srgbClr val="0070C0"/>
                </a:solidFill>
              </a:rPr>
              <a:t>for ever</a:t>
            </a:r>
            <a:r>
              <a:rPr lang="en-US" sz="2400" dirty="0">
                <a:solidFill>
                  <a:srgbClr val="0070C0"/>
                </a:solidFill>
              </a:rPr>
              <a:t>. </a:t>
            </a:r>
          </a:p>
          <a:p>
            <a:pPr marL="0" indent="0">
              <a:buNone/>
            </a:pPr>
            <a:endParaRPr lang="en-US" b="1" dirty="0">
              <a:ln w="1905">
                <a:solidFill>
                  <a:srgbClr val="002060"/>
                </a:solidFill>
              </a:ln>
              <a:solidFill>
                <a:srgbClr val="0070C0"/>
              </a:solidFill>
              <a:effectLst>
                <a:innerShdw blurRad="69850" dist="43180" dir="5400000">
                  <a:srgbClr val="000000">
                    <a:alpha val="65000"/>
                  </a:srgbClr>
                </a:innerShdw>
              </a:effectLst>
              <a:latin typeface="Comic Sans MS" pitchFamily="66" charset="0"/>
            </a:endParaRPr>
          </a:p>
        </p:txBody>
      </p:sp>
      <p:sp>
        <p:nvSpPr>
          <p:cNvPr id="4" name="Content Placeholder 3"/>
          <p:cNvSpPr>
            <a:spLocks noGrp="1"/>
          </p:cNvSpPr>
          <p:nvPr>
            <p:ph sz="half" idx="2"/>
          </p:nvPr>
        </p:nvSpPr>
        <p:spPr>
          <a:xfrm>
            <a:off x="7391399" y="1313725"/>
            <a:ext cx="4551013" cy="4572000"/>
          </a:xfrm>
          <a:blipFill dpi="0" rotWithShape="1">
            <a:blip r:embed="rId3">
              <a:alphaModFix amt="63000"/>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fontScale="92500"/>
            <a:sp3d extrusionH="57150">
              <a:bevelT w="38100" h="38100" prst="angle"/>
            </a:sp3d>
          </a:bodyPr>
          <a:lstStyle/>
          <a:p>
            <a:r>
              <a:rPr lang="en-US" sz="2600" b="1" dirty="0">
                <a:solidFill>
                  <a:srgbClr val="006600"/>
                </a:solidFill>
              </a:rPr>
              <a:t>The people of Galilee were not exiled to Babylon; neither did they have to come back.</a:t>
            </a:r>
          </a:p>
          <a:p>
            <a:r>
              <a:rPr lang="en-US" sz="2600" b="1" dirty="0">
                <a:solidFill>
                  <a:srgbClr val="006600"/>
                </a:solidFill>
              </a:rPr>
              <a:t>What was the great “light”?</a:t>
            </a:r>
          </a:p>
          <a:p>
            <a:r>
              <a:rPr lang="en-US" sz="2600" b="1" dirty="0">
                <a:solidFill>
                  <a:srgbClr val="006600"/>
                </a:solidFill>
              </a:rPr>
              <a:t>Who was that great “</a:t>
            </a:r>
            <a:r>
              <a:rPr lang="en-US" sz="2600" b="1" dirty="0">
                <a:solidFill>
                  <a:srgbClr val="0070C0"/>
                </a:solidFill>
              </a:rPr>
              <a:t>Light</a:t>
            </a:r>
            <a:r>
              <a:rPr lang="en-US" sz="2600" b="1" dirty="0">
                <a:solidFill>
                  <a:srgbClr val="006600"/>
                </a:solidFill>
              </a:rPr>
              <a:t>”?</a:t>
            </a:r>
          </a:p>
          <a:p>
            <a:r>
              <a:rPr lang="en-US" sz="2600" b="1" dirty="0">
                <a:solidFill>
                  <a:srgbClr val="B8003D"/>
                </a:solidFill>
              </a:rPr>
              <a:t>Isa 9:6 </a:t>
            </a:r>
            <a:r>
              <a:rPr lang="en-US" sz="2600" b="1" dirty="0">
                <a:solidFill>
                  <a:srgbClr val="006600"/>
                </a:solidFill>
              </a:rPr>
              <a:t>is a prophecy of </a:t>
            </a:r>
            <a:r>
              <a:rPr lang="en-US" sz="2600" b="1" dirty="0">
                <a:solidFill>
                  <a:srgbClr val="0070C0"/>
                </a:solidFill>
              </a:rPr>
              <a:t>Yahusha,</a:t>
            </a:r>
            <a:r>
              <a:rPr lang="en-US" sz="2600" b="1" dirty="0">
                <a:solidFill>
                  <a:srgbClr val="006600"/>
                </a:solidFill>
              </a:rPr>
              <a:t> the Messiah, the </a:t>
            </a:r>
            <a:r>
              <a:rPr lang="en-US" sz="2600" b="1" dirty="0">
                <a:solidFill>
                  <a:srgbClr val="0070C0"/>
                </a:solidFill>
              </a:rPr>
              <a:t>Light</a:t>
            </a:r>
            <a:r>
              <a:rPr lang="en-US" sz="2600" b="1" dirty="0">
                <a:solidFill>
                  <a:srgbClr val="006600"/>
                </a:solidFill>
              </a:rPr>
              <a:t> of the world.</a:t>
            </a:r>
          </a:p>
          <a:p>
            <a:r>
              <a:rPr lang="en-US" sz="2600" b="1" dirty="0">
                <a:solidFill>
                  <a:srgbClr val="B8003D"/>
                </a:solidFill>
              </a:rPr>
              <a:t>Isa 9:7 </a:t>
            </a:r>
            <a:r>
              <a:rPr lang="en-US" sz="2600" b="1" dirty="0">
                <a:solidFill>
                  <a:srgbClr val="006600"/>
                </a:solidFill>
              </a:rPr>
              <a:t>is a prophecy of </a:t>
            </a:r>
            <a:r>
              <a:rPr lang="en-US" sz="2600" b="1" dirty="0">
                <a:solidFill>
                  <a:srgbClr val="0070C0"/>
                </a:solidFill>
              </a:rPr>
              <a:t>Yahusha</a:t>
            </a:r>
            <a:r>
              <a:rPr lang="en-US" sz="2600" b="1" dirty="0">
                <a:solidFill>
                  <a:srgbClr val="006600"/>
                </a:solidFill>
              </a:rPr>
              <a:t> holding the </a:t>
            </a:r>
            <a:r>
              <a:rPr lang="en-US" sz="2600" b="1" dirty="0" err="1">
                <a:solidFill>
                  <a:srgbClr val="006600"/>
                </a:solidFill>
              </a:rPr>
              <a:t>sceptre</a:t>
            </a:r>
            <a:r>
              <a:rPr lang="en-US" sz="2600" b="1" dirty="0">
                <a:solidFill>
                  <a:srgbClr val="006600"/>
                </a:solidFill>
              </a:rPr>
              <a:t> that rightly belongs to a </a:t>
            </a:r>
            <a:r>
              <a:rPr lang="en-US" sz="2600" b="1" dirty="0">
                <a:solidFill>
                  <a:srgbClr val="0070C0"/>
                </a:solidFill>
              </a:rPr>
              <a:t>King</a:t>
            </a:r>
            <a:r>
              <a:rPr lang="en-US" sz="2600" b="1" dirty="0">
                <a:solidFill>
                  <a:srgbClr val="006600"/>
                </a:solidFill>
              </a:rPr>
              <a:t> ruling his government.</a:t>
            </a:r>
          </a:p>
          <a:p>
            <a:endParaRPr lang="en-US" dirty="0"/>
          </a:p>
          <a:p>
            <a:endParaRPr lang="en-US" sz="2100" dirty="0"/>
          </a:p>
          <a:p>
            <a:endParaRPr lang="en-US" dirty="0"/>
          </a:p>
        </p:txBody>
      </p:sp>
      <p:sp>
        <p:nvSpPr>
          <p:cNvPr id="10" name="Content Placeholder 2"/>
          <p:cNvSpPr txBox="1">
            <a:spLocks/>
          </p:cNvSpPr>
          <p:nvPr/>
        </p:nvSpPr>
        <p:spPr>
          <a:xfrm>
            <a:off x="8658224" y="152400"/>
            <a:ext cx="3284189" cy="914400"/>
          </a:xfrm>
          <a:prstGeom prst="rect">
            <a:avLst/>
          </a:prstGeom>
          <a:blipFill dpi="0" rotWithShape="1">
            <a:blip r:embed="rId4">
              <a:extLst>
                <a:ext uri="{28A0092B-C50C-407E-A947-70E740481C1C}">
                  <a14:useLocalDpi xmlns:a14="http://schemas.microsoft.com/office/drawing/2010/main"/>
                </a:ext>
              </a:extLst>
            </a:blip>
            <a:srcRect/>
            <a:stretch>
              <a:fillRect/>
            </a:stretch>
          </a:blipFill>
          <a:ln w="57150">
            <a:gradFill flip="none" rotWithShape="1">
              <a:gsLst>
                <a:gs pos="0">
                  <a:srgbClr val="FFF200">
                    <a:lumMod val="37000"/>
                    <a:lumOff val="63000"/>
                  </a:srgbClr>
                </a:gs>
                <a:gs pos="45000">
                  <a:srgbClr val="FF7A00"/>
                </a:gs>
                <a:gs pos="70000">
                  <a:srgbClr val="FF0300"/>
                </a:gs>
                <a:gs pos="100000">
                  <a:srgbClr val="4D0808"/>
                </a:gs>
              </a:gsLst>
              <a:lin ang="13500000" scaled="1"/>
              <a:tileRect/>
            </a:gradFill>
          </a:ln>
          <a:scene3d>
            <a:camera prst="orthographicFront"/>
            <a:lightRig rig="threePt" dir="t"/>
          </a:scene3d>
          <a:sp3d>
            <a:bevelT w="152400" h="50800" prst="softRound"/>
          </a:sp3d>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Geographical context is Galilee.</a:t>
            </a:r>
          </a:p>
        </p:txBody>
      </p:sp>
      <p:pic>
        <p:nvPicPr>
          <p:cNvPr id="7" name="Picture 2" descr="C:\Users\Rae\Desktop\key in lock png.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93225" y="472847"/>
            <a:ext cx="1428750" cy="102800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a:xfrm>
            <a:off x="790576" y="76200"/>
            <a:ext cx="7867650"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rgbClr val="E25110"/>
                  </a:solidFill>
                </a:ln>
                <a:solidFill>
                  <a:srgbClr val="4827BF"/>
                </a:solidFill>
                <a:effectLst>
                  <a:outerShdw blurRad="50800" dist="39000" dir="5460000" algn="tl">
                    <a:srgbClr val="000000">
                      <a:alpha val="38000"/>
                    </a:srgbClr>
                  </a:outerShdw>
                </a:effectLst>
                <a:latin typeface="Matura MT Script Capitals" pitchFamily="66" charset="0"/>
              </a:rPr>
              <a:t>Isaiah 9 Holds a Key</a:t>
            </a:r>
            <a:endParaRPr lang="en-US" sz="6000" b="1" dirty="0">
              <a:ln w="11430">
                <a:solidFill>
                  <a:srgbClr val="9E2A2A"/>
                </a:solidFill>
              </a:ln>
              <a:solidFill>
                <a:srgbClr val="00B050"/>
              </a:solidFill>
              <a:effectLst>
                <a:outerShdw blurRad="50800" dist="39000" dir="5460000" algn="tl">
                  <a:srgbClr val="000000">
                    <a:alpha val="38000"/>
                  </a:srgbClr>
                </a:outerShdw>
              </a:effectLst>
              <a:latin typeface="Matura MT Script Capitals" pitchFamily="66" charset="0"/>
            </a:endParaRPr>
          </a:p>
        </p:txBody>
      </p:sp>
      <p:pic>
        <p:nvPicPr>
          <p:cNvPr id="11" name="Picture 3" descr="C:\Users\Rae\Desktop\1386785594e15ba-1 edit.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flipH="1">
            <a:off x="5715000" y="1066800"/>
            <a:ext cx="1219200" cy="1197632"/>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7391400" y="5903893"/>
            <a:ext cx="4551010" cy="954107"/>
          </a:xfrm>
          <a:prstGeom prst="roundRect">
            <a:avLst>
              <a:gd name="adj" fmla="val 0"/>
            </a:avLst>
          </a:prstGeom>
          <a:gradFill>
            <a:gsLst>
              <a:gs pos="47000">
                <a:srgbClr val="FF7A00"/>
              </a:gs>
              <a:gs pos="88000">
                <a:srgbClr val="FF0300"/>
              </a:gs>
              <a:gs pos="9000">
                <a:srgbClr val="4D0808"/>
              </a:gs>
            </a:gsLst>
            <a:lin ang="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800" b="1" cap="none" spc="0" dirty="0">
                <a:ln w="1905"/>
                <a:solidFill>
                  <a:schemeClr val="bg1"/>
                </a:solidFill>
                <a:effectLst>
                  <a:innerShdw blurRad="69850" dist="43180" dir="5400000">
                    <a:srgbClr val="000000">
                      <a:alpha val="65000"/>
                    </a:srgbClr>
                  </a:innerShdw>
                </a:effectLst>
              </a:rPr>
              <a:t>Judah </a:t>
            </a:r>
            <a:r>
              <a:rPr lang="en-US" sz="2800" b="1" dirty="0">
                <a:ln w="1905"/>
                <a:solidFill>
                  <a:schemeClr val="bg1"/>
                </a:solidFill>
                <a:effectLst>
                  <a:innerShdw blurRad="69850" dist="43180" dir="5400000">
                    <a:srgbClr val="000000">
                      <a:alpha val="65000"/>
                    </a:srgbClr>
                  </a:innerShdw>
                </a:effectLst>
              </a:rPr>
              <a:t>never has </a:t>
            </a:r>
            <a:r>
              <a:rPr lang="en-US" sz="2800" b="1" cap="none" spc="0" dirty="0">
                <a:ln w="1905"/>
                <a:solidFill>
                  <a:schemeClr val="bg1"/>
                </a:solidFill>
                <a:effectLst>
                  <a:innerShdw blurRad="69850" dist="43180" dir="5400000">
                    <a:srgbClr val="000000">
                      <a:alpha val="65000"/>
                    </a:srgbClr>
                  </a:innerShdw>
                </a:effectLst>
              </a:rPr>
              <a:t>authority over </a:t>
            </a:r>
            <a:r>
              <a:rPr lang="en-US" sz="2800" b="1" cap="none" spc="0" dirty="0">
                <a:ln w="1905">
                  <a:solidFill>
                    <a:schemeClr val="tx1">
                      <a:lumMod val="65000"/>
                      <a:lumOff val="35000"/>
                    </a:schemeClr>
                  </a:solidFill>
                </a:ln>
                <a:solidFill>
                  <a:srgbClr val="00B0F0"/>
                </a:solidFill>
                <a:effectLst>
                  <a:innerShdw blurRad="69850" dist="43180" dir="5400000">
                    <a:srgbClr val="000000">
                      <a:alpha val="65000"/>
                    </a:srgbClr>
                  </a:innerShdw>
                </a:effectLst>
              </a:rPr>
              <a:t>Yahusha’s</a:t>
            </a:r>
            <a:r>
              <a:rPr lang="en-US" sz="2800" b="1" cap="none" spc="0" dirty="0">
                <a:ln w="1905"/>
                <a:solidFill>
                  <a:schemeClr val="bg1"/>
                </a:solidFill>
                <a:effectLst>
                  <a:innerShdw blurRad="69850" dist="43180" dir="5400000">
                    <a:srgbClr val="000000">
                      <a:alpha val="65000"/>
                    </a:srgbClr>
                  </a:innerShdw>
                </a:effectLst>
              </a:rPr>
              <a:t> Calendar!</a:t>
            </a:r>
          </a:p>
        </p:txBody>
      </p:sp>
    </p:spTree>
    <p:extLst>
      <p:ext uri="{BB962C8B-B14F-4D97-AF65-F5344CB8AC3E}">
        <p14:creationId xmlns:p14="http://schemas.microsoft.com/office/powerpoint/2010/main" val="256575576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250"/>
                                        <p:tgtEl>
                                          <p:spTgt spid="4">
                                            <p:txEl>
                                              <p:pRg st="0" end="0"/>
                                            </p:txEl>
                                          </p:spTgt>
                                        </p:tgtEl>
                                      </p:cBhvr>
                                    </p:animEffect>
                                    <p:anim calcmode="lin" valueType="num">
                                      <p:cBhvr>
                                        <p:cTn id="20" dur="125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25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wipe(left)">
                                      <p:cBhvr>
                                        <p:cTn id="33" dur="1500"/>
                                        <p:tgtEl>
                                          <p:spTgt spid="4">
                                            <p:txEl>
                                              <p:pRg st="1" end="1"/>
                                            </p:txEl>
                                          </p:spTgt>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wipe(left)">
                                      <p:cBhvr>
                                        <p:cTn id="37" dur="1500"/>
                                        <p:tgtEl>
                                          <p:spTgt spid="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Effect transition="in" filter="circle(in)">
                                      <p:cBhvr>
                                        <p:cTn id="42" dur="2000"/>
                                        <p:tgtEl>
                                          <p:spTgt spid="3">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wipe(left)">
                                      <p:cBhvr>
                                        <p:cTn id="47" dur="1250"/>
                                        <p:tgtEl>
                                          <p:spTgt spid="4">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fade">
                                      <p:cBhvr>
                                        <p:cTn id="52" dur="1500"/>
                                        <p:tgtEl>
                                          <p:spTgt spid="3">
                                            <p:txEl>
                                              <p:pRg st="3" end="3"/>
                                            </p:txEl>
                                          </p:spTgt>
                                        </p:tgtEl>
                                      </p:cBhvr>
                                    </p:animEffect>
                                    <p:anim calcmode="lin" valueType="num">
                                      <p:cBhvr>
                                        <p:cTn id="53"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4"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animEffect transition="in" filter="fade">
                                      <p:cBhvr>
                                        <p:cTn id="59" dur="1500"/>
                                        <p:tgtEl>
                                          <p:spTgt spid="4">
                                            <p:txEl>
                                              <p:pRg st="4" end="4"/>
                                            </p:txEl>
                                          </p:spTgt>
                                        </p:tgtEl>
                                      </p:cBhvr>
                                    </p:animEffect>
                                    <p:anim calcmode="lin" valueType="num">
                                      <p:cBhvr>
                                        <p:cTn id="60" dur="1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61" dur="15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
                                            <p:txEl>
                                              <p:pRg st="0" end="0"/>
                                            </p:txEl>
                                          </p:spTgt>
                                        </p:tgtEl>
                                        <p:attrNameLst>
                                          <p:attrName>style.visibility</p:attrName>
                                        </p:attrNameLst>
                                      </p:cBhvr>
                                      <p:to>
                                        <p:strVal val="visible"/>
                                      </p:to>
                                    </p:set>
                                    <p:animEffect transition="in" filter="wipe(left)">
                                      <p:cBhvr>
                                        <p:cTn id="66" dur="175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87840" y="64668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103</a:t>
            </a:fld>
            <a:endParaRPr lang="en-US" b="1" dirty="0">
              <a:solidFill>
                <a:srgbClr val="713A1F"/>
              </a:solidFill>
            </a:endParaRPr>
          </a:p>
        </p:txBody>
      </p:sp>
      <p:sp>
        <p:nvSpPr>
          <p:cNvPr id="3" name="Content Placeholder 2"/>
          <p:cNvSpPr>
            <a:spLocks noGrp="1"/>
          </p:cNvSpPr>
          <p:nvPr>
            <p:ph sz="half" idx="1"/>
          </p:nvPr>
        </p:nvSpPr>
        <p:spPr>
          <a:xfrm>
            <a:off x="533400" y="1277938"/>
            <a:ext cx="7543800" cy="5188902"/>
          </a:xfrm>
        </p:spPr>
        <p:txBody>
          <a:bodyPr>
            <a:normAutofit/>
            <a:scene3d>
              <a:camera prst="orthographicFront"/>
              <a:lightRig rig="threePt" dir="t"/>
            </a:scene3d>
            <a:sp3d extrusionH="57150">
              <a:bevelT w="38100" h="38100"/>
            </a:sp3d>
          </a:bodyPr>
          <a:lstStyle/>
          <a:p>
            <a:pPr marL="0" indent="0">
              <a:buNone/>
            </a:pPr>
            <a:r>
              <a:rPr lang="en-US" sz="3200" b="1" dirty="0">
                <a:ln w="1905">
                  <a:solidFill>
                    <a:srgbClr val="002060"/>
                  </a:solidFill>
                </a:ln>
                <a:solidFill>
                  <a:srgbClr val="0070C0"/>
                </a:solidFill>
                <a:effectLst>
                  <a:innerShdw blurRad="69850" dist="43180" dir="5400000">
                    <a:srgbClr val="000000">
                      <a:alpha val="65000"/>
                    </a:srgbClr>
                  </a:innerShdw>
                </a:effectLst>
                <a:latin typeface="Comic Sans MS" pitchFamily="66" charset="0"/>
              </a:rPr>
              <a:t>Matthew 4:15-16</a:t>
            </a:r>
          </a:p>
          <a:p>
            <a:pPr marL="0" indent="0">
              <a:buNone/>
            </a:pPr>
            <a: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15  The land of </a:t>
            </a:r>
            <a:r>
              <a:rPr lang="en-US" b="1" dirty="0" err="1">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Zabulon</a:t>
            </a:r>
            <a: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and the land </a:t>
            </a:r>
            <a:b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br>
            <a: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of </a:t>
            </a:r>
            <a:r>
              <a:rPr lang="en-US" b="1" dirty="0" err="1">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Nephthalim</a:t>
            </a:r>
            <a: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by the way of the sea, beyond Jordan, Galilee of the Gentiles.</a:t>
            </a:r>
          </a:p>
          <a:p>
            <a:endParaRPr lang="en-US" sz="8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endParaRPr>
          </a:p>
          <a:p>
            <a:pPr marL="0" indent="0">
              <a:buNone/>
            </a:pPr>
            <a: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16 </a:t>
            </a:r>
            <a:r>
              <a:rPr lang="en-US" b="1" dirty="0">
                <a:gradFill flip="none" rotWithShape="1">
                  <a:gsLst>
                    <a:gs pos="49000">
                      <a:srgbClr val="400040">
                        <a:alpha val="76000"/>
                      </a:srgbClr>
                    </a:gs>
                    <a:gs pos="90000">
                      <a:srgbClr val="8F0040">
                        <a:alpha val="86000"/>
                      </a:srgbClr>
                    </a:gs>
                    <a:gs pos="17000">
                      <a:srgbClr val="0070C0"/>
                    </a:gs>
                  </a:gsLst>
                  <a:lin ang="2700000" scaled="1"/>
                  <a:tileRect/>
                </a:gradFill>
                <a:effectLst>
                  <a:glow rad="228600">
                    <a:schemeClr val="accent4">
                      <a:satMod val="175000"/>
                      <a:alpha val="40000"/>
                    </a:schemeClr>
                  </a:glow>
                </a:effectLst>
                <a:latin typeface="Comic Sans MS" pitchFamily="66" charset="0"/>
              </a:rPr>
              <a:t>The people</a:t>
            </a:r>
            <a: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which sat in darkness </a:t>
            </a:r>
            <a:b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br>
            <a:r>
              <a:rPr lang="en-US" b="1" dirty="0">
                <a:gradFill flip="none" rotWithShape="1">
                  <a:gsLst>
                    <a:gs pos="49000">
                      <a:srgbClr val="400040">
                        <a:alpha val="76000"/>
                      </a:srgbClr>
                    </a:gs>
                    <a:gs pos="90000">
                      <a:srgbClr val="8F0040">
                        <a:alpha val="86000"/>
                      </a:srgbClr>
                    </a:gs>
                    <a:gs pos="17000">
                      <a:srgbClr val="0070C0"/>
                    </a:gs>
                  </a:gsLst>
                  <a:lin ang="2700000" scaled="1"/>
                  <a:tileRect/>
                </a:gradFill>
                <a:effectLst>
                  <a:glow rad="228600">
                    <a:schemeClr val="accent4">
                      <a:satMod val="175000"/>
                      <a:alpha val="40000"/>
                    </a:schemeClr>
                  </a:glow>
                </a:effectLst>
                <a:latin typeface="Comic Sans MS" pitchFamily="66" charset="0"/>
              </a:rPr>
              <a:t>saw great light</a:t>
            </a:r>
            <a: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and to them which </a:t>
            </a:r>
            <a:b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br>
            <a: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sat in the region and shadow of death </a:t>
            </a:r>
            <a:r>
              <a:rPr lang="en-US" b="1" dirty="0">
                <a:gradFill flip="none" rotWithShape="1">
                  <a:gsLst>
                    <a:gs pos="49000">
                      <a:srgbClr val="400040">
                        <a:alpha val="76000"/>
                      </a:srgbClr>
                    </a:gs>
                    <a:gs pos="90000">
                      <a:srgbClr val="8F0040">
                        <a:alpha val="86000"/>
                      </a:srgbClr>
                    </a:gs>
                    <a:gs pos="17000">
                      <a:srgbClr val="0070C0"/>
                    </a:gs>
                  </a:gsLst>
                  <a:lin ang="2700000" scaled="1"/>
                  <a:tileRect/>
                </a:gradFill>
                <a:effectLst>
                  <a:glow rad="228600">
                    <a:schemeClr val="accent4">
                      <a:satMod val="175000"/>
                      <a:alpha val="40000"/>
                    </a:schemeClr>
                  </a:glow>
                </a:effectLst>
                <a:latin typeface="Comic Sans MS" pitchFamily="66" charset="0"/>
              </a:rPr>
              <a:t>light is sprung up</a:t>
            </a:r>
            <a: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a:t>
            </a:r>
            <a:r>
              <a:rPr lang="en-US" sz="24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(cf. Isa 9:2.)</a:t>
            </a:r>
            <a:endParaRPr lang="en-US" sz="32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endParaRPr>
          </a:p>
          <a:p>
            <a:endPar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endParaRPr>
          </a:p>
          <a:p>
            <a:endPar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endParaRPr>
          </a:p>
          <a:p>
            <a:endParaRPr lang="en-US" dirty="0"/>
          </a:p>
        </p:txBody>
      </p:sp>
      <p:sp>
        <p:nvSpPr>
          <p:cNvPr id="4" name="Content Placeholder 3"/>
          <p:cNvSpPr>
            <a:spLocks noGrp="1"/>
          </p:cNvSpPr>
          <p:nvPr>
            <p:ph sz="half" idx="2"/>
          </p:nvPr>
        </p:nvSpPr>
        <p:spPr>
          <a:xfrm>
            <a:off x="7848600" y="5334000"/>
            <a:ext cx="3991388" cy="1497965"/>
          </a:xfrm>
        </p:spPr>
        <p:txBody>
          <a:bodyPr>
            <a:normAutofit/>
            <a:scene3d>
              <a:camera prst="orthographicFront"/>
              <a:lightRig rig="threePt" dir="t"/>
            </a:scene3d>
            <a:sp3d extrusionH="57150">
              <a:bevelT w="38100" h="38100"/>
            </a:sp3d>
          </a:bodyPr>
          <a:lstStyle/>
          <a:p>
            <a:pPr marL="0" indent="0" algn="ctr">
              <a:buNone/>
            </a:pPr>
            <a:r>
              <a:rPr lang="en-US" sz="32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Is “the LIGHT” confirmed as </a:t>
            </a:r>
            <a:br>
              <a:rPr lang="en-US" sz="32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br>
            <a:r>
              <a:rPr lang="en-US" sz="32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THE “Lawgiver”?</a:t>
            </a:r>
          </a:p>
        </p:txBody>
      </p:sp>
      <p:pic>
        <p:nvPicPr>
          <p:cNvPr id="6" name="Picture 5" descr="C:\Users\Rae\Desktop\#28 Moon Art\Map - Israel &amp; Yahush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01000" y="1136733"/>
            <a:ext cx="3633994" cy="40851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7" name="Picture 2" descr="C:\Users\Rae\Desktop\key in lock png.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110913"/>
            <a:ext cx="1428750" cy="102800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a:xfrm>
            <a:off x="942974" y="76200"/>
            <a:ext cx="11249025"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rgbClr val="E25110"/>
                  </a:solidFill>
                </a:ln>
                <a:solidFill>
                  <a:srgbClr val="4827BF"/>
                </a:solidFill>
                <a:effectLst>
                  <a:outerShdw blurRad="50800" dist="39000" dir="5460000" algn="tl">
                    <a:srgbClr val="000000">
                      <a:alpha val="38000"/>
                    </a:srgbClr>
                  </a:outerShdw>
                </a:effectLst>
                <a:latin typeface="Matura MT Script Capitals" pitchFamily="66" charset="0"/>
              </a:rPr>
              <a:t>The </a:t>
            </a:r>
            <a:r>
              <a:rPr lang="en-US" sz="6000" b="1" dirty="0">
                <a:ln w="11430">
                  <a:solidFill>
                    <a:srgbClr val="E25110"/>
                  </a:solidFill>
                </a:ln>
                <a:solidFill>
                  <a:schemeClr val="accent4">
                    <a:lumMod val="75000"/>
                  </a:schemeClr>
                </a:solidFill>
                <a:effectLst>
                  <a:outerShdw blurRad="50800" dist="39000" dir="5460000" algn="tl">
                    <a:srgbClr val="000000">
                      <a:alpha val="38000"/>
                    </a:srgbClr>
                  </a:outerShdw>
                </a:effectLst>
                <a:latin typeface="Matura MT Script Capitals" pitchFamily="66" charset="0"/>
              </a:rPr>
              <a:t>“Light” </a:t>
            </a:r>
            <a:r>
              <a:rPr lang="en-US" sz="6000" b="1" dirty="0">
                <a:ln w="11430">
                  <a:solidFill>
                    <a:srgbClr val="E25110"/>
                  </a:solidFill>
                </a:ln>
                <a:solidFill>
                  <a:srgbClr val="4827BF"/>
                </a:solidFill>
                <a:effectLst>
                  <a:outerShdw blurRad="50800" dist="39000" dir="5460000" algn="tl">
                    <a:srgbClr val="000000">
                      <a:alpha val="38000"/>
                    </a:srgbClr>
                  </a:outerShdw>
                </a:effectLst>
                <a:latin typeface="Matura MT Script Capitals" pitchFamily="66" charset="0"/>
              </a:rPr>
              <a:t>Came to Galilee</a:t>
            </a:r>
            <a:endParaRPr lang="en-US" sz="6000" b="1" dirty="0">
              <a:ln w="11430">
                <a:solidFill>
                  <a:srgbClr val="9E2A2A"/>
                </a:solidFill>
              </a:ln>
              <a:solidFill>
                <a:srgbClr val="00B050"/>
              </a:solidFill>
              <a:effectLst>
                <a:outerShdw blurRad="50800" dist="39000" dir="5460000" algn="tl">
                  <a:srgbClr val="000000">
                    <a:alpha val="38000"/>
                  </a:srgbClr>
                </a:outerShdw>
              </a:effectLst>
              <a:latin typeface="Matura MT Script Capitals" pitchFamily="66" charset="0"/>
            </a:endParaRPr>
          </a:p>
        </p:txBody>
      </p:sp>
      <p:sp>
        <p:nvSpPr>
          <p:cNvPr id="10" name="Content Placeholder 2"/>
          <p:cNvSpPr txBox="1">
            <a:spLocks/>
          </p:cNvSpPr>
          <p:nvPr/>
        </p:nvSpPr>
        <p:spPr>
          <a:xfrm>
            <a:off x="533400" y="5181600"/>
            <a:ext cx="6400800" cy="1295400"/>
          </a:xfrm>
          <a:prstGeom prst="rect">
            <a:avLst/>
          </a:prstGeom>
          <a:blipFill dpi="0" rotWithShape="1">
            <a:blip r:embed="rId5">
              <a:extLst>
                <a:ext uri="{28A0092B-C50C-407E-A947-70E740481C1C}">
                  <a14:useLocalDpi xmlns:a14="http://schemas.microsoft.com/office/drawing/2010/main"/>
                </a:ext>
              </a:extLst>
            </a:blip>
            <a:srcRect/>
            <a:stretch>
              <a:fillRect/>
            </a:stretch>
          </a:blipFill>
          <a:ln w="57150">
            <a:gradFill flip="none" rotWithShape="1">
              <a:gsLst>
                <a:gs pos="0">
                  <a:srgbClr val="FFF200">
                    <a:lumMod val="37000"/>
                    <a:lumOff val="63000"/>
                  </a:srgbClr>
                </a:gs>
                <a:gs pos="45000">
                  <a:srgbClr val="FF7A00"/>
                </a:gs>
                <a:gs pos="70000">
                  <a:srgbClr val="FF0300"/>
                </a:gs>
                <a:gs pos="100000">
                  <a:srgbClr val="4D0808"/>
                </a:gs>
              </a:gsLst>
              <a:lin ang="13500000" scaled="1"/>
              <a:tileRect/>
            </a:gradFill>
          </a:ln>
          <a:scene3d>
            <a:camera prst="orthographicFront"/>
            <a:lightRig rig="threePt" dir="t"/>
          </a:scene3d>
          <a:sp3d>
            <a:bevelT w="152400" h="50800" prst="softRound"/>
          </a:sp3d>
        </p:spPr>
        <p:txBody>
          <a:bodyPr vert="horz" lIns="91440" tIns="45720" rIns="91440" bIns="45720" rtlCol="0">
            <a:noAutofit/>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ln>
                  <a:solidFill>
                    <a:srgbClr val="002060"/>
                  </a:solidFill>
                </a:ln>
                <a:solidFill>
                  <a:srgbClr val="FADA7A"/>
                </a:solidFill>
              </a:rPr>
              <a:t>What is so special about Naphtali and </a:t>
            </a:r>
            <a:r>
              <a:rPr lang="en-US" sz="4400" b="1" dirty="0" err="1">
                <a:ln>
                  <a:solidFill>
                    <a:srgbClr val="002060"/>
                  </a:solidFill>
                </a:ln>
                <a:solidFill>
                  <a:srgbClr val="FADA7A"/>
                </a:solidFill>
              </a:rPr>
              <a:t>Zebulun</a:t>
            </a:r>
            <a:r>
              <a:rPr lang="en-US" sz="4400" b="1" dirty="0">
                <a:ln>
                  <a:solidFill>
                    <a:srgbClr val="002060"/>
                  </a:solidFill>
                </a:ln>
                <a:solidFill>
                  <a:srgbClr val="FADA7A"/>
                </a:solidFill>
              </a:rPr>
              <a:t>?</a:t>
            </a:r>
          </a:p>
        </p:txBody>
      </p:sp>
    </p:spTree>
    <p:extLst>
      <p:ext uri="{BB962C8B-B14F-4D97-AF65-F5344CB8AC3E}">
        <p14:creationId xmlns:p14="http://schemas.microsoft.com/office/powerpoint/2010/main" val="144459857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20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1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87840" y="64668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104</a:t>
            </a:fld>
            <a:endParaRPr lang="en-US" b="1" dirty="0">
              <a:solidFill>
                <a:srgbClr val="713A1F"/>
              </a:solidFill>
            </a:endParaRPr>
          </a:p>
        </p:txBody>
      </p:sp>
      <p:sp>
        <p:nvSpPr>
          <p:cNvPr id="10" name="Content Placeholder 9"/>
          <p:cNvSpPr>
            <a:spLocks noGrp="1"/>
          </p:cNvSpPr>
          <p:nvPr>
            <p:ph sz="half" idx="2"/>
          </p:nvPr>
        </p:nvSpPr>
        <p:spPr>
          <a:xfrm>
            <a:off x="1090613" y="1966912"/>
            <a:ext cx="5157787" cy="3684588"/>
          </a:xfrm>
        </p:spPr>
        <p:txBody>
          <a:bodyPr>
            <a:normAutofit/>
            <a:scene3d>
              <a:camera prst="orthographicFront"/>
              <a:lightRig rig="threePt" dir="t"/>
            </a:scene3d>
            <a:sp3d extrusionH="57150">
              <a:bevelT w="38100" h="38100"/>
            </a:sp3d>
          </a:bodyPr>
          <a:lstStyle/>
          <a:p>
            <a:pPr marL="0" indent="0">
              <a:lnSpc>
                <a:spcPct val="120000"/>
              </a:lnSpc>
              <a:buNone/>
            </a:pPr>
            <a:r>
              <a:rPr lang="en-US" sz="2700" b="1" dirty="0">
                <a:solidFill>
                  <a:srgbClr val="4827BF"/>
                </a:solidFill>
                <a:latin typeface="Comic Sans MS" pitchFamily="66" charset="0"/>
              </a:rPr>
              <a:t>The </a:t>
            </a:r>
            <a:r>
              <a:rPr lang="en-US" sz="2700" b="1" u="sng" dirty="0">
                <a:solidFill>
                  <a:srgbClr val="4827BF"/>
                </a:solidFill>
                <a:latin typeface="Comic Sans MS" pitchFamily="66" charset="0"/>
              </a:rPr>
              <a:t>people</a:t>
            </a:r>
            <a:r>
              <a:rPr lang="en-US" sz="2700" b="1" dirty="0">
                <a:solidFill>
                  <a:srgbClr val="4827BF"/>
                </a:solidFill>
                <a:latin typeface="Comic Sans MS" pitchFamily="66" charset="0"/>
              </a:rPr>
              <a:t> that </a:t>
            </a:r>
            <a:r>
              <a:rPr lang="en-US" sz="2700" b="1" u="sng" dirty="0">
                <a:solidFill>
                  <a:srgbClr val="4827BF"/>
                </a:solidFill>
                <a:latin typeface="Comic Sans MS" pitchFamily="66" charset="0"/>
              </a:rPr>
              <a:t>walked in darkness</a:t>
            </a:r>
            <a:r>
              <a:rPr lang="en-US" sz="2700" b="1" dirty="0">
                <a:solidFill>
                  <a:srgbClr val="4827BF"/>
                </a:solidFill>
                <a:latin typeface="Comic Sans MS" pitchFamily="66" charset="0"/>
              </a:rPr>
              <a:t> </a:t>
            </a:r>
            <a:r>
              <a:rPr lang="en-US" sz="1800" b="1" dirty="0">
                <a:solidFill>
                  <a:srgbClr val="4827BF"/>
                </a:solidFill>
                <a:latin typeface="Comic Sans MS" pitchFamily="66" charset="0"/>
              </a:rPr>
              <a:t>[in Galilee </a:t>
            </a:r>
            <a:r>
              <a:rPr lang="en-US" sz="1800" b="1" dirty="0" err="1">
                <a:solidFill>
                  <a:srgbClr val="4827BF"/>
                </a:solidFill>
                <a:latin typeface="Comic Sans MS" pitchFamily="66" charset="0"/>
              </a:rPr>
              <a:t>vs</a:t>
            </a:r>
            <a:r>
              <a:rPr lang="en-US" sz="1800" b="1" dirty="0">
                <a:solidFill>
                  <a:srgbClr val="4827BF"/>
                </a:solidFill>
                <a:latin typeface="Comic Sans MS" pitchFamily="66" charset="0"/>
              </a:rPr>
              <a:t> 1] </a:t>
            </a:r>
            <a:r>
              <a:rPr lang="en-US" sz="2700" b="1" dirty="0">
                <a:solidFill>
                  <a:srgbClr val="4827BF"/>
                </a:solidFill>
                <a:latin typeface="Comic Sans MS" pitchFamily="66" charset="0"/>
              </a:rPr>
              <a:t>have</a:t>
            </a:r>
            <a:r>
              <a:rPr lang="en-US" sz="2700" b="1" u="sng" dirty="0">
                <a:solidFill>
                  <a:srgbClr val="4827BF"/>
                </a:solidFill>
                <a:latin typeface="Comic Sans MS" pitchFamily="66" charset="0"/>
              </a:rPr>
              <a:t> </a:t>
            </a:r>
            <a:r>
              <a:rPr lang="en-US" sz="2700" b="1" u="sng" dirty="0">
                <a:solidFill>
                  <a:srgbClr val="4827BF"/>
                </a:solidFill>
                <a:effectLst>
                  <a:glow rad="228600">
                    <a:schemeClr val="accent4">
                      <a:satMod val="175000"/>
                      <a:alpha val="40000"/>
                    </a:schemeClr>
                  </a:glow>
                </a:effectLst>
                <a:latin typeface="Comic Sans MS" pitchFamily="66" charset="0"/>
              </a:rPr>
              <a:t>seen a</a:t>
            </a:r>
            <a:r>
              <a:rPr lang="en-US" sz="2700" b="1" u="sng" dirty="0">
                <a:solidFill>
                  <a:srgbClr val="4827BF"/>
                </a:solidFill>
                <a:latin typeface="Comic Sans MS" pitchFamily="66" charset="0"/>
              </a:rPr>
              <a:t> </a:t>
            </a:r>
            <a:r>
              <a:rPr lang="en-US" sz="2700" b="1" u="sng" dirty="0">
                <a:solidFill>
                  <a:srgbClr val="4827BF"/>
                </a:solidFill>
                <a:effectLst>
                  <a:glow rad="228600">
                    <a:schemeClr val="accent4">
                      <a:satMod val="175000"/>
                      <a:alpha val="40000"/>
                    </a:schemeClr>
                  </a:glow>
                </a:effectLst>
                <a:latin typeface="Comic Sans MS" pitchFamily="66" charset="0"/>
              </a:rPr>
              <a:t>great light</a:t>
            </a:r>
            <a:r>
              <a:rPr lang="en-US" sz="2700" dirty="0">
                <a:solidFill>
                  <a:srgbClr val="4827BF"/>
                </a:solidFill>
                <a:latin typeface="Comic Sans MS" pitchFamily="66" charset="0"/>
              </a:rPr>
              <a:t>: </a:t>
            </a:r>
            <a:r>
              <a:rPr lang="en-US" sz="2700" b="1" dirty="0">
                <a:solidFill>
                  <a:srgbClr val="002060"/>
                </a:solidFill>
                <a:latin typeface="Comic Sans MS" pitchFamily="66" charset="0"/>
              </a:rPr>
              <a:t>they </a:t>
            </a:r>
            <a:br>
              <a:rPr lang="en-US" sz="2700" b="1" dirty="0">
                <a:solidFill>
                  <a:srgbClr val="002060"/>
                </a:solidFill>
                <a:latin typeface="Comic Sans MS" pitchFamily="66" charset="0"/>
              </a:rPr>
            </a:br>
            <a:r>
              <a:rPr lang="en-US" sz="2700" b="1" dirty="0">
                <a:solidFill>
                  <a:srgbClr val="002060"/>
                </a:solidFill>
                <a:latin typeface="Comic Sans MS" pitchFamily="66" charset="0"/>
              </a:rPr>
              <a:t>that dwell in the land of </a:t>
            </a:r>
            <a:br>
              <a:rPr lang="en-US" sz="2700" b="1" dirty="0">
                <a:solidFill>
                  <a:srgbClr val="002060"/>
                </a:solidFill>
                <a:latin typeface="Comic Sans MS" pitchFamily="66" charset="0"/>
              </a:rPr>
            </a:br>
            <a:r>
              <a:rPr lang="en-US" sz="2700" b="1" dirty="0">
                <a:solidFill>
                  <a:srgbClr val="002060"/>
                </a:solidFill>
                <a:latin typeface="Comic Sans MS" pitchFamily="66" charset="0"/>
              </a:rPr>
              <a:t>the </a:t>
            </a:r>
            <a:r>
              <a:rPr lang="en-US" sz="2700" b="1" u="sng" dirty="0">
                <a:solidFill>
                  <a:srgbClr val="002060"/>
                </a:solidFill>
                <a:latin typeface="Comic Sans MS" pitchFamily="66" charset="0"/>
              </a:rPr>
              <a:t>shadow of death</a:t>
            </a:r>
            <a:r>
              <a:rPr lang="en-US" sz="2700" b="1" dirty="0">
                <a:solidFill>
                  <a:srgbClr val="002060"/>
                </a:solidFill>
                <a:latin typeface="Comic Sans MS" pitchFamily="66" charset="0"/>
              </a:rPr>
              <a:t>, upon </a:t>
            </a:r>
            <a:br>
              <a:rPr lang="en-US" sz="2700" b="1" dirty="0">
                <a:solidFill>
                  <a:srgbClr val="002060"/>
                </a:solidFill>
                <a:latin typeface="Comic Sans MS" pitchFamily="66" charset="0"/>
              </a:rPr>
            </a:br>
            <a:r>
              <a:rPr lang="en-US" sz="2700" b="1" dirty="0">
                <a:solidFill>
                  <a:srgbClr val="002060"/>
                </a:solidFill>
                <a:latin typeface="Comic Sans MS" pitchFamily="66" charset="0"/>
              </a:rPr>
              <a:t>them hath </a:t>
            </a:r>
            <a:r>
              <a:rPr lang="en-US" sz="2700" b="1" u="sng" dirty="0">
                <a:solidFill>
                  <a:srgbClr val="002060"/>
                </a:solidFill>
                <a:effectLst>
                  <a:glow rad="228600">
                    <a:schemeClr val="accent4">
                      <a:satMod val="175000"/>
                      <a:alpha val="40000"/>
                    </a:schemeClr>
                  </a:glow>
                </a:effectLst>
                <a:latin typeface="Comic Sans MS" pitchFamily="66" charset="0"/>
              </a:rPr>
              <a:t>the light shined</a:t>
            </a:r>
            <a:r>
              <a:rPr lang="en-US" sz="2700" b="1" dirty="0">
                <a:solidFill>
                  <a:srgbClr val="002060"/>
                </a:solidFill>
                <a:latin typeface="Comic Sans MS" pitchFamily="66" charset="0"/>
              </a:rPr>
              <a:t>.</a:t>
            </a:r>
          </a:p>
        </p:txBody>
      </p:sp>
      <p:sp>
        <p:nvSpPr>
          <p:cNvPr id="11" name="Text Placeholder 10"/>
          <p:cNvSpPr>
            <a:spLocks noGrp="1"/>
          </p:cNvSpPr>
          <p:nvPr>
            <p:ph type="body" sz="quarter" idx="3"/>
          </p:nvPr>
        </p:nvSpPr>
        <p:spPr>
          <a:xfrm>
            <a:off x="6935788" y="1143000"/>
            <a:ext cx="3656012" cy="685800"/>
          </a:xfrm>
          <a:prstGeom prst="roundRect">
            <a:avLst/>
          </a:prstGeom>
          <a:solidFill>
            <a:schemeClr val="bg1"/>
          </a:solidFill>
          <a:ln w="57150">
            <a:solidFill>
              <a:schemeClr val="accent5">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ormAutofit/>
            <a:sp3d extrusionH="57150">
              <a:bevelT w="38100" h="38100" prst="angle"/>
            </a:sp3d>
          </a:bodyPr>
          <a:lstStyle/>
          <a:p>
            <a:pPr algn="ctr"/>
            <a:r>
              <a:rPr lang="en-US" sz="3600"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Matthew 4:16</a:t>
            </a:r>
            <a:endParaRPr lang="en-US" sz="3600" dirty="0"/>
          </a:p>
        </p:txBody>
      </p:sp>
      <p:sp>
        <p:nvSpPr>
          <p:cNvPr id="12" name="Content Placeholder 11"/>
          <p:cNvSpPr>
            <a:spLocks noGrp="1"/>
          </p:cNvSpPr>
          <p:nvPr>
            <p:ph sz="quarter" idx="4"/>
          </p:nvPr>
        </p:nvSpPr>
        <p:spPr>
          <a:xfrm>
            <a:off x="6172200" y="1966912"/>
            <a:ext cx="5183188" cy="3214688"/>
          </a:xfrm>
        </p:spPr>
        <p:txBody>
          <a:bodyPr>
            <a:normAutofit fontScale="92500" lnSpcReduction="10000"/>
            <a:scene3d>
              <a:camera prst="orthographicFront"/>
              <a:lightRig rig="threePt" dir="t"/>
            </a:scene3d>
            <a:sp3d extrusionH="57150">
              <a:bevelT w="38100" h="38100"/>
            </a:sp3d>
          </a:bodyPr>
          <a:lstStyle/>
          <a:p>
            <a:pPr marL="0" indent="0">
              <a:lnSpc>
                <a:spcPct val="100000"/>
              </a:lnSpc>
              <a:buNone/>
            </a:pPr>
            <a:r>
              <a:rPr lang="en-US" b="1" dirty="0">
                <a:solidFill>
                  <a:srgbClr val="0070C0"/>
                </a:solidFill>
                <a:latin typeface="Comic Sans MS" pitchFamily="66" charset="0"/>
              </a:rPr>
              <a:t>Matt 4:16 is a fulfillment </a:t>
            </a:r>
            <a:br>
              <a:rPr lang="en-US" b="1" dirty="0">
                <a:solidFill>
                  <a:srgbClr val="0070C0"/>
                </a:solidFill>
                <a:latin typeface="Comic Sans MS" pitchFamily="66" charset="0"/>
              </a:rPr>
            </a:br>
            <a:r>
              <a:rPr lang="en-US" b="1" dirty="0">
                <a:solidFill>
                  <a:srgbClr val="0070C0"/>
                </a:solidFill>
                <a:latin typeface="Comic Sans MS" pitchFamily="66" charset="0"/>
              </a:rPr>
              <a:t>of the Isa 9:2 prophecy:</a:t>
            </a:r>
          </a:p>
          <a:p>
            <a:pPr>
              <a:lnSpc>
                <a:spcPct val="100000"/>
              </a:lnSpc>
            </a:pPr>
            <a: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The </a:t>
            </a:r>
            <a:r>
              <a:rPr lang="en-US" b="1" u="sng"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people</a:t>
            </a:r>
            <a: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which </a:t>
            </a:r>
            <a:r>
              <a:rPr lang="en-US" b="1" u="sng"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sat in darkness</a:t>
            </a:r>
            <a: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a:t>
            </a:r>
            <a:r>
              <a:rPr lang="en-US" sz="18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[in Galilee </a:t>
            </a:r>
            <a:r>
              <a:rPr lang="en-US" sz="1800" b="1" dirty="0" err="1">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vs</a:t>
            </a:r>
            <a:r>
              <a:rPr lang="en-US" sz="18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15] </a:t>
            </a:r>
            <a:br>
              <a:rPr lang="en-US" sz="1800"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br>
            <a:r>
              <a:rPr lang="en-US" b="1" u="sng" dirty="0">
                <a:gradFill flip="none" rotWithShape="1">
                  <a:gsLst>
                    <a:gs pos="49000">
                      <a:srgbClr val="400040">
                        <a:alpha val="76000"/>
                      </a:srgbClr>
                    </a:gs>
                    <a:gs pos="90000">
                      <a:srgbClr val="8F0040">
                        <a:alpha val="86000"/>
                      </a:srgbClr>
                    </a:gs>
                    <a:gs pos="17000">
                      <a:srgbClr val="0070C0"/>
                    </a:gs>
                  </a:gsLst>
                  <a:lin ang="2700000" scaled="1"/>
                  <a:tileRect/>
                </a:gradFill>
                <a:effectLst>
                  <a:glow rad="228600">
                    <a:schemeClr val="accent4">
                      <a:satMod val="175000"/>
                      <a:alpha val="40000"/>
                    </a:schemeClr>
                  </a:glow>
                </a:effectLst>
                <a:latin typeface="Comic Sans MS" pitchFamily="66" charset="0"/>
              </a:rPr>
              <a:t>saw great light</a:t>
            </a:r>
            <a: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and to </a:t>
            </a:r>
            <a:b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br>
            <a: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them which sat in the </a:t>
            </a:r>
            <a:b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br>
            <a: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region and </a:t>
            </a:r>
            <a:r>
              <a:rPr lang="en-US" b="1" u="sng"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shadow of death</a:t>
            </a:r>
            <a: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 </a:t>
            </a:r>
            <a:r>
              <a:rPr lang="en-US" b="1" u="sng" dirty="0">
                <a:gradFill flip="none" rotWithShape="1">
                  <a:gsLst>
                    <a:gs pos="49000">
                      <a:srgbClr val="400040">
                        <a:alpha val="76000"/>
                      </a:srgbClr>
                    </a:gs>
                    <a:gs pos="90000">
                      <a:srgbClr val="8F0040">
                        <a:alpha val="86000"/>
                      </a:srgbClr>
                    </a:gs>
                    <a:gs pos="17000">
                      <a:srgbClr val="0070C0"/>
                    </a:gs>
                  </a:gsLst>
                  <a:lin ang="2700000" scaled="1"/>
                  <a:tileRect/>
                </a:gradFill>
                <a:effectLst>
                  <a:glow rad="228600">
                    <a:schemeClr val="accent4">
                      <a:satMod val="175000"/>
                      <a:alpha val="40000"/>
                    </a:schemeClr>
                  </a:glow>
                </a:effectLst>
                <a:latin typeface="Comic Sans MS" pitchFamily="66" charset="0"/>
              </a:rPr>
              <a:t>light is sprung up</a:t>
            </a:r>
            <a:r>
              <a:rPr lang="en-US" b="1"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a:t>
            </a:r>
            <a:endParaRPr lang="en-US" dirty="0"/>
          </a:p>
        </p:txBody>
      </p:sp>
      <p:pic>
        <p:nvPicPr>
          <p:cNvPr id="6" name="Picture 2" descr="C:\Users\Rae\Desktop\key in lock png.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10913"/>
            <a:ext cx="1428750" cy="102800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txBox="1">
            <a:spLocks/>
          </p:cNvSpPr>
          <p:nvPr/>
        </p:nvSpPr>
        <p:spPr>
          <a:xfrm>
            <a:off x="942974" y="76200"/>
            <a:ext cx="11249025"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rgbClr val="E25110"/>
                  </a:solidFill>
                </a:ln>
                <a:solidFill>
                  <a:srgbClr val="4827BF"/>
                </a:solidFill>
                <a:effectLst>
                  <a:outerShdw blurRad="50800" dist="39000" dir="5460000" algn="tl">
                    <a:srgbClr val="000000">
                      <a:alpha val="38000"/>
                    </a:srgbClr>
                  </a:outerShdw>
                </a:effectLst>
                <a:latin typeface="Matura MT Script Capitals" pitchFamily="66" charset="0"/>
              </a:rPr>
              <a:t>Isa 9 + 700 </a:t>
            </a:r>
            <a:r>
              <a:rPr lang="en-US" sz="6000" b="1" dirty="0" err="1">
                <a:ln w="11430">
                  <a:solidFill>
                    <a:srgbClr val="E25110"/>
                  </a:solidFill>
                </a:ln>
                <a:solidFill>
                  <a:srgbClr val="4827BF"/>
                </a:solidFill>
                <a:effectLst>
                  <a:outerShdw blurRad="50800" dist="39000" dir="5460000" algn="tl">
                    <a:srgbClr val="000000">
                      <a:alpha val="38000"/>
                    </a:srgbClr>
                  </a:outerShdw>
                </a:effectLst>
                <a:latin typeface="Matura MT Script Capitals" pitchFamily="66" charset="0"/>
              </a:rPr>
              <a:t>Yrs</a:t>
            </a:r>
            <a:r>
              <a:rPr lang="en-US" sz="6000" b="1" dirty="0">
                <a:ln w="11430">
                  <a:solidFill>
                    <a:srgbClr val="E25110"/>
                  </a:solidFill>
                </a:ln>
                <a:solidFill>
                  <a:srgbClr val="4827BF"/>
                </a:solidFill>
                <a:effectLst>
                  <a:outerShdw blurRad="50800" dist="39000" dir="5460000" algn="tl">
                    <a:srgbClr val="000000">
                      <a:alpha val="38000"/>
                    </a:srgbClr>
                  </a:outerShdw>
                </a:effectLst>
                <a:latin typeface="Matura MT Script Capitals" pitchFamily="66" charset="0"/>
              </a:rPr>
              <a:t> = Matt 4</a:t>
            </a:r>
            <a:endParaRPr lang="en-US" sz="6000" b="1" dirty="0">
              <a:ln w="11430">
                <a:solidFill>
                  <a:srgbClr val="9E2A2A"/>
                </a:solidFill>
              </a:ln>
              <a:solidFill>
                <a:srgbClr val="00B050"/>
              </a:solidFill>
              <a:effectLst>
                <a:outerShdw blurRad="50800" dist="39000" dir="5460000" algn="tl">
                  <a:srgbClr val="000000">
                    <a:alpha val="38000"/>
                  </a:srgbClr>
                </a:outerShdw>
              </a:effectLst>
              <a:latin typeface="Matura MT Script Capitals" pitchFamily="66" charset="0"/>
            </a:endParaRPr>
          </a:p>
        </p:txBody>
      </p:sp>
      <p:sp>
        <p:nvSpPr>
          <p:cNvPr id="13" name="Content Placeholder 2"/>
          <p:cNvSpPr txBox="1">
            <a:spLocks/>
          </p:cNvSpPr>
          <p:nvPr/>
        </p:nvSpPr>
        <p:spPr>
          <a:xfrm>
            <a:off x="533400" y="5181600"/>
            <a:ext cx="11049000" cy="1467802"/>
          </a:xfrm>
          <a:prstGeom prst="rect">
            <a:avLst/>
          </a:prstGeom>
          <a:blipFill dpi="0" rotWithShape="1">
            <a:blip r:embed="rId4"/>
            <a:srcRect/>
            <a:stretch>
              <a:fillRect/>
            </a:stretch>
          </a:blipFill>
          <a:ln w="57150">
            <a:gradFill flip="none" rotWithShape="1">
              <a:gsLst>
                <a:gs pos="0">
                  <a:srgbClr val="FFF200">
                    <a:lumMod val="37000"/>
                    <a:lumOff val="63000"/>
                  </a:srgbClr>
                </a:gs>
                <a:gs pos="45000">
                  <a:srgbClr val="FF7A00"/>
                </a:gs>
                <a:gs pos="70000">
                  <a:srgbClr val="FF0300"/>
                </a:gs>
                <a:gs pos="100000">
                  <a:srgbClr val="4D0808"/>
                </a:gs>
              </a:gsLst>
              <a:lin ang="13500000" scaled="1"/>
              <a:tileRect/>
            </a:gradFill>
          </a:ln>
          <a:scene3d>
            <a:camera prst="orthographicFront"/>
            <a:lightRig rig="threePt" dir="t"/>
          </a:scene3d>
          <a:sp3d>
            <a:bevelT w="152400" h="50800" prst="softRound"/>
          </a:sp3d>
        </p:spPr>
        <p:txBody>
          <a:bodyPr vert="horz" lIns="91440" tIns="45720" rIns="91440" bIns="45720" rtlCol="0">
            <a:noAutofit/>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b="1" dirty="0">
                <a:ln>
                  <a:solidFill>
                    <a:srgbClr val="002060"/>
                  </a:solidFill>
                </a:ln>
                <a:solidFill>
                  <a:srgbClr val="FADA7A"/>
                </a:solidFill>
              </a:rPr>
              <a:t>What does this information have to do with Keys for the Covenant Calendar? </a:t>
            </a:r>
          </a:p>
        </p:txBody>
      </p:sp>
      <p:sp>
        <p:nvSpPr>
          <p:cNvPr id="14" name="Text Placeholder 10"/>
          <p:cNvSpPr txBox="1">
            <a:spLocks/>
          </p:cNvSpPr>
          <p:nvPr/>
        </p:nvSpPr>
        <p:spPr>
          <a:xfrm>
            <a:off x="1693079" y="1138916"/>
            <a:ext cx="3656012" cy="685800"/>
          </a:xfrm>
          <a:prstGeom prst="roundRect">
            <a:avLst/>
          </a:prstGeom>
          <a:solidFill>
            <a:schemeClr val="bg1"/>
          </a:solidFill>
          <a:ln w="57150">
            <a:solidFill>
              <a:schemeClr val="accent5">
                <a:lumMod val="75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vert="horz" lIns="91440" tIns="45720" rIns="91440" bIns="45720" rtlCol="0" anchor="b">
            <a:normAutofit/>
            <a:sp3d extrusionH="57150">
              <a:bevelT w="38100" h="38100" prst="angle"/>
            </a:sp3d>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sz="3600" dirty="0">
                <a:gradFill flip="none" rotWithShape="1">
                  <a:gsLst>
                    <a:gs pos="49000">
                      <a:srgbClr val="400040">
                        <a:alpha val="76000"/>
                      </a:srgbClr>
                    </a:gs>
                    <a:gs pos="90000">
                      <a:srgbClr val="8F0040">
                        <a:alpha val="86000"/>
                      </a:srgbClr>
                    </a:gs>
                    <a:gs pos="17000">
                      <a:srgbClr val="0070C0"/>
                    </a:gs>
                  </a:gsLst>
                  <a:lin ang="2700000" scaled="1"/>
                  <a:tileRect/>
                </a:gradFill>
                <a:latin typeface="Comic Sans MS" pitchFamily="66" charset="0"/>
              </a:rPr>
              <a:t>Isaiah 9:2</a:t>
            </a:r>
            <a:endParaRPr lang="en-US" sz="3600" dirty="0"/>
          </a:p>
        </p:txBody>
      </p:sp>
    </p:spTree>
    <p:extLst>
      <p:ext uri="{BB962C8B-B14F-4D97-AF65-F5344CB8AC3E}">
        <p14:creationId xmlns:p14="http://schemas.microsoft.com/office/powerpoint/2010/main" val="383858000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fade">
                                      <p:cBhvr>
                                        <p:cTn id="13" dur="1000"/>
                                        <p:tgtEl>
                                          <p:spTgt spid="12">
                                            <p:txEl>
                                              <p:pRg st="1" end="1"/>
                                            </p:txEl>
                                          </p:spTgt>
                                        </p:tgtEl>
                                      </p:cBhvr>
                                    </p:animEffect>
                                    <p:anim calcmode="lin" valueType="num">
                                      <p:cBhvr>
                                        <p:cTn id="14"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xEl>
                                              <p:pRg st="0" end="0"/>
                                            </p:txEl>
                                          </p:spTgt>
                                        </p:tgtEl>
                                        <p:attrNameLst>
                                          <p:attrName>style.visibility</p:attrName>
                                        </p:attrNameLst>
                                      </p:cBhvr>
                                      <p:to>
                                        <p:strVal val="visible"/>
                                      </p:to>
                                    </p:set>
                                    <p:animEffect transition="in" filter="wipe(left)">
                                      <p:cBhvr>
                                        <p:cTn id="20"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87840" y="64668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105</a:t>
            </a:fld>
            <a:endParaRPr lang="en-US" b="1" dirty="0">
              <a:solidFill>
                <a:srgbClr val="713A1F"/>
              </a:solidFill>
            </a:endParaRPr>
          </a:p>
        </p:txBody>
      </p:sp>
      <p:sp>
        <p:nvSpPr>
          <p:cNvPr id="3" name="Content Placeholder 2"/>
          <p:cNvSpPr>
            <a:spLocks noGrp="1"/>
          </p:cNvSpPr>
          <p:nvPr>
            <p:ph sz="half" idx="1"/>
          </p:nvPr>
        </p:nvSpPr>
        <p:spPr>
          <a:xfrm>
            <a:off x="454306" y="4984831"/>
            <a:ext cx="5794094" cy="1720769"/>
          </a:xfrm>
        </p:spPr>
        <p:txBody>
          <a:bodyPr>
            <a:normAutofit fontScale="92500"/>
            <a:scene3d>
              <a:camera prst="orthographicFront"/>
              <a:lightRig rig="threePt" dir="t"/>
            </a:scene3d>
            <a:sp3d extrusionH="57150">
              <a:bevelT w="38100" h="38100"/>
            </a:sp3d>
          </a:bodyPr>
          <a:lstStyle/>
          <a:p>
            <a:r>
              <a:rPr lang="en-US" dirty="0">
                <a:solidFill>
                  <a:srgbClr val="006600"/>
                </a:solidFill>
                <a:latin typeface="Comic Sans MS" pitchFamily="66" charset="0"/>
              </a:rPr>
              <a:t>Most of </a:t>
            </a:r>
            <a:r>
              <a:rPr lang="en-US" b="1" dirty="0">
                <a:solidFill>
                  <a:srgbClr val="0070C0"/>
                </a:solidFill>
                <a:latin typeface="Comic Sans MS" pitchFamily="66" charset="0"/>
              </a:rPr>
              <a:t>Yahusha’s</a:t>
            </a:r>
            <a:r>
              <a:rPr lang="en-US" dirty="0">
                <a:solidFill>
                  <a:srgbClr val="006600"/>
                </a:solidFill>
                <a:latin typeface="Comic Sans MS" pitchFamily="66" charset="0"/>
              </a:rPr>
              <a:t> ministry </a:t>
            </a:r>
            <a:br>
              <a:rPr lang="en-US" dirty="0">
                <a:solidFill>
                  <a:srgbClr val="006600"/>
                </a:solidFill>
                <a:latin typeface="Comic Sans MS" pitchFamily="66" charset="0"/>
              </a:rPr>
            </a:br>
            <a:r>
              <a:rPr lang="en-US" dirty="0">
                <a:solidFill>
                  <a:srgbClr val="006600"/>
                </a:solidFill>
                <a:latin typeface="Comic Sans MS" pitchFamily="66" charset="0"/>
              </a:rPr>
              <a:t>was in Galilee – not Judea!</a:t>
            </a:r>
          </a:p>
          <a:p>
            <a:r>
              <a:rPr lang="en-US" b="1" dirty="0">
                <a:solidFill>
                  <a:srgbClr val="00B0F0"/>
                </a:solidFill>
                <a:latin typeface="Comic Sans MS" pitchFamily="66" charset="0"/>
              </a:rPr>
              <a:t>He would have taught the people the light of Torah truths.</a:t>
            </a:r>
          </a:p>
        </p:txBody>
      </p:sp>
      <p:sp>
        <p:nvSpPr>
          <p:cNvPr id="4" name="Content Placeholder 3"/>
          <p:cNvSpPr>
            <a:spLocks noGrp="1"/>
          </p:cNvSpPr>
          <p:nvPr>
            <p:ph sz="half" idx="2"/>
          </p:nvPr>
        </p:nvSpPr>
        <p:spPr>
          <a:xfrm>
            <a:off x="6248400" y="1973262"/>
            <a:ext cx="5791200" cy="4351338"/>
          </a:xfrm>
        </p:spPr>
        <p:txBody>
          <a:bodyPr>
            <a:normAutofit fontScale="92500"/>
            <a:scene3d>
              <a:camera prst="orthographicFront"/>
              <a:lightRig rig="threePt" dir="t"/>
            </a:scene3d>
            <a:sp3d extrusionH="57150">
              <a:bevelT w="38100" h="38100"/>
            </a:sp3d>
          </a:bodyPr>
          <a:lstStyle/>
          <a:p>
            <a:r>
              <a:rPr lang="en-US" sz="2500" dirty="0">
                <a:solidFill>
                  <a:srgbClr val="C00000"/>
                </a:solidFill>
                <a:latin typeface="Comic Sans MS" pitchFamily="66" charset="0"/>
              </a:rPr>
              <a:t>This was a conflict for the leaders in Judea with their many burdensome regulations.</a:t>
            </a:r>
          </a:p>
          <a:p>
            <a:r>
              <a:rPr lang="en-US" sz="2500" b="1" dirty="0">
                <a:solidFill>
                  <a:srgbClr val="0070C0"/>
                </a:solidFill>
                <a:latin typeface="Comic Sans MS" pitchFamily="66" charset="0"/>
              </a:rPr>
              <a:t>Yahusha</a:t>
            </a:r>
            <a:r>
              <a:rPr lang="en-US" sz="2500" dirty="0">
                <a:solidFill>
                  <a:srgbClr val="0070C0"/>
                </a:solidFill>
                <a:latin typeface="Comic Sans MS" pitchFamily="66" charset="0"/>
              </a:rPr>
              <a:t>, as Creator, originally ordained the Covenant Calendar </a:t>
            </a:r>
            <a:br>
              <a:rPr lang="en-US" sz="2500" dirty="0">
                <a:solidFill>
                  <a:srgbClr val="0070C0"/>
                </a:solidFill>
                <a:latin typeface="Comic Sans MS" pitchFamily="66" charset="0"/>
              </a:rPr>
            </a:br>
            <a:r>
              <a:rPr lang="en-US" sz="2500" dirty="0">
                <a:solidFill>
                  <a:srgbClr val="0070C0"/>
                </a:solidFill>
                <a:latin typeface="Comic Sans MS" pitchFamily="66" charset="0"/>
              </a:rPr>
              <a:t>as recorded by Moses.</a:t>
            </a:r>
          </a:p>
          <a:p>
            <a:r>
              <a:rPr lang="en-US" sz="2500" b="1" dirty="0">
                <a:solidFill>
                  <a:srgbClr val="0070C0"/>
                </a:solidFill>
                <a:latin typeface="Comic Sans MS" pitchFamily="66" charset="0"/>
              </a:rPr>
              <a:t>Yahusha</a:t>
            </a:r>
            <a:r>
              <a:rPr lang="en-US" sz="2500" dirty="0">
                <a:solidFill>
                  <a:srgbClr val="4827BF"/>
                </a:solidFill>
                <a:latin typeface="Comic Sans MS" pitchFamily="66" charset="0"/>
              </a:rPr>
              <a:t> honoured the worship statutes of His Covenant Calendar through His actions.</a:t>
            </a:r>
          </a:p>
        </p:txBody>
      </p:sp>
      <p:pic>
        <p:nvPicPr>
          <p:cNvPr id="6" name="Picture 2" descr="C:\Users\Rae\Desktop\key in lock png.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476598"/>
            <a:ext cx="1428750" cy="102800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txBox="1">
            <a:spLocks/>
          </p:cNvSpPr>
          <p:nvPr/>
        </p:nvSpPr>
        <p:spPr>
          <a:xfrm>
            <a:off x="942975" y="76200"/>
            <a:ext cx="11249025" cy="18288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chemeClr val="accent6">
                      <a:lumMod val="50000"/>
                    </a:schemeClr>
                  </a:solidFill>
                </a:ln>
                <a:solidFill>
                  <a:schemeClr val="accent5"/>
                </a:solidFill>
                <a:effectLst>
                  <a:outerShdw blurRad="50800" dist="39000" dir="5460000" algn="tl">
                    <a:srgbClr val="000000">
                      <a:alpha val="38000"/>
                    </a:srgbClr>
                  </a:outerShdw>
                </a:effectLst>
                <a:latin typeface="Matura MT Script Capitals" pitchFamily="66" charset="0"/>
              </a:rPr>
              <a:t>The</a:t>
            </a:r>
            <a:r>
              <a:rPr lang="en-US" sz="6000" b="1" dirty="0">
                <a:ln w="11430">
                  <a:solidFill>
                    <a:srgbClr val="E25110"/>
                  </a:solidFill>
                </a:ln>
                <a:solidFill>
                  <a:srgbClr val="4827BF"/>
                </a:solidFill>
                <a:effectLst>
                  <a:outerShdw blurRad="50800" dist="39000" dir="5460000" algn="tl">
                    <a:srgbClr val="000000">
                      <a:alpha val="38000"/>
                    </a:srgbClr>
                  </a:outerShdw>
                </a:effectLst>
                <a:latin typeface="Matura MT Script Capitals" pitchFamily="66" charset="0"/>
              </a:rPr>
              <a:t> </a:t>
            </a:r>
            <a:r>
              <a:rPr lang="en-US" sz="6000" b="1" dirty="0">
                <a:ln w="11430">
                  <a:solidFill>
                    <a:srgbClr val="E25110"/>
                  </a:solidFill>
                </a:ln>
                <a:solidFill>
                  <a:schemeClr val="accent4">
                    <a:lumMod val="75000"/>
                  </a:schemeClr>
                </a:solidFill>
                <a:effectLst>
                  <a:outerShdw blurRad="50800" dist="39000" dir="5460000" algn="tl">
                    <a:srgbClr val="000000">
                      <a:alpha val="38000"/>
                    </a:srgbClr>
                  </a:outerShdw>
                </a:effectLst>
                <a:latin typeface="Matura MT Script Capitals" pitchFamily="66" charset="0"/>
              </a:rPr>
              <a:t>“Light” </a:t>
            </a:r>
            <a:r>
              <a:rPr lang="en-US" sz="6000" b="1" dirty="0">
                <a:ln w="11430">
                  <a:solidFill>
                    <a:schemeClr val="accent6">
                      <a:lumMod val="50000"/>
                    </a:schemeClr>
                  </a:solidFill>
                </a:ln>
                <a:solidFill>
                  <a:schemeClr val="accent5"/>
                </a:solidFill>
                <a:effectLst>
                  <a:outerShdw blurRad="50800" dist="39000" dir="5460000" algn="tl">
                    <a:srgbClr val="000000">
                      <a:alpha val="38000"/>
                    </a:srgbClr>
                  </a:outerShdw>
                </a:effectLst>
                <a:latin typeface="Matura MT Script Capitals" pitchFamily="66" charset="0"/>
              </a:rPr>
              <a:t>&amp; the </a:t>
            </a:r>
            <a:r>
              <a:rPr lang="en-US" sz="6000" b="1" dirty="0">
                <a:ln w="11430">
                  <a:solidFill>
                    <a:srgbClr val="E25110"/>
                  </a:solidFill>
                </a:ln>
                <a:solidFill>
                  <a:srgbClr val="0070C0"/>
                </a:solidFill>
                <a:effectLst>
                  <a:outerShdw blurRad="50800" dist="39000" dir="5460000" algn="tl">
                    <a:srgbClr val="000000">
                      <a:alpha val="38000"/>
                    </a:srgbClr>
                  </a:outerShdw>
                </a:effectLst>
                <a:latin typeface="Matura MT Script Capitals" pitchFamily="66" charset="0"/>
              </a:rPr>
              <a:t>Lawgiver</a:t>
            </a:r>
            <a:r>
              <a:rPr lang="en-US" sz="6000" b="1" dirty="0">
                <a:ln w="11430">
                  <a:solidFill>
                    <a:srgbClr val="E25110"/>
                  </a:solidFill>
                </a:ln>
                <a:solidFill>
                  <a:srgbClr val="4827BF"/>
                </a:solidFill>
                <a:effectLst>
                  <a:outerShdw blurRad="50800" dist="39000" dir="5460000" algn="tl">
                    <a:srgbClr val="000000">
                      <a:alpha val="38000"/>
                    </a:srgbClr>
                  </a:outerShdw>
                </a:effectLst>
                <a:latin typeface="Matura MT Script Capitals" pitchFamily="66" charset="0"/>
              </a:rPr>
              <a:t> </a:t>
            </a:r>
            <a:r>
              <a:rPr lang="en-US" sz="6000" b="1" dirty="0">
                <a:ln w="11430">
                  <a:solidFill>
                    <a:schemeClr val="accent6">
                      <a:lumMod val="50000"/>
                    </a:schemeClr>
                  </a:solidFill>
                </a:ln>
                <a:solidFill>
                  <a:schemeClr val="accent5"/>
                </a:solidFill>
                <a:effectLst>
                  <a:outerShdw blurRad="50800" dist="39000" dir="5460000" algn="tl">
                    <a:srgbClr val="000000">
                      <a:alpha val="38000"/>
                    </a:srgbClr>
                  </a:outerShdw>
                </a:effectLst>
                <a:latin typeface="Matura MT Script Capitals" pitchFamily="66" charset="0"/>
              </a:rPr>
              <a:t>are both from </a:t>
            </a:r>
            <a:r>
              <a:rPr lang="en-US" sz="6000" b="1" dirty="0">
                <a:ln w="11430">
                  <a:solidFill>
                    <a:srgbClr val="E25110"/>
                  </a:solidFill>
                </a:ln>
                <a:solidFill>
                  <a:srgbClr val="92D050"/>
                </a:solidFill>
                <a:effectLst>
                  <a:outerShdw blurRad="50800" dist="39000" dir="5460000" algn="tl">
                    <a:srgbClr val="000000">
                      <a:alpha val="38000"/>
                    </a:srgbClr>
                  </a:outerShdw>
                </a:effectLst>
                <a:latin typeface="Matura MT Script Capitals" pitchFamily="66" charset="0"/>
              </a:rPr>
              <a:t>Galilee</a:t>
            </a:r>
            <a:endParaRPr lang="en-US" sz="6000" b="1" dirty="0">
              <a:ln w="11430">
                <a:solidFill>
                  <a:srgbClr val="9E2A2A"/>
                </a:solidFill>
              </a:ln>
              <a:solidFill>
                <a:srgbClr val="92D050"/>
              </a:solidFill>
              <a:effectLst>
                <a:outerShdw blurRad="50800" dist="39000" dir="5460000" algn="tl">
                  <a:srgbClr val="000000">
                    <a:alpha val="38000"/>
                  </a:srgbClr>
                </a:outerShdw>
              </a:effectLst>
              <a:latin typeface="Matura MT Script Capitals" pitchFamily="66" charset="0"/>
            </a:endParaRPr>
          </a:p>
        </p:txBody>
      </p:sp>
      <p:pic>
        <p:nvPicPr>
          <p:cNvPr id="10" name="Picture 5" descr="C:\Users\Rae\Desktop\Yah teaching people 1200.jpg"/>
          <p:cNvPicPr>
            <a:picLocks noChangeAspect="1" noChangeArrowheads="1"/>
          </p:cNvPicPr>
          <p:nvPr/>
        </p:nvPicPr>
        <p:blipFill>
          <a:blip r:embed="rId4" cstate="email">
            <a:extLst>
              <a:ext uri="{BEBA8EAE-BF5A-486C-A8C5-ECC9F3942E4B}">
                <a14:imgProps xmlns:a14="http://schemas.microsoft.com/office/drawing/2010/main">
                  <a14:imgLayer r:embed="rId5">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454306" y="1949369"/>
            <a:ext cx="5550061" cy="277503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1" name="Content Placeholder 2"/>
          <p:cNvSpPr txBox="1">
            <a:spLocks/>
          </p:cNvSpPr>
          <p:nvPr/>
        </p:nvSpPr>
        <p:spPr>
          <a:xfrm>
            <a:off x="6400800" y="5257800"/>
            <a:ext cx="5257800" cy="1315402"/>
          </a:xfrm>
          <a:prstGeom prst="rect">
            <a:avLst/>
          </a:prstGeom>
          <a:blipFill dpi="0" rotWithShape="1">
            <a:blip r:embed="rId6"/>
            <a:srcRect/>
            <a:stretch>
              <a:fillRect/>
            </a:stretch>
          </a:blipFill>
          <a:ln w="57150">
            <a:gradFill flip="none" rotWithShape="1">
              <a:gsLst>
                <a:gs pos="0">
                  <a:srgbClr val="FFF200">
                    <a:lumMod val="37000"/>
                    <a:lumOff val="63000"/>
                  </a:srgbClr>
                </a:gs>
                <a:gs pos="45000">
                  <a:srgbClr val="FF7A00"/>
                </a:gs>
                <a:gs pos="70000">
                  <a:srgbClr val="FF0300"/>
                </a:gs>
                <a:gs pos="100000">
                  <a:srgbClr val="4D0808"/>
                </a:gs>
              </a:gsLst>
              <a:lin ang="13500000" scaled="1"/>
              <a:tileRect/>
            </a:gradFill>
          </a:ln>
          <a:scene3d>
            <a:camera prst="orthographicFront"/>
            <a:lightRig rig="threePt" dir="t"/>
          </a:scene3d>
          <a:sp3d>
            <a:bevelT w="152400" h="50800" prst="softRound"/>
          </a:sp3d>
        </p:spPr>
        <p:txBody>
          <a:bodyPr vert="horz" lIns="91440" tIns="45720" rIns="91440" bIns="45720" rtlCol="0">
            <a:noAutofit/>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ln>
                  <a:solidFill>
                    <a:srgbClr val="002060"/>
                  </a:solidFill>
                </a:ln>
                <a:solidFill>
                  <a:srgbClr val="FADA7A"/>
                </a:solidFill>
              </a:rPr>
              <a:t>Is there any secular historical evidence?</a:t>
            </a:r>
          </a:p>
        </p:txBody>
      </p:sp>
    </p:spTree>
    <p:extLst>
      <p:ext uri="{BB962C8B-B14F-4D97-AF65-F5344CB8AC3E}">
        <p14:creationId xmlns:p14="http://schemas.microsoft.com/office/powerpoint/2010/main" val="255502344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left)">
                                      <p:cBhvr>
                                        <p:cTn id="28"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99415" y="65532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106</a:t>
            </a:fld>
            <a:endParaRPr lang="en-US" b="1" dirty="0">
              <a:solidFill>
                <a:srgbClr val="713A1F"/>
              </a:solidFill>
            </a:endParaRPr>
          </a:p>
        </p:txBody>
      </p:sp>
      <p:sp>
        <p:nvSpPr>
          <p:cNvPr id="3" name="Content Placeholder 2"/>
          <p:cNvSpPr>
            <a:spLocks noGrp="1"/>
          </p:cNvSpPr>
          <p:nvPr>
            <p:ph sz="half" idx="1"/>
          </p:nvPr>
        </p:nvSpPr>
        <p:spPr>
          <a:xfrm>
            <a:off x="1977389" y="914400"/>
            <a:ext cx="9147811" cy="914400"/>
          </a:xfrm>
        </p:spPr>
        <p:txBody>
          <a:bodyPr>
            <a:noAutofit/>
            <a:scene3d>
              <a:camera prst="orthographicFront"/>
              <a:lightRig rig="threePt" dir="t"/>
            </a:scene3d>
            <a:sp3d extrusionH="57150">
              <a:bevelT w="38100" h="38100"/>
            </a:sp3d>
          </a:bodyPr>
          <a:lstStyle/>
          <a:p>
            <a:r>
              <a:rPr lang="en-US" sz="2000" dirty="0"/>
              <a:t>Covenant Calendar in the Torah is perfectly honoured by </a:t>
            </a:r>
            <a:r>
              <a:rPr lang="en-US" sz="2000" b="1" dirty="0">
                <a:solidFill>
                  <a:srgbClr val="0070C0"/>
                </a:solidFill>
              </a:rPr>
              <a:t>Yahusha</a:t>
            </a:r>
            <a:r>
              <a:rPr lang="en-US" sz="2000" dirty="0"/>
              <a:t> in all four gospels.  </a:t>
            </a:r>
            <a:br>
              <a:rPr lang="en-US" sz="2000" dirty="0"/>
            </a:br>
            <a:r>
              <a:rPr lang="en-US" sz="2000" b="1" dirty="0">
                <a:solidFill>
                  <a:srgbClr val="00B0F0"/>
                </a:solidFill>
              </a:rPr>
              <a:t>The Covenant Calendar studies have proven this without doubt.  </a:t>
            </a:r>
            <a:br>
              <a:rPr lang="en-US" sz="2000" b="1" dirty="0"/>
            </a:br>
            <a:r>
              <a:rPr lang="en-US" sz="2000" b="1" dirty="0">
                <a:solidFill>
                  <a:srgbClr val="C00000"/>
                </a:solidFill>
              </a:rPr>
              <a:t>However, there are multiple calendar controversies still raging.</a:t>
            </a:r>
          </a:p>
        </p:txBody>
      </p:sp>
      <p:sp>
        <p:nvSpPr>
          <p:cNvPr id="4" name="Content Placeholder 3"/>
          <p:cNvSpPr>
            <a:spLocks noGrp="1"/>
          </p:cNvSpPr>
          <p:nvPr>
            <p:ph sz="half" idx="2"/>
          </p:nvPr>
        </p:nvSpPr>
        <p:spPr>
          <a:xfrm>
            <a:off x="266700" y="2286000"/>
            <a:ext cx="6210300" cy="4648200"/>
          </a:xfrm>
        </p:spPr>
        <p:txBody>
          <a:bodyPr>
            <a:normAutofit fontScale="85000" lnSpcReduction="10000"/>
            <a:scene3d>
              <a:camera prst="orthographicFront"/>
              <a:lightRig rig="threePt" dir="t"/>
            </a:scene3d>
            <a:sp3d extrusionH="57150">
              <a:bevelT w="38100" h="38100"/>
            </a:sp3d>
          </a:bodyPr>
          <a:lstStyle/>
          <a:p>
            <a:pPr marL="0" indent="0" algn="ctr">
              <a:buNone/>
            </a:pPr>
            <a:r>
              <a:rPr lang="en-US" b="1" i="1" dirty="0">
                <a:solidFill>
                  <a:srgbClr val="006600"/>
                </a:solidFill>
              </a:rPr>
              <a:t>Nelson's Illustrated Bible Dictionary      </a:t>
            </a:r>
            <a:r>
              <a:rPr lang="en-US" b="1" u="sng" dirty="0">
                <a:solidFill>
                  <a:srgbClr val="006600"/>
                </a:solidFill>
              </a:rPr>
              <a:t>CALENDAR</a:t>
            </a:r>
            <a:r>
              <a:rPr lang="en-US" dirty="0">
                <a:solidFill>
                  <a:srgbClr val="006600"/>
                </a:solidFill>
              </a:rPr>
              <a:t> </a:t>
            </a:r>
          </a:p>
          <a:p>
            <a:pPr marL="0" indent="0">
              <a:lnSpc>
                <a:spcPct val="120000"/>
              </a:lnSpc>
              <a:buNone/>
            </a:pPr>
            <a:r>
              <a:rPr lang="en-US" dirty="0"/>
              <a:t>“One New Testament calendar problem is </a:t>
            </a:r>
            <a:br>
              <a:rPr lang="en-US" dirty="0"/>
            </a:br>
            <a:r>
              <a:rPr lang="en-US" dirty="0"/>
              <a:t>that the Gospels of Matthew, Mark, and Luke portray Jesus as having celebrated the Passover with His disciples on the eve of His betrayal (Matt 26:19-20; Mark 14:16-17; Luke 22:13-15), </a:t>
            </a:r>
            <a:r>
              <a:rPr lang="en-US" b="1" dirty="0">
                <a:solidFill>
                  <a:schemeClr val="tx1">
                    <a:lumMod val="75000"/>
                    <a:lumOff val="25000"/>
                  </a:schemeClr>
                </a:solidFill>
              </a:rPr>
              <a:t>whereas the Gospel of John pictures the Jews as not having celebrated the Passover at this time </a:t>
            </a:r>
            <a:r>
              <a:rPr lang="en-US" dirty="0"/>
              <a:t>(John 18:28).  </a:t>
            </a:r>
            <a:r>
              <a:rPr lang="en-US" b="1" dirty="0">
                <a:solidFill>
                  <a:srgbClr val="C00000"/>
                </a:solidFill>
              </a:rPr>
              <a:t>Many attempts have been made to reconcile this problem.</a:t>
            </a:r>
            <a:r>
              <a:rPr lang="en-US" dirty="0"/>
              <a:t>”</a:t>
            </a:r>
          </a:p>
        </p:txBody>
      </p:sp>
      <p:sp>
        <p:nvSpPr>
          <p:cNvPr id="6" name="Title 2"/>
          <p:cNvSpPr txBox="1">
            <a:spLocks/>
          </p:cNvSpPr>
          <p:nvPr/>
        </p:nvSpPr>
        <p:spPr>
          <a:xfrm>
            <a:off x="0" y="0"/>
            <a:ext cx="12192001"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rgbClr val="002060"/>
                  </a:solidFill>
                </a:ln>
                <a:solidFill>
                  <a:schemeClr val="accent5"/>
                </a:solidFill>
                <a:effectLst>
                  <a:outerShdw blurRad="50800" dist="39000" dir="5460000" algn="tl">
                    <a:srgbClr val="000000">
                      <a:alpha val="38000"/>
                    </a:srgbClr>
                  </a:outerShdw>
                </a:effectLst>
                <a:latin typeface="Matura MT Script Capitals" pitchFamily="66" charset="0"/>
              </a:rPr>
              <a:t>Secular Historical Documentation</a:t>
            </a:r>
            <a:endParaRPr lang="en-US" sz="6000" b="1" dirty="0">
              <a:ln w="11430">
                <a:solidFill>
                  <a:srgbClr val="002060"/>
                </a:solidFill>
              </a:ln>
              <a:solidFill>
                <a:srgbClr val="92D050"/>
              </a:solidFill>
              <a:effectLst>
                <a:outerShdw blurRad="50800" dist="39000" dir="5460000" algn="tl">
                  <a:srgbClr val="000000">
                    <a:alpha val="38000"/>
                  </a:srgbClr>
                </a:outerShdw>
              </a:effectLst>
              <a:latin typeface="Matura MT Script Capitals" pitchFamily="66" charset="0"/>
            </a:endParaRPr>
          </a:p>
        </p:txBody>
      </p:sp>
      <p:sp>
        <p:nvSpPr>
          <p:cNvPr id="2" name="TextBox 1"/>
          <p:cNvSpPr txBox="1"/>
          <p:nvPr/>
        </p:nvSpPr>
        <p:spPr>
          <a:xfrm>
            <a:off x="2209800" y="1840375"/>
            <a:ext cx="9677400" cy="369332"/>
          </a:xfrm>
          <a:prstGeom prst="rect">
            <a:avLst/>
          </a:pr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b="1" u="sng" dirty="0">
                <a:hlinkClick r:id="rId3"/>
              </a:rPr>
              <a:t>http://www.bible-history.com/jewishyear/jewishyear_nelson_s_illustrated_bible_dictionary.html</a:t>
            </a:r>
            <a:endParaRPr lang="en-US" b="1" dirty="0"/>
          </a:p>
        </p:txBody>
      </p:sp>
      <p:pic>
        <p:nvPicPr>
          <p:cNvPr id="8" name="Picture 2" descr="C:\Users\Rae\Desktop\key in lock png.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 y="1029397"/>
            <a:ext cx="1428750" cy="1028003"/>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3"/>
          <p:cNvSpPr txBox="1">
            <a:spLocks/>
          </p:cNvSpPr>
          <p:nvPr/>
        </p:nvSpPr>
        <p:spPr>
          <a:xfrm>
            <a:off x="6260939" y="2560899"/>
            <a:ext cx="5715000" cy="4648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rgbClr val="006600"/>
              </a:solidFill>
            </a:endParaRPr>
          </a:p>
        </p:txBody>
      </p:sp>
      <p:sp>
        <p:nvSpPr>
          <p:cNvPr id="11" name="Content Placeholder 3"/>
          <p:cNvSpPr txBox="1">
            <a:spLocks/>
          </p:cNvSpPr>
          <p:nvPr/>
        </p:nvSpPr>
        <p:spPr>
          <a:xfrm>
            <a:off x="6553200" y="2362200"/>
            <a:ext cx="5309155" cy="4088503"/>
          </a:xfrm>
          <a:prstGeom prst="rect">
            <a:avLst/>
          </a:prstGeom>
          <a:blipFill dpi="0" rotWithShape="1">
            <a:blip r:embed="rId5">
              <a:alphaModFix amt="63000"/>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rmAutofit fontScale="77500" lnSpcReduction="20000"/>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500" b="1" dirty="0">
                <a:ln>
                  <a:solidFill>
                    <a:srgbClr val="006600"/>
                  </a:solidFill>
                </a:ln>
                <a:solidFill>
                  <a:schemeClr val="bg2">
                    <a:lumMod val="50000"/>
                  </a:schemeClr>
                </a:solidFill>
                <a:latin typeface="Cooper Black" pitchFamily="18" charset="0"/>
              </a:rPr>
              <a:t>Additional Comments</a:t>
            </a:r>
          </a:p>
          <a:p>
            <a:pPr>
              <a:lnSpc>
                <a:spcPct val="120000"/>
              </a:lnSpc>
            </a:pPr>
            <a:r>
              <a:rPr lang="en-US" sz="2600" b="1" dirty="0">
                <a:solidFill>
                  <a:srgbClr val="006600"/>
                </a:solidFill>
                <a:latin typeface="Comic Sans MS" pitchFamily="66" charset="0"/>
              </a:rPr>
              <a:t>Many cannot reconcile this New Testament calendar problem.  Why?  They have not found </a:t>
            </a:r>
            <a:r>
              <a:rPr lang="en-US" sz="2600" b="1" dirty="0">
                <a:solidFill>
                  <a:srgbClr val="0070C0"/>
                </a:solidFill>
                <a:latin typeface="Comic Sans MS" pitchFamily="66" charset="0"/>
              </a:rPr>
              <a:t>Yahuah’s</a:t>
            </a:r>
            <a:r>
              <a:rPr lang="en-US" sz="2600" b="1" dirty="0">
                <a:solidFill>
                  <a:srgbClr val="006600"/>
                </a:solidFill>
                <a:latin typeface="Comic Sans MS" pitchFamily="66" charset="0"/>
              </a:rPr>
              <a:t> Covenant Calendar from the Torah to be able to apply the guidelines appropriately to the Gospel events.</a:t>
            </a:r>
          </a:p>
          <a:p>
            <a:pPr>
              <a:lnSpc>
                <a:spcPct val="120000"/>
              </a:lnSpc>
            </a:pPr>
            <a:r>
              <a:rPr lang="en-US" sz="2600" b="1" dirty="0">
                <a:solidFill>
                  <a:schemeClr val="accent5">
                    <a:lumMod val="50000"/>
                  </a:schemeClr>
                </a:solidFill>
                <a:effectLst>
                  <a:glow rad="139700">
                    <a:schemeClr val="accent5">
                      <a:satMod val="175000"/>
                      <a:alpha val="40000"/>
                    </a:schemeClr>
                  </a:glow>
                </a:effectLst>
                <a:latin typeface="Comic Sans MS" pitchFamily="66" charset="0"/>
              </a:rPr>
              <a:t>John’s Gospel</a:t>
            </a:r>
            <a:r>
              <a:rPr lang="en-US" sz="2600" b="1" dirty="0">
                <a:solidFill>
                  <a:schemeClr val="accent5">
                    <a:lumMod val="50000"/>
                  </a:schemeClr>
                </a:solidFill>
                <a:latin typeface="Comic Sans MS" pitchFamily="66" charset="0"/>
              </a:rPr>
              <a:t> is very different because he gives the missing information to solve these calendar problems.  </a:t>
            </a:r>
            <a:r>
              <a:rPr lang="en-US" sz="2600" b="1" dirty="0">
                <a:solidFill>
                  <a:schemeClr val="accent5">
                    <a:lumMod val="50000"/>
                  </a:schemeClr>
                </a:solidFill>
                <a:effectLst>
                  <a:glow rad="139700">
                    <a:schemeClr val="accent5">
                      <a:satMod val="175000"/>
                      <a:alpha val="40000"/>
                    </a:schemeClr>
                  </a:glow>
                </a:effectLst>
                <a:latin typeface="Comic Sans MS" pitchFamily="66" charset="0"/>
              </a:rPr>
              <a:t>This special key seems to be unknown to most calendar students.</a:t>
            </a:r>
            <a:endParaRPr lang="en-US" dirty="0">
              <a:solidFill>
                <a:schemeClr val="accent5">
                  <a:lumMod val="50000"/>
                </a:schemeClr>
              </a:solidFill>
              <a:effectLst>
                <a:glow rad="139700">
                  <a:schemeClr val="accent5">
                    <a:satMod val="175000"/>
                    <a:alpha val="40000"/>
                  </a:schemeClr>
                </a:glow>
              </a:effectLst>
              <a:latin typeface="Comic Sans MS" pitchFamily="66" charset="0"/>
            </a:endParaRPr>
          </a:p>
        </p:txBody>
      </p:sp>
      <p:pic>
        <p:nvPicPr>
          <p:cNvPr id="12" name="Picture 7" descr="C:\Users\Rae\Desktop\key png.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5400000">
            <a:off x="10725671" y="4419600"/>
            <a:ext cx="1237729" cy="1237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64159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250"/>
                                        <p:tgtEl>
                                          <p:spTgt spid="11">
                                            <p:txEl>
                                              <p:pRg st="1" end="1"/>
                                            </p:txEl>
                                          </p:spTgt>
                                        </p:tgtEl>
                                      </p:cBhvr>
                                    </p:animEffect>
                                    <p:anim calcmode="lin" valueType="num">
                                      <p:cBhvr>
                                        <p:cTn id="15" dur="125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25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wipe(left)">
                                      <p:cBhvr>
                                        <p:cTn id="21" dur="175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87840" y="64668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107</a:t>
            </a:fld>
            <a:endParaRPr lang="en-US" b="1" dirty="0">
              <a:solidFill>
                <a:srgbClr val="713A1F"/>
              </a:solidFill>
            </a:endParaRPr>
          </a:p>
        </p:txBody>
      </p:sp>
      <p:sp>
        <p:nvSpPr>
          <p:cNvPr id="5" name="Content Placeholder 4"/>
          <p:cNvSpPr>
            <a:spLocks noGrp="1"/>
          </p:cNvSpPr>
          <p:nvPr>
            <p:ph idx="1"/>
          </p:nvPr>
        </p:nvSpPr>
        <p:spPr>
          <a:xfrm>
            <a:off x="304800" y="1092835"/>
            <a:ext cx="5791200" cy="5917565"/>
          </a:xfrm>
        </p:spPr>
        <p:txBody>
          <a:bodyPr>
            <a:normAutofit fontScale="77500" lnSpcReduction="20000"/>
            <a:scene3d>
              <a:camera prst="orthographicFront"/>
              <a:lightRig rig="threePt" dir="t"/>
            </a:scene3d>
            <a:sp3d extrusionH="57150">
              <a:bevelT w="38100" h="38100"/>
            </a:sp3d>
          </a:bodyPr>
          <a:lstStyle/>
          <a:p>
            <a:pPr marL="0" indent="0" algn="ctr">
              <a:buNone/>
            </a:pPr>
            <a:r>
              <a:rPr lang="en-US" b="1" i="1" dirty="0">
                <a:solidFill>
                  <a:srgbClr val="006600"/>
                </a:solidFill>
              </a:rPr>
              <a:t>Nelson's Illustrated Bible Dictionary    </a:t>
            </a:r>
            <a:r>
              <a:rPr lang="en-US" b="1" u="sng" dirty="0">
                <a:solidFill>
                  <a:srgbClr val="006600"/>
                </a:solidFill>
              </a:rPr>
              <a:t>CALENDAR</a:t>
            </a:r>
            <a:r>
              <a:rPr lang="en-US" dirty="0">
                <a:solidFill>
                  <a:srgbClr val="006600"/>
                </a:solidFill>
              </a:rPr>
              <a:t> </a:t>
            </a:r>
          </a:p>
          <a:p>
            <a:pPr marL="514350" indent="-514350">
              <a:lnSpc>
                <a:spcPct val="120000"/>
              </a:lnSpc>
              <a:buFont typeface="+mj-lt"/>
              <a:buAutoNum type="arabicPeriod"/>
            </a:pPr>
            <a:r>
              <a:rPr lang="en-US" dirty="0"/>
              <a:t>“</a:t>
            </a:r>
            <a:r>
              <a:rPr lang="en-US" u="sng" dirty="0"/>
              <a:t>Possibly</a:t>
            </a:r>
            <a:r>
              <a:rPr lang="en-US" dirty="0"/>
              <a:t>, the solution is that </a:t>
            </a:r>
            <a:r>
              <a:rPr lang="en-US" b="1" dirty="0">
                <a:solidFill>
                  <a:srgbClr val="0070C0"/>
                </a:solidFill>
              </a:rPr>
              <a:t>the first three gospels reckoned their timetable of the crucifixion events according to the Galilean method</a:t>
            </a:r>
            <a:r>
              <a:rPr lang="en-US" dirty="0">
                <a:solidFill>
                  <a:srgbClr val="0070C0"/>
                </a:solidFill>
              </a:rPr>
              <a:t> </a:t>
            </a:r>
            <a:r>
              <a:rPr lang="en-US" dirty="0"/>
              <a:t>(beginning the day at </a:t>
            </a:r>
            <a:r>
              <a:rPr lang="en-US" b="1" dirty="0">
                <a:solidFill>
                  <a:srgbClr val="0070C0"/>
                </a:solidFill>
              </a:rPr>
              <a:t>sunrise</a:t>
            </a:r>
            <a:r>
              <a:rPr lang="en-US" dirty="0"/>
              <a:t> </a:t>
            </a:r>
            <a:r>
              <a:rPr lang="en-US" sz="2600" dirty="0"/>
              <a:t>[</a:t>
            </a:r>
            <a:r>
              <a:rPr lang="en-US" sz="2600" b="1" u="sng" dirty="0">
                <a:solidFill>
                  <a:srgbClr val="0070C0"/>
                </a:solidFill>
                <a:effectLst>
                  <a:outerShdw blurRad="69850" dist="43180" dir="5400000" sx="0" sy="0">
                    <a:srgbClr val="000000">
                      <a:alpha val="65000"/>
                    </a:srgbClr>
                  </a:outerShdw>
                </a:effectLst>
              </a:rPr>
              <a:t>dawn</a:t>
            </a:r>
            <a:r>
              <a:rPr lang="en-US" sz="2600" dirty="0"/>
              <a:t> </a:t>
            </a:r>
            <a:r>
              <a:rPr lang="en-US" sz="2300" dirty="0"/>
              <a:t>would have been the correct Scriptural term</a:t>
            </a:r>
            <a:r>
              <a:rPr lang="en-US" dirty="0"/>
              <a:t>]) </a:t>
            </a:r>
            <a:r>
              <a:rPr lang="en-US" b="1" dirty="0">
                <a:solidFill>
                  <a:srgbClr val="0070C0"/>
                </a:solidFill>
              </a:rPr>
              <a:t>which was used by Jesus, the disciples, </a:t>
            </a:r>
            <a:r>
              <a:rPr lang="en-US" b="1" dirty="0">
                <a:solidFill>
                  <a:schemeClr val="tx1">
                    <a:lumMod val="65000"/>
                    <a:lumOff val="35000"/>
                  </a:schemeClr>
                </a:solidFill>
              </a:rPr>
              <a:t>and the Pharisees</a:t>
            </a:r>
            <a:r>
              <a:rPr lang="en-US" dirty="0">
                <a:solidFill>
                  <a:schemeClr val="tx1">
                    <a:lumMod val="65000"/>
                    <a:lumOff val="35000"/>
                  </a:schemeClr>
                </a:solidFill>
              </a:rPr>
              <a:t>.  </a:t>
            </a:r>
          </a:p>
          <a:p>
            <a:pPr marL="514350" indent="-514350">
              <a:lnSpc>
                <a:spcPct val="120000"/>
              </a:lnSpc>
              <a:buFont typeface="+mj-lt"/>
              <a:buAutoNum type="arabicPeriod"/>
            </a:pPr>
            <a:r>
              <a:rPr lang="en-US" dirty="0"/>
              <a:t>“</a:t>
            </a:r>
            <a:r>
              <a:rPr lang="en-US" u="sng" dirty="0"/>
              <a:t>But</a:t>
            </a:r>
            <a:r>
              <a:rPr lang="en-US" dirty="0"/>
              <a:t> </a:t>
            </a:r>
            <a:r>
              <a:rPr lang="en-US" b="1" u="sng" dirty="0">
                <a:solidFill>
                  <a:srgbClr val="C00000"/>
                </a:solidFill>
              </a:rPr>
              <a:t>John</a:t>
            </a:r>
            <a:r>
              <a:rPr lang="en-US" dirty="0"/>
              <a:t> </a:t>
            </a:r>
            <a:r>
              <a:rPr lang="en-US" dirty="0">
                <a:solidFill>
                  <a:srgbClr val="C00000"/>
                </a:solidFill>
              </a:rPr>
              <a:t>may have </a:t>
            </a:r>
            <a:r>
              <a:rPr lang="en-US" b="1" dirty="0">
                <a:solidFill>
                  <a:srgbClr val="C00000"/>
                </a:solidFill>
              </a:rPr>
              <a:t>reckoned </a:t>
            </a:r>
            <a:r>
              <a:rPr lang="en-US" b="1" dirty="0"/>
              <a:t>according to the </a:t>
            </a:r>
            <a:r>
              <a:rPr lang="en-US" b="1" u="wavy" dirty="0"/>
              <a:t>Judean method</a:t>
            </a:r>
            <a:r>
              <a:rPr lang="en-US" b="1" dirty="0"/>
              <a:t> (</a:t>
            </a:r>
            <a:r>
              <a:rPr lang="en-US" b="1" u="wavy" dirty="0">
                <a:solidFill>
                  <a:srgbClr val="C00000"/>
                </a:solidFill>
              </a:rPr>
              <a:t>beginning the day at</a:t>
            </a:r>
            <a:r>
              <a:rPr lang="en-US" b="1" dirty="0">
                <a:solidFill>
                  <a:srgbClr val="C00000"/>
                </a:solidFill>
              </a:rPr>
              <a:t> </a:t>
            </a:r>
            <a:r>
              <a:rPr lang="en-US" b="1" u="wavy" dirty="0">
                <a:solidFill>
                  <a:srgbClr val="C00000"/>
                </a:solidFill>
              </a:rPr>
              <a:t>sunset</a:t>
            </a:r>
            <a:r>
              <a:rPr lang="en-US" b="1" dirty="0"/>
              <a:t>), </a:t>
            </a:r>
            <a:r>
              <a:rPr lang="en-US" b="1" u="wavy" dirty="0"/>
              <a:t>a system used by the Sadducees</a:t>
            </a:r>
            <a:r>
              <a:rPr lang="en-US" dirty="0"/>
              <a:t>. </a:t>
            </a:r>
          </a:p>
          <a:p>
            <a:pPr marL="514350" indent="-514350">
              <a:lnSpc>
                <a:spcPct val="120000"/>
              </a:lnSpc>
              <a:buFont typeface="+mj-lt"/>
              <a:buAutoNum type="arabicPeriod"/>
            </a:pPr>
            <a:r>
              <a:rPr lang="en-US" dirty="0"/>
              <a:t>“</a:t>
            </a:r>
            <a:r>
              <a:rPr lang="en-US" sz="3600" b="1" u="sng" dirty="0">
                <a:solidFill>
                  <a:srgbClr val="C00000"/>
                </a:solidFill>
              </a:rPr>
              <a:t>If</a:t>
            </a:r>
            <a:r>
              <a:rPr lang="en-US" dirty="0"/>
              <a:t>  this is true, </a:t>
            </a:r>
            <a:r>
              <a:rPr lang="en-US" b="1" dirty="0">
                <a:solidFill>
                  <a:srgbClr val="006600"/>
                </a:solidFill>
              </a:rPr>
              <a:t>different calendar systems </a:t>
            </a:r>
            <a:r>
              <a:rPr lang="en-US" b="1" u="sng" dirty="0">
                <a:solidFill>
                  <a:srgbClr val="C00000"/>
                </a:solidFill>
              </a:rPr>
              <a:t>may have been</a:t>
            </a:r>
            <a:r>
              <a:rPr lang="en-US" b="1" dirty="0">
                <a:solidFill>
                  <a:srgbClr val="C00000"/>
                </a:solidFill>
              </a:rPr>
              <a:t> </a:t>
            </a:r>
            <a:r>
              <a:rPr lang="en-US" b="1" dirty="0">
                <a:solidFill>
                  <a:srgbClr val="006600"/>
                </a:solidFill>
              </a:rPr>
              <a:t>in use at the same time </a:t>
            </a:r>
            <a:br>
              <a:rPr lang="en-US" b="1" dirty="0">
                <a:solidFill>
                  <a:srgbClr val="006600"/>
                </a:solidFill>
              </a:rPr>
            </a:br>
            <a:r>
              <a:rPr lang="en-US" b="1" dirty="0">
                <a:solidFill>
                  <a:srgbClr val="006600"/>
                </a:solidFill>
              </a:rPr>
              <a:t>within the nation of Israel.</a:t>
            </a:r>
            <a:r>
              <a:rPr lang="en-US" dirty="0"/>
              <a:t>”  </a:t>
            </a:r>
            <a:br>
              <a:rPr lang="en-US" dirty="0"/>
            </a:br>
            <a:endParaRPr lang="en-US" dirty="0"/>
          </a:p>
          <a:p>
            <a:endParaRPr lang="en-US" dirty="0"/>
          </a:p>
        </p:txBody>
      </p:sp>
      <p:sp>
        <p:nvSpPr>
          <p:cNvPr id="7" name="Title 2"/>
          <p:cNvSpPr txBox="1">
            <a:spLocks/>
          </p:cNvSpPr>
          <p:nvPr/>
        </p:nvSpPr>
        <p:spPr>
          <a:xfrm>
            <a:off x="0" y="0"/>
            <a:ext cx="12192001"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rgbClr val="002060"/>
                  </a:solidFill>
                </a:ln>
                <a:solidFill>
                  <a:schemeClr val="accent5"/>
                </a:solidFill>
                <a:effectLst>
                  <a:outerShdw blurRad="50800" dist="39000" dir="5460000" algn="tl">
                    <a:srgbClr val="000000">
                      <a:alpha val="38000"/>
                    </a:srgbClr>
                  </a:outerShdw>
                </a:effectLst>
                <a:latin typeface="Matura MT Script Capitals" pitchFamily="66" charset="0"/>
              </a:rPr>
              <a:t>A Closer Look at Nelson’s </a:t>
            </a:r>
            <a:r>
              <a:rPr lang="en-US" sz="3200" b="1" dirty="0">
                <a:ln w="11430">
                  <a:solidFill>
                    <a:srgbClr val="002060"/>
                  </a:solidFill>
                </a:ln>
                <a:solidFill>
                  <a:schemeClr val="accent5"/>
                </a:solidFill>
                <a:effectLst>
                  <a:outerShdw blurRad="50800" dist="39000" dir="5460000" algn="tl">
                    <a:srgbClr val="000000">
                      <a:alpha val="38000"/>
                    </a:srgbClr>
                  </a:outerShdw>
                </a:effectLst>
                <a:latin typeface="+mn-lt"/>
              </a:rPr>
              <a:t>(</a:t>
            </a:r>
            <a:r>
              <a:rPr lang="en-US" sz="3200" b="1" dirty="0" err="1">
                <a:ln w="11430">
                  <a:solidFill>
                    <a:srgbClr val="002060"/>
                  </a:solidFill>
                </a:ln>
                <a:solidFill>
                  <a:schemeClr val="accent5"/>
                </a:solidFill>
                <a:effectLst>
                  <a:outerShdw blurRad="50800" dist="39000" dir="5460000" algn="tl">
                    <a:srgbClr val="000000">
                      <a:alpha val="38000"/>
                    </a:srgbClr>
                  </a:outerShdw>
                </a:effectLst>
                <a:latin typeface="+mn-lt"/>
              </a:rPr>
              <a:t>con’t</a:t>
            </a:r>
            <a:r>
              <a:rPr lang="en-US" sz="3200" b="1" dirty="0">
                <a:ln w="11430">
                  <a:solidFill>
                    <a:srgbClr val="002060"/>
                  </a:solidFill>
                </a:ln>
                <a:solidFill>
                  <a:schemeClr val="accent5"/>
                </a:solidFill>
                <a:effectLst>
                  <a:outerShdw blurRad="50800" dist="39000" dir="5460000" algn="tl">
                    <a:srgbClr val="000000">
                      <a:alpha val="38000"/>
                    </a:srgbClr>
                  </a:outerShdw>
                </a:effectLst>
                <a:latin typeface="+mn-lt"/>
              </a:rPr>
              <a:t>)</a:t>
            </a:r>
            <a:endParaRPr lang="en-US" sz="7200" b="1" dirty="0">
              <a:ln w="11430">
                <a:solidFill>
                  <a:srgbClr val="002060"/>
                </a:solidFill>
              </a:ln>
              <a:solidFill>
                <a:srgbClr val="92D050"/>
              </a:solidFill>
              <a:effectLst>
                <a:outerShdw blurRad="50800" dist="39000" dir="5460000" algn="tl">
                  <a:srgbClr val="000000">
                    <a:alpha val="38000"/>
                  </a:srgbClr>
                </a:outerShdw>
              </a:effectLst>
              <a:latin typeface="Matura MT Script Capitals" pitchFamily="66" charset="0"/>
            </a:endParaRPr>
          </a:p>
        </p:txBody>
      </p:sp>
      <p:sp>
        <p:nvSpPr>
          <p:cNvPr id="6" name="Content Placeholder 3"/>
          <p:cNvSpPr txBox="1">
            <a:spLocks/>
          </p:cNvSpPr>
          <p:nvPr/>
        </p:nvSpPr>
        <p:spPr>
          <a:xfrm>
            <a:off x="6248400" y="990599"/>
            <a:ext cx="5588555" cy="5476241"/>
          </a:xfrm>
          <a:prstGeom prst="rect">
            <a:avLst/>
          </a:prstGeom>
          <a:blipFill dpi="0" rotWithShape="1">
            <a:blip r:embed="rId3">
              <a:alphaModFix amt="63000"/>
              <a:duotone>
                <a:schemeClr val="accent5">
                  <a:shade val="45000"/>
                  <a:satMod val="135000"/>
                </a:schemeClr>
                <a:prstClr val="white"/>
              </a:duotone>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lIns="91440" tIns="45720" rIns="91440" bIns="45720" rtlCol="0">
            <a:normAutofit fontScale="70000" lnSpcReduction="20000"/>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500" b="1" dirty="0">
                <a:ln>
                  <a:solidFill>
                    <a:srgbClr val="006600"/>
                  </a:solidFill>
                </a:ln>
                <a:solidFill>
                  <a:schemeClr val="bg2">
                    <a:lumMod val="50000"/>
                  </a:schemeClr>
                </a:solidFill>
                <a:latin typeface="Cooper Black" pitchFamily="18" charset="0"/>
              </a:rPr>
              <a:t>Additional Comments</a:t>
            </a:r>
          </a:p>
          <a:p>
            <a:pPr marL="514350" indent="-514350">
              <a:lnSpc>
                <a:spcPct val="120000"/>
              </a:lnSpc>
              <a:buFont typeface="+mj-lt"/>
              <a:buAutoNum type="arabicPeriod"/>
            </a:pPr>
            <a:r>
              <a:rPr lang="en-US" sz="2600" b="1" dirty="0">
                <a:solidFill>
                  <a:srgbClr val="0070C0"/>
                </a:solidFill>
                <a:latin typeface="Comic Sans MS" pitchFamily="66" charset="0"/>
              </a:rPr>
              <a:t>The Galilean day-start at “dawn” would </a:t>
            </a:r>
            <a:br>
              <a:rPr lang="en-US" sz="2600" b="1" dirty="0">
                <a:solidFill>
                  <a:srgbClr val="0070C0"/>
                </a:solidFill>
                <a:latin typeface="Comic Sans MS" pitchFamily="66" charset="0"/>
              </a:rPr>
            </a:br>
            <a:r>
              <a:rPr lang="en-US" sz="2600" b="1" dirty="0">
                <a:solidFill>
                  <a:srgbClr val="0070C0"/>
                </a:solidFill>
                <a:latin typeface="Comic Sans MS" pitchFamily="66" charset="0"/>
              </a:rPr>
              <a:t>be exactly what Yahusha also taught and observed.  </a:t>
            </a:r>
            <a:br>
              <a:rPr lang="en-US" sz="2600" b="1" dirty="0">
                <a:solidFill>
                  <a:srgbClr val="0070C0"/>
                </a:solidFill>
                <a:latin typeface="Comic Sans MS" pitchFamily="66" charset="0"/>
              </a:rPr>
            </a:br>
            <a:r>
              <a:rPr lang="en-US" sz="2600" b="1" dirty="0">
                <a:solidFill>
                  <a:srgbClr val="0070C0"/>
                </a:solidFill>
                <a:latin typeface="Comic Sans MS" pitchFamily="66" charset="0"/>
              </a:rPr>
              <a:t>The leaders in Judea observed the sunset commencement, except for the temple – which remained true to the “dawn day.”</a:t>
            </a:r>
          </a:p>
          <a:p>
            <a:pPr marL="514350" indent="-514350">
              <a:lnSpc>
                <a:spcPct val="120000"/>
              </a:lnSpc>
              <a:buFont typeface="+mj-lt"/>
              <a:buAutoNum type="arabicPeriod"/>
            </a:pPr>
            <a:r>
              <a:rPr lang="en-US" sz="2600" b="1" dirty="0">
                <a:solidFill>
                  <a:srgbClr val="C00000"/>
                </a:solidFill>
                <a:latin typeface="Comic Sans MS" pitchFamily="66" charset="0"/>
              </a:rPr>
              <a:t>John </a:t>
            </a:r>
            <a:r>
              <a:rPr lang="en-US" sz="2600" b="1" u="sng" dirty="0">
                <a:solidFill>
                  <a:srgbClr val="C00000"/>
                </a:solidFill>
                <a:latin typeface="Comic Sans MS" pitchFamily="66" charset="0"/>
              </a:rPr>
              <a:t>never</a:t>
            </a:r>
            <a:r>
              <a:rPr lang="en-US" sz="2600" b="1" dirty="0">
                <a:solidFill>
                  <a:srgbClr val="C00000"/>
                </a:solidFill>
                <a:latin typeface="Comic Sans MS" pitchFamily="66" charset="0"/>
              </a:rPr>
              <a:t> referred to a sunset day commencement!  </a:t>
            </a:r>
            <a:r>
              <a:rPr lang="en-US" sz="2600" b="1" dirty="0">
                <a:solidFill>
                  <a:srgbClr val="0070C0"/>
                </a:solidFill>
                <a:latin typeface="Comic Sans MS" pitchFamily="66" charset="0"/>
              </a:rPr>
              <a:t>He</a:t>
            </a:r>
            <a:r>
              <a:rPr lang="en-US" sz="2000" b="1" dirty="0">
                <a:solidFill>
                  <a:srgbClr val="0070C0"/>
                </a:solidFill>
              </a:rPr>
              <a:t>  </a:t>
            </a:r>
            <a:r>
              <a:rPr lang="en-US" sz="2600" b="1" dirty="0">
                <a:solidFill>
                  <a:srgbClr val="0070C0"/>
                </a:solidFill>
                <a:latin typeface="Comic Sans MS" pitchFamily="66" charset="0"/>
              </a:rPr>
              <a:t>used the dawn day </a:t>
            </a:r>
            <a:br>
              <a:rPr lang="en-US" sz="2600" b="1" dirty="0">
                <a:solidFill>
                  <a:srgbClr val="0070C0"/>
                </a:solidFill>
                <a:latin typeface="Comic Sans MS" pitchFamily="66" charset="0"/>
              </a:rPr>
            </a:br>
            <a:r>
              <a:rPr lang="en-US" sz="2600" b="1" dirty="0">
                <a:solidFill>
                  <a:srgbClr val="0070C0"/>
                </a:solidFill>
                <a:latin typeface="Comic Sans MS" pitchFamily="66" charset="0"/>
              </a:rPr>
              <a:t>in his whole Gospel, </a:t>
            </a:r>
            <a:r>
              <a:rPr lang="en-US" sz="2600" b="1" dirty="0">
                <a:solidFill>
                  <a:schemeClr val="tx1">
                    <a:lumMod val="65000"/>
                    <a:lumOff val="35000"/>
                  </a:schemeClr>
                </a:solidFill>
                <a:latin typeface="Comic Sans MS" pitchFamily="66" charset="0"/>
              </a:rPr>
              <a:t>except for the </a:t>
            </a:r>
            <a:br>
              <a:rPr lang="en-US" sz="2600" b="1" dirty="0">
                <a:solidFill>
                  <a:schemeClr val="tx1">
                    <a:lumMod val="65000"/>
                    <a:lumOff val="35000"/>
                  </a:schemeClr>
                </a:solidFill>
                <a:latin typeface="Comic Sans MS" pitchFamily="66" charset="0"/>
              </a:rPr>
            </a:br>
            <a:r>
              <a:rPr lang="en-US" sz="2600" b="1" dirty="0">
                <a:solidFill>
                  <a:srgbClr val="0070C0"/>
                </a:solidFill>
                <a:latin typeface="Comic Sans MS" pitchFamily="66" charset="0"/>
              </a:rPr>
              <a:t>Passion Account </a:t>
            </a:r>
            <a:r>
              <a:rPr lang="en-US" sz="2600" b="1" dirty="0">
                <a:solidFill>
                  <a:schemeClr val="tx1">
                    <a:lumMod val="65000"/>
                    <a:lumOff val="35000"/>
                  </a:schemeClr>
                </a:solidFill>
                <a:latin typeface="Comic Sans MS" pitchFamily="66" charset="0"/>
              </a:rPr>
              <a:t>where he switched to Roman time beginning the day at midnight.  Why?  So the Romans &amp; Greeks could understand the Gospel account timing.</a:t>
            </a:r>
            <a:endParaRPr lang="en-US" sz="2600" dirty="0">
              <a:solidFill>
                <a:schemeClr val="tx1">
                  <a:lumMod val="65000"/>
                  <a:lumOff val="35000"/>
                </a:schemeClr>
              </a:solidFill>
              <a:latin typeface="Comic Sans MS" pitchFamily="66" charset="0"/>
            </a:endParaRPr>
          </a:p>
          <a:p>
            <a:pPr marL="514350" indent="-514350">
              <a:lnSpc>
                <a:spcPct val="120000"/>
              </a:lnSpc>
              <a:buFont typeface="+mj-lt"/>
              <a:buAutoNum type="arabicPeriod"/>
            </a:pPr>
            <a:r>
              <a:rPr lang="en-US" sz="2600" b="1" dirty="0">
                <a:solidFill>
                  <a:srgbClr val="006600"/>
                </a:solidFill>
                <a:latin typeface="Comic Sans MS" pitchFamily="66" charset="0"/>
              </a:rPr>
              <a:t>There is ample proof when studying the Gospels for two different calendar systems being used in Judea at the same time.  (Studies are available upon request.)</a:t>
            </a:r>
            <a:endParaRPr lang="en-US" sz="2600" b="1" dirty="0">
              <a:solidFill>
                <a:srgbClr val="0070C0"/>
              </a:solidFill>
              <a:latin typeface="Comic Sans MS" pitchFamily="66" charset="0"/>
            </a:endParaRPr>
          </a:p>
        </p:txBody>
      </p:sp>
    </p:spTree>
    <p:extLst>
      <p:ext uri="{BB962C8B-B14F-4D97-AF65-F5344CB8AC3E}">
        <p14:creationId xmlns:p14="http://schemas.microsoft.com/office/powerpoint/2010/main" val="17386417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250"/>
                                        <p:tgtEl>
                                          <p:spTgt spid="6">
                                            <p:txEl>
                                              <p:pRg st="1" end="1"/>
                                            </p:txEl>
                                          </p:spTgt>
                                        </p:tgtEl>
                                      </p:cBhvr>
                                    </p:animEffect>
                                    <p:anim calcmode="lin" valueType="num">
                                      <p:cBhvr>
                                        <p:cTn id="8" dur="125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25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250"/>
                                        <p:tgtEl>
                                          <p:spTgt spid="6">
                                            <p:txEl>
                                              <p:pRg st="2" end="2"/>
                                            </p:txEl>
                                          </p:spTgt>
                                        </p:tgtEl>
                                      </p:cBhvr>
                                    </p:animEffect>
                                    <p:anim calcmode="lin" valueType="num">
                                      <p:cBhvr>
                                        <p:cTn id="22" dur="125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25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250"/>
                                        <p:tgtEl>
                                          <p:spTgt spid="5">
                                            <p:txEl>
                                              <p:pRg st="3" end="3"/>
                                            </p:txEl>
                                          </p:spTgt>
                                        </p:tgtEl>
                                      </p:cBhvr>
                                    </p:animEffect>
                                    <p:anim calcmode="lin" valueType="num">
                                      <p:cBhvr>
                                        <p:cTn id="29" dur="125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25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175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half" idx="1"/>
          </p:nvPr>
        </p:nvSpPr>
        <p:spPr>
          <a:xfrm>
            <a:off x="304800" y="990600"/>
            <a:ext cx="7924800" cy="5562600"/>
          </a:xfrm>
          <a:solidFill>
            <a:schemeClr val="accent4">
              <a:lumMod val="20000"/>
              <a:lumOff val="80000"/>
            </a:schemeClr>
          </a:solidFill>
          <a:ln w="57150">
            <a:solidFill>
              <a:schemeClr val="bg2">
                <a:lumMod val="50000"/>
              </a:schemeClr>
            </a:solidFill>
          </a:ln>
          <a:scene3d>
            <a:camera prst="orthographicFront"/>
            <a:lightRig rig="threePt" dir="t"/>
          </a:scene3d>
          <a:sp3d>
            <a:bevelT w="152400" h="50800" prst="softRound"/>
          </a:sp3d>
        </p:spPr>
        <p:txBody>
          <a:bodyPr>
            <a:normAutofit fontScale="62500" lnSpcReduction="20000"/>
            <a:sp3d extrusionH="57150">
              <a:bevelT w="38100" h="38100" prst="angle"/>
            </a:sp3d>
          </a:bodyPr>
          <a:lstStyle/>
          <a:p>
            <a:pPr marL="0" indent="0">
              <a:buNone/>
            </a:pPr>
            <a:endParaRPr lang="en-US" sz="500" b="1" dirty="0">
              <a:ln w="1905"/>
              <a:solidFill>
                <a:srgbClr val="006600"/>
              </a:solidFill>
              <a:effectLst>
                <a:innerShdw blurRad="69850" dist="43180" dir="5400000">
                  <a:srgbClr val="000000">
                    <a:alpha val="65000"/>
                  </a:srgbClr>
                </a:innerShdw>
              </a:effectLst>
            </a:endParaRPr>
          </a:p>
          <a:p>
            <a:pPr marL="0" indent="0">
              <a:buNone/>
            </a:pPr>
            <a:r>
              <a:rPr lang="en-US" sz="3400" b="1" dirty="0">
                <a:ln w="1905"/>
                <a:solidFill>
                  <a:srgbClr val="006600"/>
                </a:solidFill>
                <a:effectLst>
                  <a:innerShdw blurRad="69850" dist="43180" dir="5400000">
                    <a:srgbClr val="000000">
                      <a:alpha val="65000"/>
                    </a:srgbClr>
                  </a:innerShdw>
                </a:effectLst>
              </a:rPr>
              <a:t>Gen 49:21  </a:t>
            </a:r>
            <a:r>
              <a:rPr lang="en-US" sz="3400" b="1" dirty="0">
                <a:solidFill>
                  <a:srgbClr val="0070C0"/>
                </a:solidFill>
              </a:rPr>
              <a:t>Naphtali is a hind let loose: he </a:t>
            </a:r>
            <a:r>
              <a:rPr lang="en-US" sz="3400" b="1" dirty="0" err="1">
                <a:solidFill>
                  <a:srgbClr val="0070C0"/>
                </a:solidFill>
              </a:rPr>
              <a:t>giveth</a:t>
            </a:r>
            <a:r>
              <a:rPr lang="en-US" sz="3400" b="1" dirty="0">
                <a:solidFill>
                  <a:srgbClr val="0070C0"/>
                </a:solidFill>
              </a:rPr>
              <a:t> goodly words</a:t>
            </a:r>
            <a:r>
              <a:rPr lang="en-US" b="1" dirty="0">
                <a:solidFill>
                  <a:srgbClr val="0070C0"/>
                </a:solidFill>
              </a:rPr>
              <a:t>.</a:t>
            </a:r>
          </a:p>
          <a:p>
            <a:pPr>
              <a:lnSpc>
                <a:spcPct val="120000"/>
              </a:lnSpc>
            </a:pPr>
            <a:r>
              <a:rPr lang="en-US" sz="3500" b="1" dirty="0">
                <a:solidFill>
                  <a:srgbClr val="0070C0"/>
                </a:solidFill>
              </a:rPr>
              <a:t>Naphtali …  </a:t>
            </a:r>
            <a:r>
              <a:rPr lang="en-US" sz="3500" dirty="0">
                <a:solidFill>
                  <a:schemeClr val="tx1">
                    <a:lumMod val="75000"/>
                    <a:lumOff val="25000"/>
                  </a:schemeClr>
                </a:solidFill>
              </a:rPr>
              <a:t>Galilee is in the former land of Naphtali (Matt. 4:15).  Naphtali means “to obtain by wrestling.”</a:t>
            </a:r>
          </a:p>
          <a:p>
            <a:pPr>
              <a:lnSpc>
                <a:spcPct val="120000"/>
              </a:lnSpc>
            </a:pPr>
            <a:r>
              <a:rPr lang="en-US" sz="3500" b="1" dirty="0">
                <a:solidFill>
                  <a:srgbClr val="0070C0"/>
                </a:solidFill>
              </a:rPr>
              <a:t>a hind let loose …  </a:t>
            </a:r>
            <a:r>
              <a:rPr lang="en-US" sz="3500" dirty="0">
                <a:solidFill>
                  <a:schemeClr val="accent5">
                    <a:lumMod val="75000"/>
                  </a:schemeClr>
                </a:solidFill>
              </a:rPr>
              <a:t>In the Old Testament the hind refers to a person who trusts in </a:t>
            </a:r>
            <a:r>
              <a:rPr lang="en-US" sz="3500" b="1" dirty="0">
                <a:solidFill>
                  <a:srgbClr val="0070C0"/>
                </a:solidFill>
              </a:rPr>
              <a:t>Yahuah</a:t>
            </a:r>
            <a:r>
              <a:rPr lang="en-US" sz="3500" dirty="0">
                <a:solidFill>
                  <a:schemeClr val="accent5">
                    <a:lumMod val="75000"/>
                  </a:schemeClr>
                </a:solidFill>
              </a:rPr>
              <a:t> and walks upon the mountain tops (not in the valleys).  Here Jacob spoke of </a:t>
            </a:r>
            <a:r>
              <a:rPr lang="en-US" sz="3500" b="1" u="sng" dirty="0">
                <a:solidFill>
                  <a:schemeClr val="accent5">
                    <a:lumMod val="75000"/>
                  </a:schemeClr>
                </a:solidFill>
              </a:rPr>
              <a:t>Naphtali</a:t>
            </a:r>
            <a:r>
              <a:rPr lang="en-US" sz="3500" dirty="0">
                <a:solidFill>
                  <a:schemeClr val="accent5">
                    <a:lumMod val="75000"/>
                  </a:schemeClr>
                </a:solidFill>
              </a:rPr>
              <a:t> </a:t>
            </a:r>
            <a:r>
              <a:rPr lang="en-US" sz="3500" b="1" u="sng" dirty="0">
                <a:solidFill>
                  <a:schemeClr val="accent5">
                    <a:lumMod val="75000"/>
                  </a:schemeClr>
                </a:solidFill>
              </a:rPr>
              <a:t>with high favor</a:t>
            </a:r>
            <a:r>
              <a:rPr lang="en-US" sz="3500" b="1" dirty="0">
                <a:solidFill>
                  <a:schemeClr val="accent5">
                    <a:lumMod val="75000"/>
                  </a:schemeClr>
                </a:solidFill>
              </a:rPr>
              <a:t> as this will become the province of Galilee and the home of </a:t>
            </a:r>
            <a:r>
              <a:rPr lang="en-US" sz="3500" b="1" dirty="0">
                <a:solidFill>
                  <a:srgbClr val="0070C0"/>
                </a:solidFill>
              </a:rPr>
              <a:t>Yahusha</a:t>
            </a:r>
            <a:r>
              <a:rPr lang="en-US" sz="3500" b="1" dirty="0">
                <a:solidFill>
                  <a:schemeClr val="accent5">
                    <a:lumMod val="75000"/>
                  </a:schemeClr>
                </a:solidFill>
              </a:rPr>
              <a:t> and 11 disciples </a:t>
            </a:r>
            <a:r>
              <a:rPr lang="en-US" sz="3500" dirty="0">
                <a:solidFill>
                  <a:schemeClr val="accent5">
                    <a:lumMod val="75000"/>
                  </a:schemeClr>
                </a:solidFill>
              </a:rPr>
              <a:t>(addressed as "Galileans” in </a:t>
            </a:r>
            <a:r>
              <a:rPr lang="en-US" sz="3500" b="1" dirty="0">
                <a:solidFill>
                  <a:schemeClr val="accent5">
                    <a:lumMod val="75000"/>
                  </a:schemeClr>
                </a:solidFill>
              </a:rPr>
              <a:t>Acts 1:11</a:t>
            </a:r>
            <a:r>
              <a:rPr lang="en-US" sz="3500" dirty="0">
                <a:solidFill>
                  <a:schemeClr val="accent5">
                    <a:lumMod val="75000"/>
                  </a:schemeClr>
                </a:solidFill>
              </a:rPr>
              <a:t>).  </a:t>
            </a:r>
            <a:br>
              <a:rPr lang="en-US" sz="3500" dirty="0">
                <a:solidFill>
                  <a:schemeClr val="accent5">
                    <a:lumMod val="75000"/>
                  </a:schemeClr>
                </a:solidFill>
              </a:rPr>
            </a:br>
            <a:r>
              <a:rPr lang="en-US" sz="3500" b="1" dirty="0">
                <a:solidFill>
                  <a:srgbClr val="006600"/>
                </a:solidFill>
              </a:rPr>
              <a:t>Naphtali speaks of a people who are going to be sent forth.  </a:t>
            </a:r>
            <a:br>
              <a:rPr lang="en-US" sz="3500" dirty="0">
                <a:solidFill>
                  <a:schemeClr val="accent5">
                    <a:lumMod val="75000"/>
                  </a:schemeClr>
                </a:solidFill>
              </a:rPr>
            </a:br>
            <a:r>
              <a:rPr lang="en-US" sz="3500" dirty="0">
                <a:solidFill>
                  <a:schemeClr val="accent5">
                    <a:lumMod val="75000"/>
                  </a:schemeClr>
                </a:solidFill>
              </a:rPr>
              <a:t>This prophecy is fulfilled </a:t>
            </a:r>
            <a:r>
              <a:rPr lang="en-US" sz="3500" b="1" dirty="0">
                <a:solidFill>
                  <a:srgbClr val="006600"/>
                </a:solidFill>
              </a:rPr>
              <a:t>through</a:t>
            </a:r>
            <a:r>
              <a:rPr lang="en-US" sz="3500" dirty="0">
                <a:solidFill>
                  <a:schemeClr val="accent5">
                    <a:lumMod val="75000"/>
                  </a:schemeClr>
                </a:solidFill>
              </a:rPr>
              <a:t> </a:t>
            </a:r>
            <a:r>
              <a:rPr lang="en-US" sz="3500" b="1" dirty="0">
                <a:solidFill>
                  <a:srgbClr val="0070C0"/>
                </a:solidFill>
              </a:rPr>
              <a:t>Yahusha</a:t>
            </a:r>
            <a:r>
              <a:rPr lang="en-US" sz="3500" dirty="0">
                <a:solidFill>
                  <a:srgbClr val="0070C0"/>
                </a:solidFill>
              </a:rPr>
              <a:t>,</a:t>
            </a:r>
            <a:r>
              <a:rPr lang="en-US" sz="3500" dirty="0">
                <a:solidFill>
                  <a:schemeClr val="accent5">
                    <a:lumMod val="75000"/>
                  </a:schemeClr>
                </a:solidFill>
              </a:rPr>
              <a:t> </a:t>
            </a:r>
            <a:r>
              <a:rPr lang="en-US" sz="3500" b="1" dirty="0">
                <a:solidFill>
                  <a:srgbClr val="006600"/>
                </a:solidFill>
              </a:rPr>
              <a:t>His disciples and </a:t>
            </a:r>
            <a:br>
              <a:rPr lang="en-US" sz="3500" b="1" dirty="0">
                <a:solidFill>
                  <a:srgbClr val="006600"/>
                </a:solidFill>
              </a:rPr>
            </a:br>
            <a:r>
              <a:rPr lang="en-US" sz="3500" b="1" dirty="0">
                <a:solidFill>
                  <a:srgbClr val="006600"/>
                </a:solidFill>
              </a:rPr>
              <a:t>the followers from the province of Galilee</a:t>
            </a:r>
            <a:r>
              <a:rPr lang="en-US" sz="3400" b="1" dirty="0">
                <a:solidFill>
                  <a:srgbClr val="006600"/>
                </a:solidFill>
              </a:rPr>
              <a:t>. </a:t>
            </a:r>
          </a:p>
          <a:p>
            <a:pPr>
              <a:lnSpc>
                <a:spcPct val="120000"/>
              </a:lnSpc>
            </a:pPr>
            <a:r>
              <a:rPr lang="en-US" sz="3500" b="1" dirty="0">
                <a:solidFill>
                  <a:srgbClr val="0070C0"/>
                </a:solidFill>
              </a:rPr>
              <a:t>he </a:t>
            </a:r>
            <a:r>
              <a:rPr lang="en-US" sz="3500" b="1" dirty="0" err="1">
                <a:solidFill>
                  <a:srgbClr val="0070C0"/>
                </a:solidFill>
              </a:rPr>
              <a:t>giveth</a:t>
            </a:r>
            <a:r>
              <a:rPr lang="en-US" sz="3500" b="1" dirty="0">
                <a:solidFill>
                  <a:srgbClr val="0070C0"/>
                </a:solidFill>
              </a:rPr>
              <a:t> goodly words …  </a:t>
            </a:r>
            <a:r>
              <a:rPr lang="en-US" sz="3500" dirty="0">
                <a:solidFill>
                  <a:srgbClr val="4827BF"/>
                </a:solidFill>
              </a:rPr>
              <a:t>The New Testament portrays </a:t>
            </a:r>
            <a:br>
              <a:rPr lang="en-US" sz="3500" dirty="0">
                <a:solidFill>
                  <a:srgbClr val="4827BF"/>
                </a:solidFill>
              </a:rPr>
            </a:br>
            <a:r>
              <a:rPr lang="en-US" sz="3500" dirty="0">
                <a:solidFill>
                  <a:srgbClr val="4827BF"/>
                </a:solidFill>
              </a:rPr>
              <a:t>the </a:t>
            </a:r>
            <a:r>
              <a:rPr lang="en-US" sz="3500" b="1" dirty="0">
                <a:solidFill>
                  <a:srgbClr val="4827BF"/>
                </a:solidFill>
              </a:rPr>
              <a:t>swift messenger </a:t>
            </a:r>
            <a:r>
              <a:rPr lang="en-US" sz="3500" dirty="0">
                <a:solidFill>
                  <a:srgbClr val="4827BF"/>
                </a:solidFill>
              </a:rPr>
              <a:t>as giving beautiful words of life, grace, </a:t>
            </a:r>
            <a:br>
              <a:rPr lang="en-US" sz="3500" dirty="0">
                <a:solidFill>
                  <a:srgbClr val="4827BF"/>
                </a:solidFill>
              </a:rPr>
            </a:br>
            <a:r>
              <a:rPr lang="en-US" sz="3500" dirty="0">
                <a:solidFill>
                  <a:srgbClr val="4827BF"/>
                </a:solidFill>
              </a:rPr>
              <a:t>wisdom, knowledge and the gospel of salvation through </a:t>
            </a:r>
            <a:br>
              <a:rPr lang="en-US" sz="3500" dirty="0">
                <a:solidFill>
                  <a:srgbClr val="4827BF"/>
                </a:solidFill>
              </a:rPr>
            </a:br>
            <a:r>
              <a:rPr lang="en-US" sz="3500" b="1" dirty="0">
                <a:solidFill>
                  <a:srgbClr val="0070C0"/>
                </a:solidFill>
              </a:rPr>
              <a:t>Yahusha</a:t>
            </a:r>
            <a:r>
              <a:rPr lang="en-US" sz="3500" dirty="0">
                <a:solidFill>
                  <a:srgbClr val="4827BF"/>
                </a:solidFill>
              </a:rPr>
              <a:t> and His disciples as they travel the land.  </a:t>
            </a:r>
          </a:p>
        </p:txBody>
      </p:sp>
      <p:sp>
        <p:nvSpPr>
          <p:cNvPr id="7" name="Content Placeholder 6"/>
          <p:cNvSpPr>
            <a:spLocks noGrp="1"/>
          </p:cNvSpPr>
          <p:nvPr>
            <p:ph sz="half" idx="2"/>
          </p:nvPr>
        </p:nvSpPr>
        <p:spPr>
          <a:xfrm>
            <a:off x="8317375" y="4465534"/>
            <a:ext cx="3657600" cy="2240066"/>
          </a:xfrm>
        </p:spPr>
        <p:txBody>
          <a:bodyPr>
            <a:noAutofit/>
            <a:scene3d>
              <a:camera prst="orthographicFront"/>
              <a:lightRig rig="threePt" dir="t"/>
            </a:scene3d>
            <a:sp3d extrusionH="57150">
              <a:bevelT w="38100" h="38100" prst="angle"/>
            </a:sp3d>
          </a:bodyPr>
          <a:lstStyle/>
          <a:p>
            <a:pPr marL="0" indent="0" algn="ctr">
              <a:buNone/>
            </a:pPr>
            <a:r>
              <a:rPr lang="en-US" sz="3200" b="1" dirty="0" err="1">
                <a:ln w="1905">
                  <a:solidFill>
                    <a:schemeClr val="accent5">
                      <a:lumMod val="50000"/>
                    </a:schemeClr>
                  </a:solidFill>
                </a:ln>
                <a:solidFill>
                  <a:schemeClr val="bg2">
                    <a:lumMod val="50000"/>
                  </a:schemeClr>
                </a:solidFill>
                <a:effectLst>
                  <a:innerShdw blurRad="69850" dist="43180" dir="5400000">
                    <a:srgbClr val="000000">
                      <a:alpha val="65000"/>
                    </a:srgbClr>
                  </a:innerShdw>
                </a:effectLst>
              </a:rPr>
              <a:t>Hab</a:t>
            </a:r>
            <a:r>
              <a:rPr lang="en-US" sz="3200" b="1" dirty="0">
                <a:ln w="1905">
                  <a:solidFill>
                    <a:schemeClr val="accent5">
                      <a:lumMod val="50000"/>
                    </a:schemeClr>
                  </a:solidFill>
                </a:ln>
                <a:solidFill>
                  <a:schemeClr val="bg2">
                    <a:lumMod val="50000"/>
                  </a:schemeClr>
                </a:solidFill>
                <a:effectLst>
                  <a:innerShdw blurRad="69850" dist="43180" dir="5400000">
                    <a:srgbClr val="000000">
                      <a:alpha val="65000"/>
                    </a:srgbClr>
                  </a:innerShdw>
                </a:effectLst>
              </a:rPr>
              <a:t> 3:19  </a:t>
            </a:r>
            <a:r>
              <a:rPr lang="en-US" sz="2400" b="1" dirty="0">
                <a:ln w="1905">
                  <a:solidFill>
                    <a:schemeClr val="accent5">
                      <a:lumMod val="50000"/>
                    </a:schemeClr>
                  </a:solidFill>
                </a:ln>
                <a:solidFill>
                  <a:srgbClr val="00B050"/>
                </a:solidFill>
                <a:effectLst>
                  <a:innerShdw blurRad="69850" dist="43180" dir="5400000">
                    <a:srgbClr val="000000">
                      <a:alpha val="65000"/>
                    </a:srgbClr>
                  </a:innerShdw>
                </a:effectLst>
              </a:rPr>
              <a:t>Yahuah is my strength, and he will make my feet like hinds' feet, and he will make me </a:t>
            </a:r>
            <a:br>
              <a:rPr lang="en-US" sz="2400" b="1" dirty="0">
                <a:ln w="1905">
                  <a:solidFill>
                    <a:schemeClr val="accent5">
                      <a:lumMod val="50000"/>
                    </a:schemeClr>
                  </a:solidFill>
                </a:ln>
                <a:solidFill>
                  <a:srgbClr val="00B050"/>
                </a:solidFill>
                <a:effectLst>
                  <a:innerShdw blurRad="69850" dist="43180" dir="5400000">
                    <a:srgbClr val="000000">
                      <a:alpha val="65000"/>
                    </a:srgbClr>
                  </a:innerShdw>
                </a:effectLst>
              </a:rPr>
            </a:br>
            <a:r>
              <a:rPr lang="en-US" sz="2400" b="1" dirty="0">
                <a:ln w="1905">
                  <a:solidFill>
                    <a:schemeClr val="accent5">
                      <a:lumMod val="50000"/>
                    </a:schemeClr>
                  </a:solidFill>
                </a:ln>
                <a:solidFill>
                  <a:srgbClr val="00B050"/>
                </a:solidFill>
                <a:effectLst>
                  <a:innerShdw blurRad="69850" dist="43180" dir="5400000">
                    <a:srgbClr val="000000">
                      <a:alpha val="65000"/>
                    </a:srgbClr>
                  </a:innerShdw>
                </a:effectLst>
              </a:rPr>
              <a:t>to walk upon mine </a:t>
            </a:r>
            <a:br>
              <a:rPr lang="en-US" sz="2400" b="1" dirty="0">
                <a:ln w="1905">
                  <a:solidFill>
                    <a:schemeClr val="accent5">
                      <a:lumMod val="50000"/>
                    </a:schemeClr>
                  </a:solidFill>
                </a:ln>
                <a:solidFill>
                  <a:srgbClr val="00B050"/>
                </a:solidFill>
                <a:effectLst>
                  <a:innerShdw blurRad="69850" dist="43180" dir="5400000">
                    <a:srgbClr val="000000">
                      <a:alpha val="65000"/>
                    </a:srgbClr>
                  </a:innerShdw>
                </a:effectLst>
              </a:rPr>
            </a:br>
            <a:r>
              <a:rPr lang="en-US" sz="2400" b="1" dirty="0">
                <a:ln w="1905">
                  <a:solidFill>
                    <a:schemeClr val="accent5">
                      <a:lumMod val="50000"/>
                    </a:schemeClr>
                  </a:solidFill>
                </a:ln>
                <a:solidFill>
                  <a:srgbClr val="00B050"/>
                </a:solidFill>
                <a:effectLst>
                  <a:innerShdw blurRad="69850" dist="43180" dir="5400000">
                    <a:srgbClr val="000000">
                      <a:alpha val="65000"/>
                    </a:srgbClr>
                  </a:innerShdw>
                </a:effectLst>
              </a:rPr>
              <a:t>high places. </a:t>
            </a:r>
            <a:endParaRPr lang="en-US" sz="2400" dirty="0">
              <a:ln w="1905">
                <a:solidFill>
                  <a:schemeClr val="accent5">
                    <a:lumMod val="50000"/>
                  </a:schemeClr>
                </a:solidFill>
              </a:ln>
              <a:solidFill>
                <a:srgbClr val="00B050"/>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sz="1600" b="1" smtClean="0">
                <a:solidFill>
                  <a:schemeClr val="tx1"/>
                </a:solidFill>
              </a:rPr>
              <a:pPr/>
              <a:t>108</a:t>
            </a:fld>
            <a:endParaRPr lang="en-US" b="1" dirty="0">
              <a:solidFill>
                <a:schemeClr val="tx1"/>
              </a:solidFill>
            </a:endParaRPr>
          </a:p>
        </p:txBody>
      </p:sp>
      <p:pic>
        <p:nvPicPr>
          <p:cNvPr id="5123" name="Picture 3" descr="C:\Users\Rae\Desktop\hinds feet 62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405150" y="999281"/>
            <a:ext cx="3505200" cy="34662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Title 2"/>
          <p:cNvSpPr txBox="1">
            <a:spLocks/>
          </p:cNvSpPr>
          <p:nvPr/>
        </p:nvSpPr>
        <p:spPr>
          <a:xfrm>
            <a:off x="0" y="0"/>
            <a:ext cx="12192000"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a:ln w="11430">
                  <a:solidFill>
                    <a:srgbClr val="E25110"/>
                  </a:solidFill>
                </a:ln>
                <a:solidFill>
                  <a:srgbClr val="FADA7A"/>
                </a:solidFill>
                <a:effectLst>
                  <a:outerShdw blurRad="50800" dist="39000" dir="5460000" algn="tl">
                    <a:srgbClr val="000000">
                      <a:alpha val="38000"/>
                    </a:srgbClr>
                  </a:outerShdw>
                </a:effectLst>
                <a:latin typeface="Matura MT Script Capitals" pitchFamily="66" charset="0"/>
              </a:rPr>
              <a:t>Naphtali’s Prophetic Words are True</a:t>
            </a:r>
            <a:endParaRPr lang="en-US" sz="5400" b="1" dirty="0">
              <a:ln w="11430">
                <a:solidFill>
                  <a:srgbClr val="9E2A2A"/>
                </a:solidFill>
              </a:ln>
              <a:solidFill>
                <a:srgbClr val="FADA7A"/>
              </a:solidFill>
              <a:effectLst>
                <a:outerShdw blurRad="50800" dist="39000" dir="5460000" algn="tl">
                  <a:srgbClr val="000000">
                    <a:alpha val="38000"/>
                  </a:srgbClr>
                </a:outerShdw>
              </a:effectLst>
              <a:latin typeface="Matura MT Script Capitals" pitchFamily="66" charset="0"/>
            </a:endParaRPr>
          </a:p>
        </p:txBody>
      </p:sp>
    </p:spTree>
    <p:extLst>
      <p:ext uri="{BB962C8B-B14F-4D97-AF65-F5344CB8AC3E}">
        <p14:creationId xmlns:p14="http://schemas.microsoft.com/office/powerpoint/2010/main" val="24818573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175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wipe(left)">
                                      <p:cBhvr>
                                        <p:cTn id="12" dur="175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wipe(left)">
                                      <p:cBhvr>
                                        <p:cTn id="17" dur="175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000250" y="60464"/>
            <a:ext cx="5943600" cy="838200"/>
          </a:xfrm>
          <a:prstGeom prst="rect">
            <a:avLst/>
          </a:prstGeom>
        </p:spPr>
        <p:txBody>
          <a:bodyPr>
            <a:normAutofit lnSpcReduction="10000"/>
            <a:scene3d>
              <a:camera prst="orthographicFront"/>
              <a:lightRig rig="threePt" dir="t"/>
            </a:scene3d>
            <a:sp3d extrusionH="57150">
              <a:bevelT w="38100" h="38100" prst="angle"/>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r>
              <a:rPr lang="en-US" sz="5400" b="1" dirty="0">
                <a:ln w="900" cmpd="sng">
                  <a:solidFill>
                    <a:srgbClr val="7030A0">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lgerian" pitchFamily="82" charset="0"/>
              </a:rPr>
              <a:t>Calendar  of</a:t>
            </a:r>
          </a:p>
        </p:txBody>
      </p:sp>
      <p:sp>
        <p:nvSpPr>
          <p:cNvPr id="4" name="Content Placeholder 3"/>
          <p:cNvSpPr txBox="1">
            <a:spLocks/>
          </p:cNvSpPr>
          <p:nvPr/>
        </p:nvSpPr>
        <p:spPr>
          <a:xfrm>
            <a:off x="1143000" y="2209800"/>
            <a:ext cx="10744200" cy="4267200"/>
          </a:xfrm>
          <a:prstGeom prst="rect">
            <a:avLst/>
          </a:prstGeom>
        </p:spPr>
        <p:txBody>
          <a:bodyPr>
            <a:noAutofit/>
            <a:scene3d>
              <a:camera prst="orthographicFront"/>
              <a:lightRig rig="threePt" dir="t"/>
            </a:scene3d>
            <a:sp3d extrusionH="57150">
              <a:bevelT w="38100" h="38100" prst="angle"/>
            </a:sp3d>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marL="82296" indent="0" algn="ctr">
              <a:buNone/>
            </a:pPr>
            <a: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Paul  </a:t>
            </a:r>
            <a:r>
              <a:rPr lang="en-US" sz="106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&amp;  the</a:t>
            </a:r>
            <a: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Christian </a:t>
            </a:r>
            <a:r>
              <a:rPr lang="en-US" sz="106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Connection  to</a:t>
            </a:r>
            <a: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a:t>
            </a:r>
            <a:r>
              <a:rPr lang="en-US" sz="10600" b="1" dirty="0">
                <a:ln w="900" cmpd="sng">
                  <a:solidFill>
                    <a:srgbClr val="B13F9A">
                      <a:alpha val="55000"/>
                    </a:srgbClr>
                  </a:solidFill>
                  <a:prstDash val="solid"/>
                </a:ln>
                <a:solidFill>
                  <a:srgbClr val="00FFFF"/>
                </a:solidFill>
                <a:effectLst>
                  <a:innerShdw blurRad="101600" dist="76200" dir="5400000">
                    <a:schemeClr val="accent1">
                      <a:satMod val="190000"/>
                      <a:tint val="100000"/>
                      <a:alpha val="74000"/>
                    </a:schemeClr>
                  </a:innerShdw>
                </a:effectLst>
                <a:latin typeface="Edwardian Script ITC" pitchFamily="66" charset="0"/>
              </a:rPr>
              <a:t>Galilee</a:t>
            </a:r>
            <a: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a:t>
            </a:r>
            <a:endParaRPr lang="en-US" sz="10600" b="1" strike="sngStrike" dirty="0">
              <a:ln w="900" cmpd="sng">
                <a:solidFill>
                  <a:srgbClr val="B13F9A">
                    <a:alpha val="55000"/>
                  </a:srgbClr>
                </a:solidFill>
                <a:prstDash val="solid"/>
              </a:ln>
              <a:solidFill>
                <a:srgbClr val="00B0F0"/>
              </a:solidFill>
              <a:effectLst>
                <a:innerShdw blurRad="101600" dist="76200" dir="5400000">
                  <a:schemeClr val="accent1">
                    <a:satMod val="190000"/>
                    <a:tint val="100000"/>
                    <a:alpha val="74000"/>
                  </a:schemeClr>
                </a:innerShdw>
              </a:effectLst>
              <a:latin typeface="Edwardian Script ITC" pitchFamily="66" charset="0"/>
            </a:endParaRPr>
          </a:p>
        </p:txBody>
      </p:sp>
      <p:pic>
        <p:nvPicPr>
          <p:cNvPr id="5" name="Picture 3" descr="C:\Users\Rae\Desktop\paleo-version-of-yahuah.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9450" y="0"/>
            <a:ext cx="2952750" cy="883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900593"/>
            <a:ext cx="11582400" cy="1200329"/>
          </a:xfrm>
          <a:prstGeom prst="rect">
            <a:avLst/>
          </a:prstGeom>
          <a:noFill/>
        </p:spPr>
        <p:txBody>
          <a:bodyPr wrap="square" rtlCol="0">
            <a:spAutoFit/>
          </a:bodyPr>
          <a:lstStyle/>
          <a:p>
            <a:pPr algn="ctr"/>
            <a:r>
              <a:rPr lang="en-US" sz="72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Part 7:  Before  and  After 70 AD</a:t>
            </a:r>
            <a:endParaRPr lang="en-US" dirty="0">
              <a:solidFill>
                <a:schemeClr val="accent4"/>
              </a:solidFill>
              <a:latin typeface="Edwardian Script ITC" pitchFamily="66" charset="0"/>
            </a:endParaRPr>
          </a:p>
        </p:txBody>
      </p:sp>
      <p:sp>
        <p:nvSpPr>
          <p:cNvPr id="7" name="Slide Number Placeholder 1"/>
          <p:cNvSpPr>
            <a:spLocks noGrp="1"/>
          </p:cNvSpPr>
          <p:nvPr>
            <p:ph type="sldNum" sz="quarter" idx="12"/>
          </p:nvPr>
        </p:nvSpPr>
        <p:spPr>
          <a:xfrm>
            <a:off x="9296400" y="6400800"/>
            <a:ext cx="2743200" cy="365125"/>
          </a:xfrm>
        </p:spPr>
        <p:txBody>
          <a:bodyPr/>
          <a:lstStyle/>
          <a:p>
            <a:fld id="{AA4C6552-42F6-43F2-A3FB-E92E8C09004E}" type="slidenum">
              <a:rPr lang="en-US" sz="2000" smtClean="0">
                <a:solidFill>
                  <a:srgbClr val="FADA7A"/>
                </a:solidFill>
              </a:rPr>
              <a:t>109</a:t>
            </a:fld>
            <a:endParaRPr lang="en-US" sz="2000" dirty="0">
              <a:solidFill>
                <a:srgbClr val="FADA7A"/>
              </a:solidFill>
            </a:endParaRPr>
          </a:p>
        </p:txBody>
      </p:sp>
      <p:sp>
        <p:nvSpPr>
          <p:cNvPr id="8" name="Rectangle 7"/>
          <p:cNvSpPr/>
          <p:nvPr/>
        </p:nvSpPr>
        <p:spPr>
          <a:xfrm>
            <a:off x="1143000" y="5638800"/>
            <a:ext cx="11079480" cy="107721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What does Galilee have to do with Paul &amp; </a:t>
            </a:r>
            <a:b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br>
            <a: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the Christians, 70 AD, &amp; Covenant Calendar?</a:t>
            </a:r>
            <a:endParaRPr lang="en-US" sz="3200" b="1" i="1" dirty="0">
              <a:ln w="19050">
                <a:noFill/>
              </a:ln>
              <a:solidFill>
                <a:srgbClr val="FADA7A"/>
              </a:solidFill>
              <a:effectLst>
                <a:glow>
                  <a:schemeClr val="accent5">
                    <a:satMod val="175000"/>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endParaRPr>
          </a:p>
        </p:txBody>
      </p:sp>
    </p:spTree>
    <p:extLst>
      <p:ext uri="{BB962C8B-B14F-4D97-AF65-F5344CB8AC3E}">
        <p14:creationId xmlns:p14="http://schemas.microsoft.com/office/powerpoint/2010/main" val="88734217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2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1"/>
          <p:cNvSpPr txBox="1">
            <a:spLocks/>
          </p:cNvSpPr>
          <p:nvPr/>
        </p:nvSpPr>
        <p:spPr>
          <a:xfrm>
            <a:off x="11353800" y="646176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800" smtClean="0">
                <a:solidFill>
                  <a:schemeClr val="tx1"/>
                </a:solidFill>
              </a:rPr>
              <a:pPr/>
              <a:t>11</a:t>
            </a:fld>
            <a:endParaRPr lang="en-US" sz="1800" dirty="0">
              <a:solidFill>
                <a:schemeClr val="tx1"/>
              </a:solidFill>
            </a:endParaRPr>
          </a:p>
        </p:txBody>
      </p:sp>
      <p:sp>
        <p:nvSpPr>
          <p:cNvPr id="4" name="Title 1"/>
          <p:cNvSpPr txBox="1">
            <a:spLocks/>
          </p:cNvSpPr>
          <p:nvPr/>
        </p:nvSpPr>
        <p:spPr>
          <a:xfrm>
            <a:off x="0" y="0"/>
            <a:ext cx="12192000" cy="869950"/>
          </a:xfrm>
          <a:prstGeom prst="rect">
            <a:avLst/>
          </a:prstGeom>
        </p:spPr>
        <p:txBody>
          <a:bodyPr vert="horz"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err="1">
                <a:ln w="11430"/>
                <a:solidFill>
                  <a:srgbClr val="8E002F"/>
                </a:solidFill>
                <a:effectLst>
                  <a:outerShdw blurRad="50800" dist="39000" dir="5460000" algn="tl">
                    <a:srgbClr val="000000">
                      <a:alpha val="38000"/>
                    </a:srgbClr>
                  </a:outerShdw>
                </a:effectLst>
                <a:latin typeface="Arial Rounded MT Bold" pitchFamily="34" charset="0"/>
              </a:rPr>
              <a:t>Tanach</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History</a:t>
            </a:r>
          </a:p>
        </p:txBody>
      </p:sp>
      <p:graphicFrame>
        <p:nvGraphicFramePr>
          <p:cNvPr id="7" name="Diagram 6"/>
          <p:cNvGraphicFramePr/>
          <p:nvPr>
            <p:extLst>
              <p:ext uri="{D42A27DB-BD31-4B8C-83A1-F6EECF244321}">
                <p14:modId xmlns:p14="http://schemas.microsoft.com/office/powerpoint/2010/main" val="3391864548"/>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437744" y="2487405"/>
            <a:ext cx="4829134"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18.  </a:t>
            </a:r>
            <a:r>
              <a:rPr lang="en-US" sz="3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Sundial Introduction</a:t>
            </a:r>
            <a:endParaRPr lang="en-US" sz="3400" dirty="0"/>
          </a:p>
        </p:txBody>
      </p:sp>
      <p:sp>
        <p:nvSpPr>
          <p:cNvPr id="9" name="TextBox 8"/>
          <p:cNvSpPr txBox="1"/>
          <p:nvPr/>
        </p:nvSpPr>
        <p:spPr>
          <a:xfrm>
            <a:off x="429640" y="3866624"/>
            <a:ext cx="482913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19. Historical Records</a:t>
            </a:r>
            <a:endParaRPr lang="en-US" sz="3600" dirty="0"/>
          </a:p>
        </p:txBody>
      </p:sp>
      <p:sp>
        <p:nvSpPr>
          <p:cNvPr id="10" name="TextBox 9"/>
          <p:cNvSpPr txBox="1"/>
          <p:nvPr/>
        </p:nvSpPr>
        <p:spPr>
          <a:xfrm>
            <a:off x="433528" y="5250969"/>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20. </a:t>
            </a:r>
            <a:r>
              <a:rPr lang="en-US" sz="3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Hezekiah - Nehemiah</a:t>
            </a:r>
            <a:endParaRPr lang="en-US" sz="3400" dirty="0"/>
          </a:p>
        </p:txBody>
      </p:sp>
      <p:sp>
        <p:nvSpPr>
          <p:cNvPr id="11" name="TextBox 10"/>
          <p:cNvSpPr txBox="1"/>
          <p:nvPr/>
        </p:nvSpPr>
        <p:spPr>
          <a:xfrm>
            <a:off x="428666" y="1105754"/>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17. Judah Information </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a:t>
            </a:r>
            <a:endParaRPr lang="en-US" sz="2400" dirty="0"/>
          </a:p>
        </p:txBody>
      </p:sp>
      <p:sp>
        <p:nvSpPr>
          <p:cNvPr id="12" name="Content Placeholder 2"/>
          <p:cNvSpPr txBox="1">
            <a:spLocks/>
          </p:cNvSpPr>
          <p:nvPr/>
        </p:nvSpPr>
        <p:spPr>
          <a:xfrm>
            <a:off x="5266878" y="1022350"/>
            <a:ext cx="6503482" cy="126365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2060"/>
                </a:solidFill>
              </a:rPr>
              <a:t>A short section with some general foundational information on the brother Judah and the tribe of Judah with connections to Benjamin and Simeon.</a:t>
            </a:r>
          </a:p>
        </p:txBody>
      </p:sp>
      <p:sp>
        <p:nvSpPr>
          <p:cNvPr id="13" name="Content Placeholder 2"/>
          <p:cNvSpPr txBox="1">
            <a:spLocks/>
          </p:cNvSpPr>
          <p:nvPr/>
        </p:nvSpPr>
        <p:spPr>
          <a:xfrm>
            <a:off x="5266878" y="2438400"/>
            <a:ext cx="6391722" cy="1109770"/>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chemeClr val="bg2">
                    <a:lumMod val="25000"/>
                  </a:schemeClr>
                </a:solidFill>
              </a:rPr>
              <a:t>Date:  701-699 BC.  Hezekiah was given two  signs for a huge turning point in history.  Was asking for the sun to go back the right choice?  </a:t>
            </a:r>
          </a:p>
        </p:txBody>
      </p:sp>
      <p:sp>
        <p:nvSpPr>
          <p:cNvPr id="14" name="Content Placeholder 2"/>
          <p:cNvSpPr txBox="1">
            <a:spLocks/>
          </p:cNvSpPr>
          <p:nvPr/>
        </p:nvSpPr>
        <p:spPr>
          <a:xfrm>
            <a:off x="5281674" y="3809999"/>
            <a:ext cx="6376926" cy="1159217"/>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err="1">
                <a:solidFill>
                  <a:srgbClr val="006600"/>
                </a:solidFill>
              </a:rPr>
              <a:t>Velikovsky</a:t>
            </a:r>
            <a:r>
              <a:rPr lang="en-US" sz="2400" b="1" dirty="0">
                <a:solidFill>
                  <a:srgbClr val="006600"/>
                </a:solidFill>
              </a:rPr>
              <a:t> &amp; Wong document calendar history of 30 ancient civilizations around 700 BC when the year length changed from 360 days/year.</a:t>
            </a:r>
          </a:p>
        </p:txBody>
      </p:sp>
      <p:sp>
        <p:nvSpPr>
          <p:cNvPr id="15" name="Content Placeholder 2"/>
          <p:cNvSpPr txBox="1">
            <a:spLocks/>
          </p:cNvSpPr>
          <p:nvPr/>
        </p:nvSpPr>
        <p:spPr>
          <a:xfrm>
            <a:off x="5266878" y="5181600"/>
            <a:ext cx="63917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endParaRPr lang="en-US" sz="2400" b="1" dirty="0">
              <a:solidFill>
                <a:srgbClr val="494E16"/>
              </a:solidFill>
            </a:endParaRPr>
          </a:p>
        </p:txBody>
      </p:sp>
      <p:sp>
        <p:nvSpPr>
          <p:cNvPr id="16" name="TextBox 15"/>
          <p:cNvSpPr txBox="1"/>
          <p:nvPr/>
        </p:nvSpPr>
        <p:spPr>
          <a:xfrm>
            <a:off x="11635865" y="1288960"/>
            <a:ext cx="551519" cy="440120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rgbClr val="8E002F"/>
                </a:solidFill>
                <a:effectLst>
                  <a:outerShdw blurRad="50800" dist="39000" dir="5460000" algn="tl">
                    <a:srgbClr val="000000">
                      <a:alpha val="38000"/>
                    </a:srgbClr>
                  </a:outerShdw>
                </a:effectLst>
              </a:rPr>
              <a:t>NEW</a:t>
            </a:r>
            <a:br>
              <a:rPr lang="en-US" sz="2800" b="1" dirty="0">
                <a:ln w="11430"/>
                <a:solidFill>
                  <a:srgbClr val="8E002F"/>
                </a:solidFill>
                <a:effectLst>
                  <a:outerShdw blurRad="50800" dist="39000" dir="5460000" algn="tl">
                    <a:srgbClr val="000000">
                      <a:alpha val="38000"/>
                    </a:srgbClr>
                  </a:outerShdw>
                </a:effectLst>
              </a:rPr>
            </a:br>
            <a:endParaRPr lang="en-US" sz="2800" b="1" dirty="0">
              <a:ln w="11430"/>
              <a:solidFill>
                <a:srgbClr val="8E002F"/>
              </a:solidFill>
              <a:effectLst>
                <a:outerShdw blurRad="50800" dist="39000" dir="5460000" algn="tl">
                  <a:srgbClr val="000000">
                    <a:alpha val="38000"/>
                  </a:srgbClr>
                </a:outerShdw>
              </a:effectLst>
            </a:endParaRPr>
          </a:p>
          <a:p>
            <a:pPr algn="ctr"/>
            <a:r>
              <a:rPr lang="en-US" sz="2800" b="1" dirty="0">
                <a:ln w="11430"/>
                <a:solidFill>
                  <a:srgbClr val="8E002F"/>
                </a:solidFill>
                <a:effectLst>
                  <a:outerShdw blurRad="50800" dist="39000" dir="5460000" algn="tl">
                    <a:srgbClr val="000000">
                      <a:alpha val="38000"/>
                    </a:srgbClr>
                  </a:outerShdw>
                </a:effectLst>
              </a:rPr>
              <a:t>L</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E</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S</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SON</a:t>
            </a:r>
          </a:p>
        </p:txBody>
      </p:sp>
      <p:sp>
        <p:nvSpPr>
          <p:cNvPr id="17" name="TextBox 16"/>
          <p:cNvSpPr txBox="1"/>
          <p:nvPr/>
        </p:nvSpPr>
        <p:spPr>
          <a:xfrm>
            <a:off x="13030200" y="1082040"/>
            <a:ext cx="551519" cy="3785652"/>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dirty="0">
                <a:ln w="11430"/>
                <a:solidFill>
                  <a:srgbClr val="8E002F"/>
                </a:solidFill>
                <a:effectLst>
                  <a:outerShdw blurRad="50800" dist="39000" dir="5460000" algn="tl">
                    <a:srgbClr val="000000">
                      <a:alpha val="38000"/>
                    </a:srgbClr>
                  </a:outerShdw>
                </a:effectLst>
              </a:rPr>
              <a:t>R</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V</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I</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W</a:t>
            </a:r>
          </a:p>
        </p:txBody>
      </p:sp>
      <p:sp>
        <p:nvSpPr>
          <p:cNvPr id="18" name="Content Placeholder 2"/>
          <p:cNvSpPr txBox="1">
            <a:spLocks/>
          </p:cNvSpPr>
          <p:nvPr/>
        </p:nvSpPr>
        <p:spPr>
          <a:xfrm>
            <a:off x="5232153" y="5181600"/>
            <a:ext cx="65441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b="1" dirty="0">
                <a:solidFill>
                  <a:srgbClr val="494E16"/>
                </a:solidFill>
              </a:rPr>
              <a:t>700-400 BC:  Sundial miracle was Yahuah’s deliberate attempt to move His people back to His ways of worship. Nehemiah - last great reformer.</a:t>
            </a:r>
          </a:p>
        </p:txBody>
      </p:sp>
      <p:sp>
        <p:nvSpPr>
          <p:cNvPr id="19" name="Rectangle 18"/>
          <p:cNvSpPr/>
          <p:nvPr/>
        </p:nvSpPr>
        <p:spPr>
          <a:xfrm>
            <a:off x="1196843" y="1671935"/>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8E002F"/>
                </a:solidFill>
                <a:effectLst>
                  <a:outerShdw blurRad="25400" algn="tl" rotWithShape="0">
                    <a:srgbClr val="000000">
                      <a:alpha val="43000"/>
                    </a:srgbClr>
                  </a:outerShdw>
                </a:effectLst>
              </a:rPr>
              <a:t>(Moon Part #9)</a:t>
            </a:r>
          </a:p>
        </p:txBody>
      </p:sp>
      <p:sp>
        <p:nvSpPr>
          <p:cNvPr id="20" name="Rectangle 19"/>
          <p:cNvSpPr/>
          <p:nvPr/>
        </p:nvSpPr>
        <p:spPr>
          <a:xfrm>
            <a:off x="1198928" y="30581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8E002F"/>
                </a:solidFill>
                <a:effectLst>
                  <a:outerShdw blurRad="25400" algn="tl" rotWithShape="0">
                    <a:srgbClr val="000000">
                      <a:alpha val="43000"/>
                    </a:srgbClr>
                  </a:outerShdw>
                </a:effectLst>
              </a:rPr>
              <a:t>(Moon Part #9)</a:t>
            </a:r>
          </a:p>
        </p:txBody>
      </p:sp>
      <p:sp>
        <p:nvSpPr>
          <p:cNvPr id="21" name="Rectangle 20"/>
          <p:cNvSpPr/>
          <p:nvPr/>
        </p:nvSpPr>
        <p:spPr>
          <a:xfrm>
            <a:off x="1207625" y="44297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8E002F"/>
                </a:solidFill>
                <a:effectLst>
                  <a:outerShdw blurRad="25400" algn="tl" rotWithShape="0">
                    <a:srgbClr val="000000">
                      <a:alpha val="43000"/>
                    </a:srgbClr>
                  </a:outerShdw>
                </a:effectLst>
              </a:rPr>
              <a:t>(Moon Part #9)</a:t>
            </a:r>
          </a:p>
        </p:txBody>
      </p:sp>
      <p:sp>
        <p:nvSpPr>
          <p:cNvPr id="22" name="Rectangle 21"/>
          <p:cNvSpPr/>
          <p:nvPr/>
        </p:nvSpPr>
        <p:spPr>
          <a:xfrm>
            <a:off x="1234461" y="5862134"/>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8E002F"/>
                </a:solidFill>
                <a:effectLst>
                  <a:outerShdw blurRad="25400" algn="tl" rotWithShape="0">
                    <a:srgbClr val="000000">
                      <a:alpha val="43000"/>
                    </a:srgbClr>
                  </a:outerShdw>
                </a:effectLst>
              </a:rPr>
              <a:t>(Moon Part #9)</a:t>
            </a:r>
          </a:p>
        </p:txBody>
      </p:sp>
    </p:spTree>
    <p:extLst>
      <p:ext uri="{BB962C8B-B14F-4D97-AF65-F5344CB8AC3E}">
        <p14:creationId xmlns:p14="http://schemas.microsoft.com/office/powerpoint/2010/main" val="297749991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3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1750"/>
                                        <p:tgtEl>
                                          <p:spTgt spid="8">
                                            <p:txEl>
                                              <p:pRg st="0" end="0"/>
                                            </p:txEl>
                                          </p:spTgt>
                                        </p:tgtEl>
                                      </p:cBhvr>
                                    </p:animEffect>
                                  </p:childTnLst>
                                </p:cTn>
                              </p:par>
                            </p:childTnLst>
                          </p:cTn>
                        </p:par>
                        <p:par>
                          <p:cTn id="13" fill="hold">
                            <p:stCondLst>
                              <p:cond delay="1750"/>
                            </p:stCondLst>
                            <p:childTnLst>
                              <p:par>
                                <p:cTn id="14" presetID="22" presetClass="entr" presetSubtype="8" fill="hold" nodeType="afterEffect">
                                  <p:stCondLst>
                                    <p:cond delay="50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left)">
                                      <p:cBhvr>
                                        <p:cTn id="16" dur="175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ipe(left)">
                                      <p:cBhvr>
                                        <p:cTn id="21" dur="1750"/>
                                        <p:tgtEl>
                                          <p:spTgt spid="9">
                                            <p:txEl>
                                              <p:pRg st="0" end="0"/>
                                            </p:txEl>
                                          </p:spTgt>
                                        </p:tgtEl>
                                      </p:cBhvr>
                                    </p:animEffect>
                                  </p:childTnLst>
                                </p:cTn>
                              </p:par>
                            </p:childTnLst>
                          </p:cTn>
                        </p:par>
                        <p:par>
                          <p:cTn id="22" fill="hold">
                            <p:stCondLst>
                              <p:cond delay="1750"/>
                            </p:stCondLst>
                            <p:childTnLst>
                              <p:par>
                                <p:cTn id="23" presetID="22" presetClass="entr" presetSubtype="8" fill="hold" nodeType="afterEffect">
                                  <p:stCondLst>
                                    <p:cond delay="50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ipe(left)">
                                      <p:cBhvr>
                                        <p:cTn id="25" dur="1750"/>
                                        <p:tgtEl>
                                          <p:spTgt spid="1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25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1750"/>
                                        <p:tgtEl>
                                          <p:spTgt spid="10">
                                            <p:txEl>
                                              <p:pRg st="0" end="0"/>
                                            </p:txEl>
                                          </p:spTgt>
                                        </p:tgtEl>
                                      </p:cBhvr>
                                    </p:animEffect>
                                  </p:childTnLst>
                                </p:cTn>
                              </p:par>
                            </p:childTnLst>
                          </p:cTn>
                        </p:par>
                        <p:par>
                          <p:cTn id="31" fill="hold">
                            <p:stCondLst>
                              <p:cond delay="2000"/>
                            </p:stCondLst>
                            <p:childTnLst>
                              <p:par>
                                <p:cTn id="32" presetID="22" presetClass="entr" presetSubtype="8" fill="hold" nodeType="afterEffect" nodePh="1">
                                  <p:stCondLst>
                                    <p:cond delay="500"/>
                                  </p:stCondLst>
                                  <p:endCondLst>
                                    <p:cond evt="begin" delay="0">
                                      <p:tn val="32"/>
                                    </p:cond>
                                  </p:end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left)">
                                      <p:cBhvr>
                                        <p:cTn id="34" dur="1750"/>
                                        <p:tgtEl>
                                          <p:spTgt spid="15">
                                            <p:txEl>
                                              <p:pRg st="0" end="0"/>
                                            </p:txEl>
                                          </p:spTgt>
                                        </p:tgtEl>
                                      </p:cBhvr>
                                    </p:animEffect>
                                  </p:childTnLst>
                                </p:cTn>
                              </p:par>
                            </p:childTnLst>
                          </p:cTn>
                        </p:par>
                        <p:par>
                          <p:cTn id="35" fill="hold">
                            <p:stCondLst>
                              <p:cond delay="4250"/>
                            </p:stCondLst>
                            <p:childTnLst>
                              <p:par>
                                <p:cTn id="36" presetID="22" presetClass="entr" presetSubtype="8" fill="hold" nodeType="afterEffect">
                                  <p:stCondLst>
                                    <p:cond delay="500"/>
                                  </p:stCondLst>
                                  <p:childTnLst>
                                    <p:set>
                                      <p:cBhvr>
                                        <p:cTn id="37" dur="1" fill="hold">
                                          <p:stCondLst>
                                            <p:cond delay="0"/>
                                          </p:stCondLst>
                                        </p:cTn>
                                        <p:tgtEl>
                                          <p:spTgt spid="18">
                                            <p:txEl>
                                              <p:pRg st="0" end="0"/>
                                            </p:txEl>
                                          </p:spTgt>
                                        </p:tgtEl>
                                        <p:attrNameLst>
                                          <p:attrName>style.visibility</p:attrName>
                                        </p:attrNameLst>
                                      </p:cBhvr>
                                      <p:to>
                                        <p:strVal val="visible"/>
                                      </p:to>
                                    </p:set>
                                    <p:animEffect transition="in" filter="wipe(left)">
                                      <p:cBhvr>
                                        <p:cTn id="38" dur="175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87840" y="64668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110</a:t>
            </a:fld>
            <a:endParaRPr lang="en-US" b="1" dirty="0">
              <a:solidFill>
                <a:srgbClr val="713A1F"/>
              </a:solidFill>
            </a:endParaRPr>
          </a:p>
        </p:txBody>
      </p:sp>
      <p:sp>
        <p:nvSpPr>
          <p:cNvPr id="3" name="Content Placeholder 2"/>
          <p:cNvSpPr>
            <a:spLocks noGrp="1"/>
          </p:cNvSpPr>
          <p:nvPr>
            <p:ph sz="half" idx="1"/>
          </p:nvPr>
        </p:nvSpPr>
        <p:spPr>
          <a:xfrm>
            <a:off x="381000" y="1219200"/>
            <a:ext cx="5334000" cy="5410200"/>
          </a:xfrm>
        </p:spPr>
        <p:txBody>
          <a:bodyPr>
            <a:noAutofit/>
            <a:scene3d>
              <a:camera prst="orthographicFront"/>
              <a:lightRig rig="threePt" dir="t"/>
            </a:scene3d>
            <a:sp3d extrusionH="57150">
              <a:bevelT w="38100" h="38100"/>
            </a:sp3d>
          </a:bodyPr>
          <a:lstStyle/>
          <a:p>
            <a:r>
              <a:rPr lang="en-US" sz="2300" dirty="0"/>
              <a:t>Torah truths, including Covenant Calendar were preserved and held </a:t>
            </a:r>
            <a:br>
              <a:rPr lang="en-US" sz="2300" dirty="0"/>
            </a:br>
            <a:r>
              <a:rPr lang="en-US" sz="2300" dirty="0"/>
              <a:t>dear in Galilee with </a:t>
            </a:r>
            <a:r>
              <a:rPr lang="en-US" sz="2300" b="1" dirty="0">
                <a:solidFill>
                  <a:srgbClr val="0070C0"/>
                </a:solidFill>
              </a:rPr>
              <a:t>Yahusha</a:t>
            </a:r>
            <a:r>
              <a:rPr lang="en-US" sz="2300" dirty="0"/>
              <a:t> and </a:t>
            </a:r>
            <a:br>
              <a:rPr lang="en-US" sz="2300" dirty="0"/>
            </a:br>
            <a:r>
              <a:rPr lang="en-US" sz="2300" dirty="0"/>
              <a:t>His 11 disciples. </a:t>
            </a:r>
          </a:p>
          <a:p>
            <a:r>
              <a:rPr lang="en-US" sz="2300" dirty="0"/>
              <a:t>After the cross, Paul and the apostles were </a:t>
            </a:r>
            <a:r>
              <a:rPr lang="en-US" sz="2300" b="1" dirty="0">
                <a:solidFill>
                  <a:srgbClr val="0070C0"/>
                </a:solidFill>
              </a:rPr>
              <a:t>Yahusha’s</a:t>
            </a:r>
            <a:r>
              <a:rPr lang="en-US" sz="2300" dirty="0"/>
              <a:t> messengers to take </a:t>
            </a:r>
            <a:br>
              <a:rPr lang="en-US" sz="2300" dirty="0"/>
            </a:br>
            <a:r>
              <a:rPr lang="en-US" sz="2300" dirty="0"/>
              <a:t>these truths to the world.</a:t>
            </a:r>
          </a:p>
          <a:p>
            <a:r>
              <a:rPr lang="en-US" sz="2300" dirty="0"/>
              <a:t>They honoured the weekly and annual worship statutes following </a:t>
            </a:r>
            <a:r>
              <a:rPr lang="en-US" sz="2300" b="1" dirty="0">
                <a:solidFill>
                  <a:srgbClr val="0070C0"/>
                </a:solidFill>
              </a:rPr>
              <a:t>Yahusha</a:t>
            </a:r>
            <a:r>
              <a:rPr lang="en-US" sz="2300" dirty="0"/>
              <a:t> as their example.</a:t>
            </a:r>
          </a:p>
          <a:p>
            <a:r>
              <a:rPr lang="en-US" sz="2300" dirty="0"/>
              <a:t>The believers were known as </a:t>
            </a:r>
            <a:r>
              <a:rPr lang="en-US" sz="2300" dirty="0" err="1"/>
              <a:t>Nazoraeans</a:t>
            </a:r>
            <a:r>
              <a:rPr lang="en-US" sz="2300" dirty="0"/>
              <a:t> derived from the fact that </a:t>
            </a:r>
            <a:r>
              <a:rPr lang="en-US" sz="2300" b="1" dirty="0">
                <a:solidFill>
                  <a:srgbClr val="0070C0"/>
                </a:solidFill>
              </a:rPr>
              <a:t>Yahusha</a:t>
            </a:r>
            <a:r>
              <a:rPr lang="en-US" sz="2300" dirty="0"/>
              <a:t> was known to come from Nazareth.</a:t>
            </a:r>
          </a:p>
          <a:p>
            <a:r>
              <a:rPr lang="en-US" sz="2300" dirty="0"/>
              <a:t>They left Jerusalem prior to the 70 AD destruction.</a:t>
            </a:r>
          </a:p>
        </p:txBody>
      </p:sp>
      <p:sp>
        <p:nvSpPr>
          <p:cNvPr id="4" name="Content Placeholder 3"/>
          <p:cNvSpPr>
            <a:spLocks noGrp="1"/>
          </p:cNvSpPr>
          <p:nvPr>
            <p:ph sz="half" idx="2"/>
          </p:nvPr>
        </p:nvSpPr>
        <p:spPr>
          <a:xfrm>
            <a:off x="8782786" y="1371607"/>
            <a:ext cx="3256814" cy="4495800"/>
          </a:xfrm>
        </p:spPr>
        <p:txBody>
          <a:bodyPr>
            <a:normAutofit fontScale="77500" lnSpcReduction="20000"/>
            <a:scene3d>
              <a:camera prst="orthographicFront"/>
              <a:lightRig rig="threePt" dir="t"/>
            </a:scene3d>
            <a:sp3d extrusionH="57150">
              <a:bevelT w="38100" h="38100"/>
            </a:sp3d>
          </a:bodyPr>
          <a:lstStyle/>
          <a:p>
            <a:pPr>
              <a:lnSpc>
                <a:spcPct val="120000"/>
              </a:lnSpc>
            </a:pPr>
            <a:r>
              <a:rPr lang="en-US" b="1" dirty="0">
                <a:solidFill>
                  <a:srgbClr val="0070C0"/>
                </a:solidFill>
              </a:rPr>
              <a:t>Acts 24:5-6  </a:t>
            </a:r>
            <a:r>
              <a:rPr lang="en-US" dirty="0"/>
              <a:t>[~60 AD]  </a:t>
            </a:r>
            <a:br>
              <a:rPr lang="en-US" dirty="0"/>
            </a:br>
            <a:br>
              <a:rPr lang="en-US" sz="1800" dirty="0"/>
            </a:br>
            <a:r>
              <a:rPr lang="en-US" dirty="0"/>
              <a:t>For we have found this man [Paul] a pestilent fellow, and a mover of sedition among all the Jews throughout the world, and a ringleader of the sect of the </a:t>
            </a:r>
            <a:r>
              <a:rPr lang="en-US" u="sng" dirty="0"/>
              <a:t>Nazarenes</a:t>
            </a:r>
            <a:r>
              <a:rPr lang="en-US" dirty="0"/>
              <a:t>:  </a:t>
            </a:r>
            <a:br>
              <a:rPr lang="en-US" dirty="0"/>
            </a:br>
            <a:r>
              <a:rPr lang="en-US" dirty="0"/>
              <a:t>6  Who also hath gone about to profane the temple.</a:t>
            </a:r>
          </a:p>
          <a:p>
            <a:endParaRPr lang="en-US" dirty="0"/>
          </a:p>
        </p:txBody>
      </p:sp>
      <p:sp>
        <p:nvSpPr>
          <p:cNvPr id="5" name="Title 2"/>
          <p:cNvSpPr txBox="1">
            <a:spLocks/>
          </p:cNvSpPr>
          <p:nvPr/>
        </p:nvSpPr>
        <p:spPr>
          <a:xfrm>
            <a:off x="0" y="0"/>
            <a:ext cx="12192000" cy="11430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a:ln w="11430">
                  <a:solidFill>
                    <a:srgbClr val="E25110"/>
                  </a:solidFill>
                </a:ln>
                <a:solidFill>
                  <a:srgbClr val="FADA7A"/>
                </a:solidFill>
                <a:effectLst>
                  <a:outerShdw blurRad="50800" dist="39000" dir="5460000" algn="tl">
                    <a:srgbClr val="000000">
                      <a:alpha val="38000"/>
                    </a:srgbClr>
                  </a:outerShdw>
                </a:effectLst>
                <a:latin typeface="Matura MT Script Capitals" pitchFamily="66" charset="0"/>
              </a:rPr>
              <a:t>Torah Truths Preserved to 70 AD</a:t>
            </a:r>
            <a:endParaRPr lang="en-US" sz="5400" b="1" dirty="0">
              <a:ln w="11430">
                <a:solidFill>
                  <a:srgbClr val="9E2A2A"/>
                </a:solidFill>
              </a:ln>
              <a:solidFill>
                <a:srgbClr val="FADA7A"/>
              </a:solidFill>
              <a:effectLst>
                <a:outerShdw blurRad="50800" dist="39000" dir="5460000" algn="tl">
                  <a:srgbClr val="000000">
                    <a:alpha val="38000"/>
                  </a:srgbClr>
                </a:outerShdw>
              </a:effectLst>
              <a:latin typeface="Matura MT Script Capitals" pitchFamily="66" charset="0"/>
            </a:endParaRPr>
          </a:p>
        </p:txBody>
      </p:sp>
      <p:pic>
        <p:nvPicPr>
          <p:cNvPr id="8194" name="Picture 2" descr="C:\Users\Rae\Desktop\Paul 47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5146" y="1357058"/>
            <a:ext cx="2836140" cy="365760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5950316" y="5030450"/>
            <a:ext cx="2685800" cy="144655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4400" b="1" cap="none" spc="0" dirty="0">
                <a:ln w="1905"/>
                <a:solidFill>
                  <a:schemeClr val="accent5">
                    <a:lumMod val="50000"/>
                  </a:schemeClr>
                </a:solidFill>
                <a:effectLst>
                  <a:innerShdw blurRad="69850" dist="43180" dir="5400000">
                    <a:srgbClr val="000000">
                      <a:alpha val="65000"/>
                    </a:srgbClr>
                  </a:innerShdw>
                </a:effectLst>
              </a:rPr>
              <a:t>Paul, the</a:t>
            </a:r>
            <a:br>
              <a:rPr lang="en-US" sz="4400" b="1" cap="none" spc="0" dirty="0">
                <a:ln w="1905"/>
                <a:solidFill>
                  <a:schemeClr val="accent5">
                    <a:lumMod val="50000"/>
                  </a:schemeClr>
                </a:solidFill>
                <a:effectLst>
                  <a:innerShdw blurRad="69850" dist="43180" dir="5400000">
                    <a:srgbClr val="000000">
                      <a:alpha val="65000"/>
                    </a:srgbClr>
                  </a:innerShdw>
                </a:effectLst>
              </a:rPr>
            </a:br>
            <a:r>
              <a:rPr lang="en-US" sz="4400" b="1" cap="none" spc="0" dirty="0" err="1">
                <a:ln w="1905"/>
                <a:solidFill>
                  <a:schemeClr val="accent5">
                    <a:lumMod val="50000"/>
                  </a:schemeClr>
                </a:solidFill>
                <a:effectLst>
                  <a:innerShdw blurRad="69850" dist="43180" dir="5400000">
                    <a:srgbClr val="000000">
                      <a:alpha val="65000"/>
                    </a:srgbClr>
                  </a:innerShdw>
                </a:effectLst>
              </a:rPr>
              <a:t>Nazoraean</a:t>
            </a:r>
            <a:endParaRPr lang="en-US" sz="4400" b="1" cap="none" spc="0" dirty="0">
              <a:ln w="1905"/>
              <a:solidFill>
                <a:schemeClr val="accent5">
                  <a:lumMod val="50000"/>
                </a:schemeClr>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34990803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500"/>
                                        <p:tgtEl>
                                          <p:spTgt spid="3">
                                            <p:txEl>
                                              <p:pRg st="3" end="3"/>
                                            </p:txEl>
                                          </p:spTgt>
                                        </p:tgtEl>
                                      </p:cBhvr>
                                    </p:animEffect>
                                    <p:anim calcmode="lin" valueType="num">
                                      <p:cBhvr>
                                        <p:cTn id="8"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100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1500"/>
                                        <p:tgtEl>
                                          <p:spTgt spid="3">
                                            <p:txEl>
                                              <p:pRg st="4" end="4"/>
                                            </p:txEl>
                                          </p:spTgt>
                                        </p:tgtEl>
                                      </p:cBhvr>
                                    </p:animEffect>
                                    <p:anim calcmode="lin" valueType="num">
                                      <p:cBhvr>
                                        <p:cTn id="14"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5"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87840" y="64668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111</a:t>
            </a:fld>
            <a:endParaRPr lang="en-US" b="1" dirty="0">
              <a:solidFill>
                <a:srgbClr val="713A1F"/>
              </a:solidFill>
            </a:endParaRPr>
          </a:p>
        </p:txBody>
      </p:sp>
      <p:sp>
        <p:nvSpPr>
          <p:cNvPr id="3" name="Content Placeholder 2"/>
          <p:cNvSpPr>
            <a:spLocks noGrp="1"/>
          </p:cNvSpPr>
          <p:nvPr>
            <p:ph sz="half" idx="1"/>
          </p:nvPr>
        </p:nvSpPr>
        <p:spPr>
          <a:xfrm>
            <a:off x="609600" y="1302745"/>
            <a:ext cx="7010400" cy="5219075"/>
          </a:xfrm>
        </p:spPr>
        <p:txBody>
          <a:bodyPr>
            <a:normAutofit/>
            <a:scene3d>
              <a:camera prst="orthographicFront"/>
              <a:lightRig rig="threePt" dir="t"/>
            </a:scene3d>
            <a:sp3d extrusionH="57150">
              <a:bevelT w="38100" h="38100"/>
            </a:sp3d>
          </a:bodyPr>
          <a:lstStyle/>
          <a:p>
            <a:pPr marL="0" indent="0">
              <a:buNone/>
            </a:pPr>
            <a:r>
              <a:rPr lang="en-US" b="1" dirty="0">
                <a:solidFill>
                  <a:srgbClr val="006600"/>
                </a:solidFill>
              </a:rPr>
              <a:t>Who are the </a:t>
            </a:r>
            <a:r>
              <a:rPr lang="en-US" b="1" dirty="0" err="1">
                <a:solidFill>
                  <a:srgbClr val="006600"/>
                </a:solidFill>
              </a:rPr>
              <a:t>Nazoraeans</a:t>
            </a:r>
            <a:r>
              <a:rPr lang="en-US" b="1" dirty="0">
                <a:solidFill>
                  <a:srgbClr val="006600"/>
                </a:solidFill>
              </a:rPr>
              <a:t>?</a:t>
            </a:r>
            <a:endParaRPr lang="en-US" dirty="0">
              <a:solidFill>
                <a:srgbClr val="006600"/>
              </a:solidFill>
            </a:endParaRPr>
          </a:p>
          <a:p>
            <a:pPr marL="514350" indent="-514350">
              <a:buFont typeface="+mj-lt"/>
              <a:buAutoNum type="arabicPeriod"/>
            </a:pPr>
            <a:r>
              <a:rPr lang="en-US" b="1" dirty="0">
                <a:solidFill>
                  <a:srgbClr val="0070C0"/>
                </a:solidFill>
              </a:rPr>
              <a:t>Used both the Old and New Testaments.</a:t>
            </a:r>
          </a:p>
          <a:p>
            <a:pPr marL="514350" indent="-514350">
              <a:buFont typeface="+mj-lt"/>
              <a:buAutoNum type="arabicPeriod"/>
            </a:pPr>
            <a:r>
              <a:rPr lang="en-US" b="1" dirty="0">
                <a:solidFill>
                  <a:schemeClr val="tx1">
                    <a:lumMod val="65000"/>
                    <a:lumOff val="35000"/>
                  </a:schemeClr>
                </a:solidFill>
              </a:rPr>
              <a:t>Did not repudiate “the legislation” defined as The Torah </a:t>
            </a:r>
            <a:r>
              <a:rPr lang="en-US" dirty="0"/>
              <a:t>(all commands of </a:t>
            </a:r>
            <a:r>
              <a:rPr lang="en-US" b="1" dirty="0">
                <a:solidFill>
                  <a:srgbClr val="0070C0"/>
                </a:solidFill>
              </a:rPr>
              <a:t>Yahuah</a:t>
            </a:r>
            <a:r>
              <a:rPr lang="en-US" dirty="0"/>
              <a:t>).</a:t>
            </a:r>
          </a:p>
          <a:p>
            <a:pPr marL="514350" indent="-514350">
              <a:buFont typeface="+mj-lt"/>
              <a:buAutoNum type="arabicPeriod"/>
            </a:pPr>
            <a:r>
              <a:rPr lang="en-US" b="1" dirty="0">
                <a:solidFill>
                  <a:srgbClr val="0070C0"/>
                </a:solidFill>
              </a:rPr>
              <a:t>Confessed everything exactly as the Torah proclaimed it.</a:t>
            </a:r>
          </a:p>
          <a:p>
            <a:pPr marL="514350" indent="-514350">
              <a:buFont typeface="+mj-lt"/>
              <a:buAutoNum type="arabicPeriod"/>
            </a:pPr>
            <a:r>
              <a:rPr lang="en-US" b="1" dirty="0">
                <a:solidFill>
                  <a:srgbClr val="990033"/>
                </a:solidFill>
              </a:rPr>
              <a:t>They were different from unbelieving Jews of the 1</a:t>
            </a:r>
            <a:r>
              <a:rPr lang="en-US" b="1" baseline="30000" dirty="0">
                <a:solidFill>
                  <a:srgbClr val="990033"/>
                </a:solidFill>
              </a:rPr>
              <a:t>st</a:t>
            </a:r>
            <a:r>
              <a:rPr lang="en-US" b="1" dirty="0">
                <a:solidFill>
                  <a:srgbClr val="990033"/>
                </a:solidFill>
              </a:rPr>
              <a:t> century and different from the Christians of </a:t>
            </a:r>
            <a:r>
              <a:rPr lang="en-US" b="1" dirty="0" err="1">
                <a:solidFill>
                  <a:srgbClr val="990033"/>
                </a:solidFill>
              </a:rPr>
              <a:t>Epiphaneus</a:t>
            </a:r>
            <a:r>
              <a:rPr lang="en-US" b="1" dirty="0">
                <a:solidFill>
                  <a:srgbClr val="990033"/>
                </a:solidFill>
              </a:rPr>
              <a:t>’ day.</a:t>
            </a:r>
            <a:br>
              <a:rPr lang="en-US" b="1" dirty="0">
                <a:solidFill>
                  <a:srgbClr val="990033"/>
                </a:solidFill>
              </a:rPr>
            </a:br>
            <a:r>
              <a:rPr lang="en-US" b="1" dirty="0">
                <a:solidFill>
                  <a:schemeClr val="tx1">
                    <a:lumMod val="65000"/>
                    <a:lumOff val="35000"/>
                  </a:schemeClr>
                </a:solidFill>
              </a:rPr>
              <a:t>(Note:  These unbelieving Jews are not </a:t>
            </a:r>
            <a:br>
              <a:rPr lang="en-US" b="1" dirty="0">
                <a:solidFill>
                  <a:schemeClr val="tx1">
                    <a:lumMod val="65000"/>
                    <a:lumOff val="35000"/>
                  </a:schemeClr>
                </a:solidFill>
              </a:rPr>
            </a:br>
            <a:r>
              <a:rPr lang="en-US" b="1" dirty="0">
                <a:solidFill>
                  <a:schemeClr val="tx1">
                    <a:lumMod val="65000"/>
                    <a:lumOff val="35000"/>
                  </a:schemeClr>
                </a:solidFill>
              </a:rPr>
              <a:t>the </a:t>
            </a:r>
            <a:r>
              <a:rPr lang="en-US" b="1" dirty="0" err="1">
                <a:ln w="12700">
                  <a:solidFill>
                    <a:schemeClr val="tx2">
                      <a:satMod val="155000"/>
                    </a:schemeClr>
                  </a:solidFill>
                  <a:prstDash val="solid"/>
                </a:ln>
                <a:solidFill>
                  <a:srgbClr val="006600"/>
                </a:solidFill>
              </a:rPr>
              <a:t>Khazarian</a:t>
            </a:r>
            <a:r>
              <a:rPr lang="en-US" b="1" dirty="0">
                <a:ln w="12700">
                  <a:solidFill>
                    <a:schemeClr val="tx2">
                      <a:satMod val="155000"/>
                    </a:schemeClr>
                  </a:solidFill>
                  <a:prstDash val="solid"/>
                </a:ln>
                <a:solidFill>
                  <a:srgbClr val="006600"/>
                </a:solidFill>
              </a:rPr>
              <a:t> Jews</a:t>
            </a:r>
            <a:r>
              <a:rPr lang="en-US" b="1" dirty="0"/>
              <a:t> </a:t>
            </a:r>
            <a:r>
              <a:rPr lang="en-US" b="1" dirty="0">
                <a:solidFill>
                  <a:schemeClr val="tx1">
                    <a:lumMod val="65000"/>
                    <a:lumOff val="35000"/>
                  </a:schemeClr>
                </a:solidFill>
              </a:rPr>
              <a:t>of today.)</a:t>
            </a:r>
            <a:r>
              <a:rPr lang="en-US" b="1" dirty="0">
                <a:ln w="12700">
                  <a:solidFill>
                    <a:schemeClr val="tx2">
                      <a:satMod val="155000"/>
                    </a:schemeClr>
                  </a:solidFill>
                  <a:prstDash val="solid"/>
                </a:ln>
                <a:solidFill>
                  <a:schemeClr val="tx1">
                    <a:lumMod val="65000"/>
                    <a:lumOff val="35000"/>
                  </a:schemeClr>
                </a:solidFill>
              </a:rPr>
              <a:t> </a:t>
            </a:r>
            <a:endParaRPr lang="en-US" b="1" dirty="0">
              <a:solidFill>
                <a:schemeClr val="tx1">
                  <a:lumMod val="65000"/>
                  <a:lumOff val="35000"/>
                </a:schemeClr>
              </a:solidFill>
            </a:endParaRPr>
          </a:p>
        </p:txBody>
      </p:sp>
      <p:sp>
        <p:nvSpPr>
          <p:cNvPr id="5" name="Title 2"/>
          <p:cNvSpPr txBox="1">
            <a:spLocks/>
          </p:cNvSpPr>
          <p:nvPr/>
        </p:nvSpPr>
        <p:spPr>
          <a:xfrm>
            <a:off x="0" y="0"/>
            <a:ext cx="12192000" cy="11430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a:ln w="11430">
                  <a:solidFill>
                    <a:srgbClr val="E25110"/>
                  </a:solidFill>
                </a:ln>
                <a:solidFill>
                  <a:srgbClr val="FADA7A"/>
                </a:solidFill>
                <a:effectLst>
                  <a:outerShdw blurRad="50800" dist="39000" dir="5460000" algn="tl">
                    <a:srgbClr val="000000">
                      <a:alpha val="38000"/>
                    </a:srgbClr>
                  </a:outerShdw>
                </a:effectLst>
                <a:latin typeface="Matura MT Script Capitals" pitchFamily="66" charset="0"/>
              </a:rPr>
              <a:t>Testimony of </a:t>
            </a:r>
            <a:r>
              <a:rPr lang="en-US" sz="5400" b="1" dirty="0" err="1">
                <a:ln w="11430">
                  <a:solidFill>
                    <a:srgbClr val="E25110"/>
                  </a:solidFill>
                </a:ln>
                <a:solidFill>
                  <a:srgbClr val="FADA7A"/>
                </a:solidFill>
                <a:effectLst>
                  <a:outerShdw blurRad="50800" dist="39000" dir="5460000" algn="tl">
                    <a:srgbClr val="000000">
                      <a:alpha val="38000"/>
                    </a:srgbClr>
                  </a:outerShdw>
                </a:effectLst>
                <a:latin typeface="Matura MT Script Capitals" pitchFamily="66" charset="0"/>
              </a:rPr>
              <a:t>Epiphaneus</a:t>
            </a:r>
            <a:endParaRPr lang="en-US" sz="5400" b="1" dirty="0">
              <a:ln w="11430">
                <a:solidFill>
                  <a:srgbClr val="9E2A2A"/>
                </a:solidFill>
              </a:ln>
              <a:solidFill>
                <a:srgbClr val="FADA7A"/>
              </a:solidFill>
              <a:effectLst>
                <a:outerShdw blurRad="50800" dist="39000" dir="5460000" algn="tl">
                  <a:srgbClr val="000000">
                    <a:alpha val="38000"/>
                  </a:srgbClr>
                </a:outerShdw>
              </a:effectLst>
              <a:latin typeface="Matura MT Script Capitals" pitchFamily="66" charset="0"/>
            </a:endParaRPr>
          </a:p>
        </p:txBody>
      </p:sp>
      <p:pic>
        <p:nvPicPr>
          <p:cNvPr id="9218" name="Picture 2" descr="C:\Users\Rae\Desktop\Epiphaneus of Salamis 310-403 AD  107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01000" y="914400"/>
            <a:ext cx="3524250" cy="440171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8382000" y="5316116"/>
            <a:ext cx="2895344" cy="1446550"/>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4400" b="1" cap="none" spc="0" dirty="0" err="1">
                <a:ln w="1905"/>
                <a:solidFill>
                  <a:schemeClr val="accent5">
                    <a:lumMod val="50000"/>
                  </a:schemeClr>
                </a:solidFill>
                <a:effectLst>
                  <a:innerShdw blurRad="69850" dist="43180" dir="5400000">
                    <a:srgbClr val="000000">
                      <a:alpha val="65000"/>
                    </a:srgbClr>
                  </a:innerShdw>
                </a:effectLst>
              </a:rPr>
              <a:t>Epiphaneus</a:t>
            </a:r>
            <a:endParaRPr lang="en-US" sz="4400" b="1" cap="none" spc="0" dirty="0">
              <a:ln w="1905"/>
              <a:solidFill>
                <a:schemeClr val="accent5">
                  <a:lumMod val="50000"/>
                </a:schemeClr>
              </a:solidFill>
              <a:effectLst>
                <a:innerShdw blurRad="69850" dist="43180" dir="5400000">
                  <a:srgbClr val="000000">
                    <a:alpha val="65000"/>
                  </a:srgbClr>
                </a:innerShdw>
              </a:effectLst>
            </a:endParaRPr>
          </a:p>
          <a:p>
            <a:pPr algn="ctr"/>
            <a:r>
              <a:rPr lang="en-US" sz="4400" b="1" dirty="0">
                <a:ln w="1905"/>
                <a:solidFill>
                  <a:schemeClr val="accent5">
                    <a:lumMod val="50000"/>
                  </a:schemeClr>
                </a:solidFill>
                <a:effectLst>
                  <a:innerShdw blurRad="69850" dist="43180" dir="5400000">
                    <a:srgbClr val="000000">
                      <a:alpha val="65000"/>
                    </a:srgbClr>
                  </a:innerShdw>
                </a:effectLst>
              </a:rPr>
              <a:t>310-403 AD</a:t>
            </a:r>
            <a:endParaRPr lang="en-US" sz="4400" b="1" cap="none" spc="0" dirty="0">
              <a:ln w="1905"/>
              <a:solidFill>
                <a:schemeClr val="accent5">
                  <a:lumMod val="50000"/>
                </a:schemeClr>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943454758"/>
      </p:ext>
    </p:extLst>
  </p:cSld>
  <p:clrMapOvr>
    <a:masterClrMapping/>
  </p:clrMapOvr>
  <p:transition spd="slow">
    <p:circle/>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87840" y="64668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112</a:t>
            </a:fld>
            <a:endParaRPr lang="en-US" b="1" dirty="0">
              <a:solidFill>
                <a:srgbClr val="713A1F"/>
              </a:solidFill>
            </a:endParaRPr>
          </a:p>
        </p:txBody>
      </p:sp>
      <p:sp>
        <p:nvSpPr>
          <p:cNvPr id="3" name="Content Placeholder 2"/>
          <p:cNvSpPr>
            <a:spLocks noGrp="1"/>
          </p:cNvSpPr>
          <p:nvPr>
            <p:ph sz="half" idx="1"/>
          </p:nvPr>
        </p:nvSpPr>
        <p:spPr>
          <a:xfrm>
            <a:off x="609600" y="1295400"/>
            <a:ext cx="6096000" cy="5354002"/>
          </a:xfrm>
        </p:spPr>
        <p:txBody>
          <a:bodyPr>
            <a:normAutofit fontScale="92500" lnSpcReduction="10000"/>
            <a:scene3d>
              <a:camera prst="orthographicFront"/>
              <a:lightRig rig="threePt" dir="t"/>
            </a:scene3d>
            <a:sp3d extrusionH="57150">
              <a:bevelT w="38100" h="38100"/>
            </a:sp3d>
          </a:bodyPr>
          <a:lstStyle/>
          <a:p>
            <a:pPr marL="0" indent="0">
              <a:buNone/>
            </a:pPr>
            <a:r>
              <a:rPr lang="en-US" b="1" dirty="0">
                <a:solidFill>
                  <a:srgbClr val="006600"/>
                </a:solidFill>
              </a:rPr>
              <a:t>The </a:t>
            </a:r>
            <a:r>
              <a:rPr lang="en-US" b="1" dirty="0" err="1">
                <a:solidFill>
                  <a:srgbClr val="006600"/>
                </a:solidFill>
              </a:rPr>
              <a:t>Nazaraeans</a:t>
            </a:r>
            <a:r>
              <a:rPr lang="en-US" b="1" dirty="0">
                <a:solidFill>
                  <a:srgbClr val="006600"/>
                </a:solidFill>
              </a:rPr>
              <a:t> Around 70 AD</a:t>
            </a:r>
          </a:p>
          <a:p>
            <a:pPr marL="514350" indent="-514350">
              <a:buAutoNum type="arabicPeriod" startAt="5"/>
            </a:pPr>
            <a:r>
              <a:rPr lang="en-US" b="1" dirty="0">
                <a:solidFill>
                  <a:srgbClr val="4827BF"/>
                </a:solidFill>
              </a:rPr>
              <a:t>Prior to the destruction of Jerusalem, the </a:t>
            </a:r>
            <a:r>
              <a:rPr lang="en-US" b="1" dirty="0" err="1">
                <a:solidFill>
                  <a:srgbClr val="4827BF"/>
                </a:solidFill>
              </a:rPr>
              <a:t>Nazoraeans</a:t>
            </a:r>
            <a:r>
              <a:rPr lang="en-US" b="1" dirty="0">
                <a:solidFill>
                  <a:srgbClr val="4827BF"/>
                </a:solidFill>
              </a:rPr>
              <a:t> moved across the Jordan River to 10 cities in the </a:t>
            </a:r>
            <a:br>
              <a:rPr lang="en-US" b="1" dirty="0">
                <a:solidFill>
                  <a:srgbClr val="4827BF"/>
                </a:solidFill>
              </a:rPr>
            </a:br>
            <a:r>
              <a:rPr lang="en-US" b="1" dirty="0">
                <a:solidFill>
                  <a:srgbClr val="4827BF"/>
                </a:solidFill>
              </a:rPr>
              <a:t>region of the Decapolis.</a:t>
            </a:r>
          </a:p>
          <a:p>
            <a:pPr marL="514350" indent="-514350">
              <a:buAutoNum type="arabicPeriod" startAt="5"/>
            </a:pPr>
            <a:r>
              <a:rPr lang="en-US" b="1" dirty="0">
                <a:solidFill>
                  <a:srgbClr val="0070C0"/>
                </a:solidFill>
              </a:rPr>
              <a:t>All the disciples settled in the town of </a:t>
            </a:r>
            <a:r>
              <a:rPr lang="en-US" b="1" u="sng" dirty="0">
                <a:solidFill>
                  <a:srgbClr val="0070C0"/>
                </a:solidFill>
              </a:rPr>
              <a:t>Pella</a:t>
            </a:r>
            <a:r>
              <a:rPr lang="en-US" b="1" dirty="0">
                <a:solidFill>
                  <a:srgbClr val="0070C0"/>
                </a:solidFill>
              </a:rPr>
              <a:t> after they abandoned the city of Jerusalem before the siege. </a:t>
            </a:r>
          </a:p>
          <a:p>
            <a:pPr marL="514350" indent="-514350">
              <a:buAutoNum type="arabicPeriod" startAt="5"/>
            </a:pPr>
            <a:r>
              <a:rPr lang="en-US" b="1" dirty="0">
                <a:solidFill>
                  <a:srgbClr val="006600"/>
                </a:solidFill>
              </a:rPr>
              <a:t>Some moved to the province of </a:t>
            </a:r>
            <a:r>
              <a:rPr lang="en-US" b="1" u="sng" dirty="0" err="1">
                <a:solidFill>
                  <a:srgbClr val="006600"/>
                </a:solidFill>
              </a:rPr>
              <a:t>Perea</a:t>
            </a:r>
            <a:r>
              <a:rPr lang="en-US" b="1" dirty="0">
                <a:solidFill>
                  <a:srgbClr val="006600"/>
                </a:solidFill>
              </a:rPr>
              <a:t> and spent their lives there.</a:t>
            </a:r>
          </a:p>
          <a:p>
            <a:pPr marL="514350" indent="-514350">
              <a:buAutoNum type="arabicPeriod" startAt="5"/>
            </a:pPr>
            <a:r>
              <a:rPr lang="en-US" b="1" dirty="0">
                <a:solidFill>
                  <a:srgbClr val="7030A0"/>
                </a:solidFill>
              </a:rPr>
              <a:t>This is how the </a:t>
            </a:r>
            <a:r>
              <a:rPr lang="en-US" b="1" dirty="0" err="1">
                <a:solidFill>
                  <a:srgbClr val="7030A0"/>
                </a:solidFill>
              </a:rPr>
              <a:t>Nazoraean</a:t>
            </a:r>
            <a:r>
              <a:rPr lang="en-US" b="1" dirty="0">
                <a:solidFill>
                  <a:srgbClr val="7030A0"/>
                </a:solidFill>
              </a:rPr>
              <a:t> sect began. </a:t>
            </a:r>
          </a:p>
          <a:p>
            <a:pPr marL="514350" indent="-514350">
              <a:buAutoNum type="arabicPeriod" startAt="5"/>
            </a:pPr>
            <a:r>
              <a:rPr lang="en-US" b="1" dirty="0">
                <a:solidFill>
                  <a:srgbClr val="B8003D"/>
                </a:solidFill>
              </a:rPr>
              <a:t>This group of believers were known as the ‘Jew’s enemies.’</a:t>
            </a:r>
          </a:p>
          <a:p>
            <a:pPr marL="514350" indent="-514350">
              <a:buAutoNum type="arabicPeriod" startAt="5"/>
            </a:pPr>
            <a:endParaRPr lang="en-US" dirty="0"/>
          </a:p>
        </p:txBody>
      </p:sp>
      <p:pic>
        <p:nvPicPr>
          <p:cNvPr id="10242" name="Picture 2" descr="C:\Users\Rae\Desktop\#28 Moon Art\Map - Israel NT tim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239000" y="91616"/>
            <a:ext cx="4419600" cy="6557786"/>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5" name="Title 2"/>
          <p:cNvSpPr txBox="1">
            <a:spLocks/>
          </p:cNvSpPr>
          <p:nvPr/>
        </p:nvSpPr>
        <p:spPr>
          <a:xfrm>
            <a:off x="0" y="0"/>
            <a:ext cx="10515600" cy="11430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a:ln w="11430">
                  <a:solidFill>
                    <a:srgbClr val="E25110"/>
                  </a:solidFill>
                </a:ln>
                <a:solidFill>
                  <a:srgbClr val="FADA7A"/>
                </a:solidFill>
                <a:effectLst>
                  <a:outerShdw blurRad="50800" dist="39000" dir="5460000" algn="tl">
                    <a:srgbClr val="000000">
                      <a:alpha val="38000"/>
                    </a:srgbClr>
                  </a:outerShdw>
                </a:effectLst>
                <a:latin typeface="Matura MT Script Capitals" pitchFamily="66" charset="0"/>
              </a:rPr>
              <a:t>Testimony of </a:t>
            </a:r>
            <a:r>
              <a:rPr lang="en-US" sz="5400" b="1" dirty="0" err="1">
                <a:ln w="11430">
                  <a:solidFill>
                    <a:srgbClr val="E25110"/>
                  </a:solidFill>
                </a:ln>
                <a:solidFill>
                  <a:srgbClr val="FADA7A"/>
                </a:solidFill>
                <a:effectLst>
                  <a:outerShdw blurRad="50800" dist="39000" dir="5460000" algn="tl">
                    <a:srgbClr val="000000">
                      <a:alpha val="38000"/>
                    </a:srgbClr>
                  </a:outerShdw>
                </a:effectLst>
                <a:latin typeface="Matura MT Script Capitals" pitchFamily="66" charset="0"/>
              </a:rPr>
              <a:t>Epiphaneus</a:t>
            </a:r>
            <a:r>
              <a:rPr lang="en-US" sz="5400" b="1" dirty="0">
                <a:ln w="11430">
                  <a:solidFill>
                    <a:srgbClr val="E25110"/>
                  </a:solidFill>
                </a:ln>
                <a:solidFill>
                  <a:srgbClr val="FADA7A"/>
                </a:solidFill>
                <a:effectLst>
                  <a:outerShdw blurRad="50800" dist="39000" dir="5460000" algn="tl">
                    <a:srgbClr val="000000">
                      <a:alpha val="38000"/>
                    </a:srgbClr>
                  </a:outerShdw>
                </a:effectLst>
                <a:latin typeface="Matura MT Script Capitals" pitchFamily="66" charset="0"/>
              </a:rPr>
              <a:t>  </a:t>
            </a:r>
            <a:r>
              <a:rPr lang="en-US" sz="3600" b="1" dirty="0">
                <a:ln w="11430">
                  <a:solidFill>
                    <a:srgbClr val="E25110"/>
                  </a:solidFill>
                </a:ln>
                <a:solidFill>
                  <a:srgbClr val="FADA7A"/>
                </a:solidFill>
                <a:effectLst>
                  <a:outerShdw blurRad="50800" dist="39000" dir="5460000" algn="tl">
                    <a:srgbClr val="000000">
                      <a:alpha val="38000"/>
                    </a:srgbClr>
                  </a:outerShdw>
                </a:effectLst>
                <a:latin typeface="+mn-lt"/>
              </a:rPr>
              <a:t>(</a:t>
            </a:r>
            <a:r>
              <a:rPr lang="en-US" sz="3600" b="1" dirty="0" err="1">
                <a:ln w="11430">
                  <a:solidFill>
                    <a:srgbClr val="E25110"/>
                  </a:solidFill>
                </a:ln>
                <a:solidFill>
                  <a:srgbClr val="FADA7A"/>
                </a:solidFill>
                <a:effectLst>
                  <a:outerShdw blurRad="50800" dist="39000" dir="5460000" algn="tl">
                    <a:srgbClr val="000000">
                      <a:alpha val="38000"/>
                    </a:srgbClr>
                  </a:outerShdw>
                </a:effectLst>
                <a:latin typeface="+mn-lt"/>
              </a:rPr>
              <a:t>con’t</a:t>
            </a:r>
            <a:r>
              <a:rPr lang="en-US" sz="3600" b="1" dirty="0">
                <a:ln w="11430">
                  <a:solidFill>
                    <a:srgbClr val="E25110"/>
                  </a:solidFill>
                </a:ln>
                <a:solidFill>
                  <a:srgbClr val="FADA7A"/>
                </a:solidFill>
                <a:effectLst>
                  <a:outerShdw blurRad="50800" dist="39000" dir="5460000" algn="tl">
                    <a:srgbClr val="000000">
                      <a:alpha val="38000"/>
                    </a:srgbClr>
                  </a:outerShdw>
                </a:effectLst>
                <a:latin typeface="+mn-lt"/>
              </a:rPr>
              <a:t>)</a:t>
            </a:r>
            <a:endParaRPr lang="en-US" sz="6000" b="1" dirty="0">
              <a:ln w="11430">
                <a:solidFill>
                  <a:srgbClr val="9E2A2A"/>
                </a:solidFill>
              </a:ln>
              <a:solidFill>
                <a:srgbClr val="FADA7A"/>
              </a:solidFill>
              <a:effectLst>
                <a:outerShdw blurRad="50800" dist="39000" dir="5460000" algn="tl">
                  <a:srgbClr val="000000">
                    <a:alpha val="38000"/>
                  </a:srgbClr>
                </a:outerShdw>
              </a:effectLst>
              <a:latin typeface="Matura MT Script Capitals" pitchFamily="66" charset="0"/>
            </a:endParaRPr>
          </a:p>
        </p:txBody>
      </p:sp>
      <p:sp>
        <p:nvSpPr>
          <p:cNvPr id="2" name="5-Point Star 1"/>
          <p:cNvSpPr/>
          <p:nvPr/>
        </p:nvSpPr>
        <p:spPr>
          <a:xfrm>
            <a:off x="9906000" y="3238500"/>
            <a:ext cx="304800" cy="266700"/>
          </a:xfrm>
          <a:prstGeom prst="star5">
            <a:avLst/>
          </a:prstGeom>
          <a:solidFill>
            <a:srgbClr val="0070C0"/>
          </a:solidFill>
          <a:ln>
            <a:solidFill>
              <a:srgbClr val="00B0F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6" name="Rectangle 5"/>
          <p:cNvSpPr/>
          <p:nvPr/>
        </p:nvSpPr>
        <p:spPr>
          <a:xfrm>
            <a:off x="10131910" y="3263646"/>
            <a:ext cx="645818" cy="369332"/>
          </a:xfrm>
          <a:prstGeom prst="rect">
            <a:avLst/>
          </a:prstGeom>
          <a:noFill/>
        </p:spPr>
        <p:txBody>
          <a:bodyPr wrap="none" lIns="91440" tIns="45720" rIns="91440" bIns="45720">
            <a:spAutoFit/>
          </a:bodyPr>
          <a:lstStyle/>
          <a:p>
            <a:pPr algn="ctr"/>
            <a:r>
              <a:rPr lang="en-US" b="1" cap="none" spc="0" dirty="0">
                <a:ln w="1905"/>
                <a:solidFill>
                  <a:srgbClr val="0070C0"/>
                </a:solidFill>
                <a:effectLst>
                  <a:innerShdw blurRad="69850" dist="43180" dir="5400000">
                    <a:srgbClr val="000000">
                      <a:alpha val="65000"/>
                    </a:srgbClr>
                  </a:innerShdw>
                </a:effectLst>
              </a:rPr>
              <a:t>Pella</a:t>
            </a:r>
          </a:p>
        </p:txBody>
      </p:sp>
      <p:sp>
        <p:nvSpPr>
          <p:cNvPr id="10" name="5-Point Star 9"/>
          <p:cNvSpPr/>
          <p:nvPr/>
        </p:nvSpPr>
        <p:spPr>
          <a:xfrm>
            <a:off x="9278112" y="4890516"/>
            <a:ext cx="304800" cy="266700"/>
          </a:xfrm>
          <a:prstGeom prst="star5">
            <a:avLst/>
          </a:prstGeom>
          <a:solidFill>
            <a:srgbClr val="FF0000"/>
          </a:solidFill>
          <a:ln>
            <a:solidFill>
              <a:srgbClr val="B8003D"/>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
        <p:nvSpPr>
          <p:cNvPr id="11" name="Rectangle 10"/>
          <p:cNvSpPr/>
          <p:nvPr/>
        </p:nvSpPr>
        <p:spPr>
          <a:xfrm>
            <a:off x="8153400" y="4812268"/>
            <a:ext cx="1146468" cy="369332"/>
          </a:xfrm>
          <a:prstGeom prst="rect">
            <a:avLst/>
          </a:prstGeom>
          <a:noFill/>
        </p:spPr>
        <p:txBody>
          <a:bodyPr wrap="none" lIns="91440" tIns="45720" rIns="91440" bIns="45720">
            <a:spAutoFit/>
          </a:bodyPr>
          <a:lstStyle/>
          <a:p>
            <a:pPr algn="ctr"/>
            <a:r>
              <a:rPr lang="en-US" b="1" dirty="0">
                <a:ln w="1905"/>
                <a:solidFill>
                  <a:srgbClr val="C00000"/>
                </a:solidFill>
                <a:effectLst>
                  <a:innerShdw blurRad="69850" dist="43180" dir="5400000">
                    <a:srgbClr val="000000">
                      <a:alpha val="65000"/>
                    </a:srgbClr>
                  </a:innerShdw>
                </a:effectLst>
              </a:rPr>
              <a:t>Jerusalem</a:t>
            </a:r>
            <a:endParaRPr lang="en-US" b="1" cap="none" spc="0" dirty="0">
              <a:ln w="1905"/>
              <a:solidFill>
                <a:srgbClr val="C00000"/>
              </a:solidFill>
              <a:effectLst>
                <a:innerShdw blurRad="69850" dist="43180" dir="5400000">
                  <a:srgbClr val="000000">
                    <a:alpha val="65000"/>
                  </a:srgbClr>
                </a:innerShdw>
              </a:effectLst>
            </a:endParaRPr>
          </a:p>
        </p:txBody>
      </p:sp>
      <p:sp>
        <p:nvSpPr>
          <p:cNvPr id="12" name="Rectangle 11"/>
          <p:cNvSpPr/>
          <p:nvPr/>
        </p:nvSpPr>
        <p:spPr>
          <a:xfrm>
            <a:off x="9905608" y="3962400"/>
            <a:ext cx="799001" cy="369332"/>
          </a:xfrm>
          <a:prstGeom prst="rect">
            <a:avLst/>
          </a:prstGeom>
          <a:noFill/>
        </p:spPr>
        <p:txBody>
          <a:bodyPr wrap="none" lIns="91440" tIns="45720" rIns="91440" bIns="45720">
            <a:spAutoFit/>
          </a:bodyPr>
          <a:lstStyle/>
          <a:p>
            <a:pPr algn="ctr"/>
            <a:r>
              <a:rPr lang="en-US" b="1" u="sng" cap="none" spc="0" dirty="0">
                <a:ln w="1905"/>
                <a:solidFill>
                  <a:srgbClr val="006600"/>
                </a:solidFill>
                <a:effectLst>
                  <a:innerShdw blurRad="69850" dist="43180" dir="5400000">
                    <a:srgbClr val="000000">
                      <a:alpha val="65000"/>
                    </a:srgbClr>
                  </a:innerShdw>
                </a:effectLst>
              </a:rPr>
              <a:t>PEREA</a:t>
            </a:r>
          </a:p>
        </p:txBody>
      </p:sp>
      <p:sp>
        <p:nvSpPr>
          <p:cNvPr id="13" name="Rectangle 12"/>
          <p:cNvSpPr/>
          <p:nvPr/>
        </p:nvSpPr>
        <p:spPr>
          <a:xfrm>
            <a:off x="10058400" y="2824972"/>
            <a:ext cx="1247265" cy="369332"/>
          </a:xfrm>
          <a:prstGeom prst="rect">
            <a:avLst/>
          </a:prstGeom>
          <a:noFill/>
        </p:spPr>
        <p:txBody>
          <a:bodyPr wrap="none" lIns="91440" tIns="45720" rIns="91440" bIns="45720">
            <a:spAutoFit/>
          </a:bodyPr>
          <a:lstStyle/>
          <a:p>
            <a:pPr algn="ctr"/>
            <a:r>
              <a:rPr lang="en-US" b="1" u="sng" dirty="0">
                <a:ln w="1905"/>
                <a:solidFill>
                  <a:srgbClr val="006600"/>
                </a:solidFill>
                <a:effectLst>
                  <a:innerShdw blurRad="69850" dist="43180" dir="5400000">
                    <a:srgbClr val="000000">
                      <a:alpha val="65000"/>
                    </a:srgbClr>
                  </a:innerShdw>
                </a:effectLst>
              </a:rPr>
              <a:t>DECAPOLIS</a:t>
            </a:r>
            <a:endParaRPr lang="en-US" b="1" u="sng" cap="none" spc="0" dirty="0">
              <a:ln w="1905"/>
              <a:solidFill>
                <a:srgbClr val="006600"/>
              </a:solidFill>
              <a:effectLst>
                <a:innerShdw blurRad="69850" dist="43180" dir="5400000">
                  <a:srgbClr val="000000">
                    <a:alpha val="65000"/>
                  </a:srgbClr>
                </a:innerShdw>
              </a:effectLst>
            </a:endParaRPr>
          </a:p>
        </p:txBody>
      </p:sp>
      <p:sp>
        <p:nvSpPr>
          <p:cNvPr id="14" name="5-Point Star 13"/>
          <p:cNvSpPr/>
          <p:nvPr/>
        </p:nvSpPr>
        <p:spPr>
          <a:xfrm>
            <a:off x="10131910" y="4545568"/>
            <a:ext cx="304800" cy="266700"/>
          </a:xfrm>
          <a:prstGeom prst="star5">
            <a:avLst/>
          </a:prstGeom>
          <a:solidFill>
            <a:srgbClr val="006600"/>
          </a:solidFill>
          <a:ln>
            <a:solidFill>
              <a:srgbClr val="92D05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75000"/>
                </a:schemeClr>
              </a:solidFill>
            </a:endParaRPr>
          </a:p>
        </p:txBody>
      </p:sp>
    </p:spTree>
    <p:extLst>
      <p:ext uri="{BB962C8B-B14F-4D97-AF65-F5344CB8AC3E}">
        <p14:creationId xmlns:p14="http://schemas.microsoft.com/office/powerpoint/2010/main" val="400792076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8" presetClass="emph" presetSubtype="0" accel="1667" fill="hold" grpId="1" nodeType="afterEffect">
                                  <p:stCondLst>
                                    <p:cond delay="1000"/>
                                  </p:stCondLst>
                                  <p:childTnLst>
                                    <p:animRot by="21600000">
                                      <p:cBhvr>
                                        <p:cTn id="23" dur="3000" fill="hold"/>
                                        <p:tgtEl>
                                          <p:spTgt spid="1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100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500"/>
                                        <p:tgtEl>
                                          <p:spTgt spid="3">
                                            <p:txEl>
                                              <p:pRg st="2" end="2"/>
                                            </p:txEl>
                                          </p:spTgt>
                                        </p:tgtEl>
                                      </p:cBhvr>
                                    </p:animEffect>
                                    <p:anim calcmode="lin" valueType="num">
                                      <p:cBhvr>
                                        <p:cTn id="29" dur="1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500" fill="hold"/>
                                        <p:tgtEl>
                                          <p:spTgt spid="3">
                                            <p:txEl>
                                              <p:pRg st="2" end="2"/>
                                            </p:txEl>
                                          </p:spTgt>
                                        </p:tgtEl>
                                        <p:attrNameLst>
                                          <p:attrName>ppt_y</p:attrName>
                                        </p:attrNameLst>
                                      </p:cBhvr>
                                      <p:tavLst>
                                        <p:tav tm="0">
                                          <p:val>
                                            <p:strVal val="#ppt_y+.1"/>
                                          </p:val>
                                        </p:tav>
                                        <p:tav tm="100000">
                                          <p:val>
                                            <p:strVal val="#ppt_y"/>
                                          </p:val>
                                        </p:tav>
                                      </p:tavLst>
                                    </p:anim>
                                  </p:childTnLst>
                                </p:cTn>
                              </p:par>
                              <p:par>
                                <p:cTn id="31" presetID="26" presetClass="entr" presetSubtype="0" fill="hold" grpId="0" nodeType="withEffect">
                                  <p:stCondLst>
                                    <p:cond delay="100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80">
                                          <p:stCondLst>
                                            <p:cond delay="0"/>
                                          </p:stCondLst>
                                        </p:cTn>
                                        <p:tgtEl>
                                          <p:spTgt spid="2"/>
                                        </p:tgtEl>
                                      </p:cBhvr>
                                    </p:animEffect>
                                    <p:anim calcmode="lin" valueType="num">
                                      <p:cBhvr>
                                        <p:cTn id="34"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9" dur="26">
                                          <p:stCondLst>
                                            <p:cond delay="650"/>
                                          </p:stCondLst>
                                        </p:cTn>
                                        <p:tgtEl>
                                          <p:spTgt spid="2"/>
                                        </p:tgtEl>
                                      </p:cBhvr>
                                      <p:to x="100000" y="60000"/>
                                    </p:animScale>
                                    <p:animScale>
                                      <p:cBhvr>
                                        <p:cTn id="40" dur="166" decel="50000">
                                          <p:stCondLst>
                                            <p:cond delay="676"/>
                                          </p:stCondLst>
                                        </p:cTn>
                                        <p:tgtEl>
                                          <p:spTgt spid="2"/>
                                        </p:tgtEl>
                                      </p:cBhvr>
                                      <p:to x="100000" y="100000"/>
                                    </p:animScale>
                                    <p:animScale>
                                      <p:cBhvr>
                                        <p:cTn id="41" dur="26">
                                          <p:stCondLst>
                                            <p:cond delay="1312"/>
                                          </p:stCondLst>
                                        </p:cTn>
                                        <p:tgtEl>
                                          <p:spTgt spid="2"/>
                                        </p:tgtEl>
                                      </p:cBhvr>
                                      <p:to x="100000" y="80000"/>
                                    </p:animScale>
                                    <p:animScale>
                                      <p:cBhvr>
                                        <p:cTn id="42" dur="166" decel="50000">
                                          <p:stCondLst>
                                            <p:cond delay="1338"/>
                                          </p:stCondLst>
                                        </p:cTn>
                                        <p:tgtEl>
                                          <p:spTgt spid="2"/>
                                        </p:tgtEl>
                                      </p:cBhvr>
                                      <p:to x="100000" y="100000"/>
                                    </p:animScale>
                                    <p:animScale>
                                      <p:cBhvr>
                                        <p:cTn id="43" dur="26">
                                          <p:stCondLst>
                                            <p:cond delay="1642"/>
                                          </p:stCondLst>
                                        </p:cTn>
                                        <p:tgtEl>
                                          <p:spTgt spid="2"/>
                                        </p:tgtEl>
                                      </p:cBhvr>
                                      <p:to x="100000" y="90000"/>
                                    </p:animScale>
                                    <p:animScale>
                                      <p:cBhvr>
                                        <p:cTn id="44" dur="166" decel="50000">
                                          <p:stCondLst>
                                            <p:cond delay="1668"/>
                                          </p:stCondLst>
                                        </p:cTn>
                                        <p:tgtEl>
                                          <p:spTgt spid="2"/>
                                        </p:tgtEl>
                                      </p:cBhvr>
                                      <p:to x="100000" y="100000"/>
                                    </p:animScale>
                                    <p:animScale>
                                      <p:cBhvr>
                                        <p:cTn id="45" dur="26">
                                          <p:stCondLst>
                                            <p:cond delay="1808"/>
                                          </p:stCondLst>
                                        </p:cTn>
                                        <p:tgtEl>
                                          <p:spTgt spid="2"/>
                                        </p:tgtEl>
                                      </p:cBhvr>
                                      <p:to x="100000" y="95000"/>
                                    </p:animScale>
                                    <p:animScale>
                                      <p:cBhvr>
                                        <p:cTn id="46" dur="166" decel="50000">
                                          <p:stCondLst>
                                            <p:cond delay="1834"/>
                                          </p:stCondLst>
                                        </p:cTn>
                                        <p:tgtEl>
                                          <p:spTgt spid="2"/>
                                        </p:tgtEl>
                                      </p:cBhvr>
                                      <p:to x="100000" y="100000"/>
                                    </p:animScale>
                                  </p:childTnLst>
                                </p:cTn>
                              </p:par>
                            </p:childTnLst>
                          </p:cTn>
                        </p:par>
                        <p:par>
                          <p:cTn id="47" fill="hold">
                            <p:stCondLst>
                              <p:cond delay="3000"/>
                            </p:stCondLst>
                            <p:childTnLst>
                              <p:par>
                                <p:cTn id="48" presetID="8" presetClass="emph" presetSubtype="0" accel="2000" fill="hold" grpId="1" nodeType="afterEffect">
                                  <p:stCondLst>
                                    <p:cond delay="0"/>
                                  </p:stCondLst>
                                  <p:childTnLst>
                                    <p:animRot by="21600000">
                                      <p:cBhvr>
                                        <p:cTn id="49" dur="3000" fill="hold"/>
                                        <p:tgtEl>
                                          <p:spTgt spid="2"/>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1000"/>
                                  </p:stCondLst>
                                  <p:childTnLst>
                                    <p:set>
                                      <p:cBhvr>
                                        <p:cTn id="53" dur="1" fill="hold">
                                          <p:stCondLst>
                                            <p:cond delay="0"/>
                                          </p:stCondLst>
                                        </p:cTn>
                                        <p:tgtEl>
                                          <p:spTgt spid="3">
                                            <p:txEl>
                                              <p:pRg st="3" end="3"/>
                                            </p:txEl>
                                          </p:spTgt>
                                        </p:tgtEl>
                                        <p:attrNameLst>
                                          <p:attrName>style.visibility</p:attrName>
                                        </p:attrNameLst>
                                      </p:cBhvr>
                                      <p:to>
                                        <p:strVal val="visible"/>
                                      </p:to>
                                    </p:set>
                                    <p:animEffect transition="in" filter="fade">
                                      <p:cBhvr>
                                        <p:cTn id="54" dur="1500"/>
                                        <p:tgtEl>
                                          <p:spTgt spid="3">
                                            <p:txEl>
                                              <p:pRg st="3" end="3"/>
                                            </p:txEl>
                                          </p:spTgt>
                                        </p:tgtEl>
                                      </p:cBhvr>
                                    </p:animEffect>
                                    <p:anim calcmode="lin" valueType="num">
                                      <p:cBhvr>
                                        <p:cTn id="55"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6" dur="1500" fill="hold"/>
                                        <p:tgtEl>
                                          <p:spTgt spid="3">
                                            <p:txEl>
                                              <p:pRg st="3" end="3"/>
                                            </p:txEl>
                                          </p:spTgt>
                                        </p:tgtEl>
                                        <p:attrNameLst>
                                          <p:attrName>ppt_y</p:attrName>
                                        </p:attrNameLst>
                                      </p:cBhvr>
                                      <p:tavLst>
                                        <p:tav tm="0">
                                          <p:val>
                                            <p:strVal val="#ppt_y+.1"/>
                                          </p:val>
                                        </p:tav>
                                        <p:tav tm="100000">
                                          <p:val>
                                            <p:strVal val="#ppt_y"/>
                                          </p:val>
                                        </p:tav>
                                      </p:tavLst>
                                    </p:anim>
                                  </p:childTnLst>
                                </p:cTn>
                              </p:par>
                              <p:par>
                                <p:cTn id="57" presetID="26" presetClass="entr" presetSubtype="0"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down)">
                                      <p:cBhvr>
                                        <p:cTn id="59" dur="580">
                                          <p:stCondLst>
                                            <p:cond delay="0"/>
                                          </p:stCondLst>
                                        </p:cTn>
                                        <p:tgtEl>
                                          <p:spTgt spid="14"/>
                                        </p:tgtEl>
                                      </p:cBhvr>
                                    </p:animEffect>
                                    <p:anim calcmode="lin" valueType="num">
                                      <p:cBhvr>
                                        <p:cTn id="60"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5" dur="26">
                                          <p:stCondLst>
                                            <p:cond delay="650"/>
                                          </p:stCondLst>
                                        </p:cTn>
                                        <p:tgtEl>
                                          <p:spTgt spid="14"/>
                                        </p:tgtEl>
                                      </p:cBhvr>
                                      <p:to x="100000" y="60000"/>
                                    </p:animScale>
                                    <p:animScale>
                                      <p:cBhvr>
                                        <p:cTn id="66" dur="166" decel="50000">
                                          <p:stCondLst>
                                            <p:cond delay="676"/>
                                          </p:stCondLst>
                                        </p:cTn>
                                        <p:tgtEl>
                                          <p:spTgt spid="14"/>
                                        </p:tgtEl>
                                      </p:cBhvr>
                                      <p:to x="100000" y="100000"/>
                                    </p:animScale>
                                    <p:animScale>
                                      <p:cBhvr>
                                        <p:cTn id="67" dur="26">
                                          <p:stCondLst>
                                            <p:cond delay="1312"/>
                                          </p:stCondLst>
                                        </p:cTn>
                                        <p:tgtEl>
                                          <p:spTgt spid="14"/>
                                        </p:tgtEl>
                                      </p:cBhvr>
                                      <p:to x="100000" y="80000"/>
                                    </p:animScale>
                                    <p:animScale>
                                      <p:cBhvr>
                                        <p:cTn id="68" dur="166" decel="50000">
                                          <p:stCondLst>
                                            <p:cond delay="1338"/>
                                          </p:stCondLst>
                                        </p:cTn>
                                        <p:tgtEl>
                                          <p:spTgt spid="14"/>
                                        </p:tgtEl>
                                      </p:cBhvr>
                                      <p:to x="100000" y="100000"/>
                                    </p:animScale>
                                    <p:animScale>
                                      <p:cBhvr>
                                        <p:cTn id="69" dur="26">
                                          <p:stCondLst>
                                            <p:cond delay="1642"/>
                                          </p:stCondLst>
                                        </p:cTn>
                                        <p:tgtEl>
                                          <p:spTgt spid="14"/>
                                        </p:tgtEl>
                                      </p:cBhvr>
                                      <p:to x="100000" y="90000"/>
                                    </p:animScale>
                                    <p:animScale>
                                      <p:cBhvr>
                                        <p:cTn id="70" dur="166" decel="50000">
                                          <p:stCondLst>
                                            <p:cond delay="1668"/>
                                          </p:stCondLst>
                                        </p:cTn>
                                        <p:tgtEl>
                                          <p:spTgt spid="14"/>
                                        </p:tgtEl>
                                      </p:cBhvr>
                                      <p:to x="100000" y="100000"/>
                                    </p:animScale>
                                    <p:animScale>
                                      <p:cBhvr>
                                        <p:cTn id="71" dur="26">
                                          <p:stCondLst>
                                            <p:cond delay="1808"/>
                                          </p:stCondLst>
                                        </p:cTn>
                                        <p:tgtEl>
                                          <p:spTgt spid="14"/>
                                        </p:tgtEl>
                                      </p:cBhvr>
                                      <p:to x="100000" y="95000"/>
                                    </p:animScale>
                                    <p:animScale>
                                      <p:cBhvr>
                                        <p:cTn id="72" dur="166" decel="50000">
                                          <p:stCondLst>
                                            <p:cond delay="1834"/>
                                          </p:stCondLst>
                                        </p:cTn>
                                        <p:tgtEl>
                                          <p:spTgt spid="14"/>
                                        </p:tgtEl>
                                      </p:cBhvr>
                                      <p:to x="100000" y="100000"/>
                                    </p:animScale>
                                  </p:childTnLst>
                                </p:cTn>
                              </p:par>
                            </p:childTnLst>
                          </p:cTn>
                        </p:par>
                        <p:par>
                          <p:cTn id="73" fill="hold">
                            <p:stCondLst>
                              <p:cond delay="2500"/>
                            </p:stCondLst>
                            <p:childTnLst>
                              <p:par>
                                <p:cTn id="74" presetID="8" presetClass="emph" presetSubtype="0" accel="2000" fill="hold" grpId="1" nodeType="afterEffect">
                                  <p:stCondLst>
                                    <p:cond delay="0"/>
                                  </p:stCondLst>
                                  <p:childTnLst>
                                    <p:animRot by="21600000">
                                      <p:cBhvr>
                                        <p:cTn id="75" dur="3000" fill="hold"/>
                                        <p:tgtEl>
                                          <p:spTgt spid="14"/>
                                        </p:tgtEl>
                                        <p:attrNameLst>
                                          <p:attrName>r</p:attrName>
                                        </p:attrNameLst>
                                      </p:cBhvr>
                                    </p:animRo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nodeType="clickEffect">
                                  <p:stCondLst>
                                    <p:cond delay="1000"/>
                                  </p:stCondLst>
                                  <p:childTnLst>
                                    <p:set>
                                      <p:cBhvr>
                                        <p:cTn id="79" dur="1" fill="hold">
                                          <p:stCondLst>
                                            <p:cond delay="0"/>
                                          </p:stCondLst>
                                        </p:cTn>
                                        <p:tgtEl>
                                          <p:spTgt spid="3">
                                            <p:txEl>
                                              <p:pRg st="4" end="4"/>
                                            </p:txEl>
                                          </p:spTgt>
                                        </p:tgtEl>
                                        <p:attrNameLst>
                                          <p:attrName>style.visibility</p:attrName>
                                        </p:attrNameLst>
                                      </p:cBhvr>
                                      <p:to>
                                        <p:strVal val="visible"/>
                                      </p:to>
                                    </p:set>
                                    <p:animEffect transition="in" filter="fade">
                                      <p:cBhvr>
                                        <p:cTn id="80" dur="1500"/>
                                        <p:tgtEl>
                                          <p:spTgt spid="3">
                                            <p:txEl>
                                              <p:pRg st="4" end="4"/>
                                            </p:txEl>
                                          </p:spTgt>
                                        </p:tgtEl>
                                      </p:cBhvr>
                                    </p:animEffect>
                                    <p:anim calcmode="lin" valueType="num">
                                      <p:cBhvr>
                                        <p:cTn id="81" dur="1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82" dur="1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1000"/>
                                  </p:stCondLst>
                                  <p:childTnLst>
                                    <p:set>
                                      <p:cBhvr>
                                        <p:cTn id="86" dur="1" fill="hold">
                                          <p:stCondLst>
                                            <p:cond delay="0"/>
                                          </p:stCondLst>
                                        </p:cTn>
                                        <p:tgtEl>
                                          <p:spTgt spid="3">
                                            <p:txEl>
                                              <p:pRg st="5" end="5"/>
                                            </p:txEl>
                                          </p:spTgt>
                                        </p:tgtEl>
                                        <p:attrNameLst>
                                          <p:attrName>style.visibility</p:attrName>
                                        </p:attrNameLst>
                                      </p:cBhvr>
                                      <p:to>
                                        <p:strVal val="visible"/>
                                      </p:to>
                                    </p:set>
                                    <p:animEffect transition="in" filter="fade">
                                      <p:cBhvr>
                                        <p:cTn id="87" dur="1500"/>
                                        <p:tgtEl>
                                          <p:spTgt spid="3">
                                            <p:txEl>
                                              <p:pRg st="5" end="5"/>
                                            </p:txEl>
                                          </p:spTgt>
                                        </p:tgtEl>
                                      </p:cBhvr>
                                    </p:animEffect>
                                    <p:anim calcmode="lin" valueType="num">
                                      <p:cBhvr>
                                        <p:cTn id="88" dur="1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89" dur="1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0" grpId="0" animBg="1"/>
      <p:bldP spid="10" grpId="1" animBg="1"/>
      <p:bldP spid="14" grpId="0" animBg="1"/>
      <p:bldP spid="14" grpId="1" animBg="1"/>
    </p:bld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1266" name="Picture 2" descr="C:\Users\Rae\Desktop\Edward Gibbon 1737-94  226.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9220200" y="1075666"/>
            <a:ext cx="2752286" cy="377835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Slide Number Placeholder 1"/>
          <p:cNvSpPr txBox="1">
            <a:spLocks/>
          </p:cNvSpPr>
          <p:nvPr/>
        </p:nvSpPr>
        <p:spPr>
          <a:xfrm>
            <a:off x="9387840" y="64668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113</a:t>
            </a:fld>
            <a:endParaRPr lang="en-US" b="1" dirty="0">
              <a:solidFill>
                <a:srgbClr val="713A1F"/>
              </a:solidFill>
            </a:endParaRPr>
          </a:p>
        </p:txBody>
      </p:sp>
      <p:sp>
        <p:nvSpPr>
          <p:cNvPr id="3" name="Content Placeholder 2"/>
          <p:cNvSpPr>
            <a:spLocks noGrp="1"/>
          </p:cNvSpPr>
          <p:nvPr>
            <p:ph sz="half" idx="1"/>
          </p:nvPr>
        </p:nvSpPr>
        <p:spPr>
          <a:xfrm>
            <a:off x="304799" y="990600"/>
            <a:ext cx="9982201" cy="4822765"/>
          </a:xfrm>
        </p:spPr>
        <p:txBody>
          <a:bodyPr>
            <a:normAutofit fontScale="85000" lnSpcReduction="10000"/>
            <a:scene3d>
              <a:camera prst="orthographicFront"/>
              <a:lightRig rig="threePt" dir="t"/>
            </a:scene3d>
            <a:sp3d extrusionH="57150">
              <a:bevelT w="38100" h="38100"/>
            </a:sp3d>
          </a:bodyPr>
          <a:lstStyle/>
          <a:p>
            <a:pPr marL="0" indent="0">
              <a:buNone/>
            </a:pPr>
            <a:r>
              <a:rPr lang="en-US" b="1" dirty="0">
                <a:solidFill>
                  <a:srgbClr val="006600"/>
                </a:solidFill>
              </a:rPr>
              <a:t>The </a:t>
            </a:r>
            <a:r>
              <a:rPr lang="en-US" b="1" dirty="0" err="1">
                <a:solidFill>
                  <a:srgbClr val="006600"/>
                </a:solidFill>
              </a:rPr>
              <a:t>Nazoraeans</a:t>
            </a:r>
            <a:r>
              <a:rPr lang="en-US" b="1" dirty="0">
                <a:solidFill>
                  <a:srgbClr val="006600"/>
                </a:solidFill>
              </a:rPr>
              <a:t> First 100 Years</a:t>
            </a:r>
          </a:p>
          <a:p>
            <a:pPr marL="514350" indent="-514350">
              <a:buAutoNum type="arabicPeriod"/>
            </a:pPr>
            <a:r>
              <a:rPr lang="en-US" b="1" dirty="0">
                <a:ln>
                  <a:solidFill>
                    <a:srgbClr val="002060"/>
                  </a:solidFill>
                </a:ln>
                <a:solidFill>
                  <a:srgbClr val="00B0F0"/>
                </a:solidFill>
              </a:rPr>
              <a:t>The first 15 bishops of Jerusalem were all Jewish followers of </a:t>
            </a:r>
            <a:r>
              <a:rPr lang="en-US" b="1" dirty="0">
                <a:ln>
                  <a:solidFill>
                    <a:srgbClr val="002060"/>
                  </a:solidFill>
                </a:ln>
                <a:solidFill>
                  <a:srgbClr val="0070C0"/>
                </a:solidFill>
              </a:rPr>
              <a:t>Yahusha</a:t>
            </a:r>
            <a:r>
              <a:rPr lang="en-US" dirty="0">
                <a:ln>
                  <a:solidFill>
                    <a:srgbClr val="002060"/>
                  </a:solidFill>
                </a:ln>
                <a:solidFill>
                  <a:srgbClr val="0070C0"/>
                </a:solidFill>
              </a:rPr>
              <a:t>.</a:t>
            </a:r>
          </a:p>
          <a:p>
            <a:pPr marL="514350" indent="-514350">
              <a:buAutoNum type="arabicPeriod"/>
            </a:pPr>
            <a:r>
              <a:rPr lang="en-US" b="1" dirty="0">
                <a:ln>
                  <a:solidFill>
                    <a:srgbClr val="002060"/>
                  </a:solidFill>
                </a:ln>
                <a:solidFill>
                  <a:srgbClr val="00B0F0"/>
                </a:solidFill>
              </a:rPr>
              <a:t>They united the Law of Moses with the teachings of </a:t>
            </a:r>
            <a:r>
              <a:rPr lang="en-US" b="1" dirty="0">
                <a:ln>
                  <a:solidFill>
                    <a:srgbClr val="002060"/>
                  </a:solidFill>
                </a:ln>
                <a:solidFill>
                  <a:srgbClr val="0070C0"/>
                </a:solidFill>
              </a:rPr>
              <a:t>Yahusha</a:t>
            </a:r>
            <a:r>
              <a:rPr lang="en-US" dirty="0">
                <a:ln>
                  <a:solidFill>
                    <a:srgbClr val="002060"/>
                  </a:solidFill>
                </a:ln>
                <a:solidFill>
                  <a:srgbClr val="0070C0"/>
                </a:solidFill>
              </a:rPr>
              <a:t>.</a:t>
            </a:r>
          </a:p>
          <a:p>
            <a:pPr marL="514350" indent="-514350">
              <a:buAutoNum type="arabicPeriod"/>
            </a:pPr>
            <a:r>
              <a:rPr lang="en-US" b="1" dirty="0">
                <a:ln>
                  <a:solidFill>
                    <a:srgbClr val="002060"/>
                  </a:solidFill>
                </a:ln>
                <a:solidFill>
                  <a:srgbClr val="006600"/>
                </a:solidFill>
              </a:rPr>
              <a:t>Gradually over time, the </a:t>
            </a:r>
            <a:r>
              <a:rPr lang="en-US" b="1" dirty="0" err="1">
                <a:ln>
                  <a:solidFill>
                    <a:srgbClr val="002060"/>
                  </a:solidFill>
                </a:ln>
                <a:solidFill>
                  <a:srgbClr val="006600"/>
                </a:solidFill>
              </a:rPr>
              <a:t>Nazoraeans</a:t>
            </a:r>
            <a:r>
              <a:rPr lang="en-US" b="1" dirty="0">
                <a:ln>
                  <a:solidFill>
                    <a:srgbClr val="002060"/>
                  </a:solidFill>
                </a:ln>
                <a:solidFill>
                  <a:srgbClr val="006600"/>
                </a:solidFill>
              </a:rPr>
              <a:t> were overwhelmed </a:t>
            </a:r>
            <a:br>
              <a:rPr lang="en-US" b="1" dirty="0">
                <a:ln>
                  <a:solidFill>
                    <a:srgbClr val="002060"/>
                  </a:solidFill>
                </a:ln>
                <a:solidFill>
                  <a:srgbClr val="006600"/>
                </a:solidFill>
              </a:rPr>
            </a:br>
            <a:r>
              <a:rPr lang="en-US" b="1" dirty="0">
                <a:ln>
                  <a:solidFill>
                    <a:srgbClr val="002060"/>
                  </a:solidFill>
                </a:ln>
                <a:solidFill>
                  <a:srgbClr val="006600"/>
                </a:solidFill>
              </a:rPr>
              <a:t>by pagans who were becoming part of the church.  </a:t>
            </a:r>
            <a:br>
              <a:rPr lang="en-US" b="1" dirty="0">
                <a:ln>
                  <a:solidFill>
                    <a:srgbClr val="002060"/>
                  </a:solidFill>
                </a:ln>
                <a:solidFill>
                  <a:srgbClr val="006600"/>
                </a:solidFill>
              </a:rPr>
            </a:br>
            <a:r>
              <a:rPr lang="en-US" dirty="0"/>
              <a:t>(Remember which gods were worshipped by the pagans!)</a:t>
            </a:r>
          </a:p>
          <a:p>
            <a:pPr marL="514350" indent="-514350">
              <a:buAutoNum type="arabicPeriod"/>
            </a:pPr>
            <a:r>
              <a:rPr lang="en-US" b="1" dirty="0">
                <a:ln>
                  <a:solidFill>
                    <a:srgbClr val="002060"/>
                  </a:solidFill>
                </a:ln>
                <a:solidFill>
                  <a:srgbClr val="7030A0"/>
                </a:solidFill>
              </a:rPr>
              <a:t>The </a:t>
            </a:r>
            <a:r>
              <a:rPr lang="en-US" b="1" dirty="0" err="1">
                <a:ln>
                  <a:solidFill>
                    <a:srgbClr val="002060"/>
                  </a:solidFill>
                </a:ln>
                <a:solidFill>
                  <a:srgbClr val="7030A0"/>
                </a:solidFill>
              </a:rPr>
              <a:t>Nazoraeans</a:t>
            </a:r>
            <a:r>
              <a:rPr lang="en-US" b="1" dirty="0">
                <a:ln>
                  <a:solidFill>
                    <a:srgbClr val="002060"/>
                  </a:solidFill>
                </a:ln>
                <a:solidFill>
                  <a:srgbClr val="7030A0"/>
                </a:solidFill>
              </a:rPr>
              <a:t> moved to Pella, beyond Jordan and soon </a:t>
            </a:r>
            <a:br>
              <a:rPr lang="en-US" b="1" dirty="0">
                <a:ln>
                  <a:solidFill>
                    <a:srgbClr val="002060"/>
                  </a:solidFill>
                </a:ln>
                <a:solidFill>
                  <a:srgbClr val="7030A0"/>
                </a:solidFill>
              </a:rPr>
            </a:br>
            <a:r>
              <a:rPr lang="en-US" b="1" dirty="0">
                <a:ln>
                  <a:solidFill>
                    <a:srgbClr val="002060"/>
                  </a:solidFill>
                </a:ln>
                <a:solidFill>
                  <a:srgbClr val="7030A0"/>
                </a:solidFill>
              </a:rPr>
              <a:t>were </a:t>
            </a:r>
            <a:r>
              <a:rPr lang="en-US" b="1" u="sng" dirty="0">
                <a:ln>
                  <a:solidFill>
                    <a:srgbClr val="002060"/>
                  </a:solidFill>
                </a:ln>
                <a:solidFill>
                  <a:srgbClr val="7030A0"/>
                </a:solidFill>
              </a:rPr>
              <a:t>forbidden</a:t>
            </a:r>
            <a:r>
              <a:rPr lang="en-US" b="1" dirty="0">
                <a:ln>
                  <a:solidFill>
                    <a:srgbClr val="002060"/>
                  </a:solidFill>
                </a:ln>
                <a:solidFill>
                  <a:srgbClr val="7030A0"/>
                </a:solidFill>
              </a:rPr>
              <a:t> to re-enter Jerusalem.</a:t>
            </a:r>
          </a:p>
          <a:p>
            <a:pPr marL="514350" indent="-514350">
              <a:buAutoNum type="arabicPeriod"/>
            </a:pPr>
            <a:r>
              <a:rPr lang="en-US" b="1" u="sng" dirty="0">
                <a:solidFill>
                  <a:srgbClr val="C00000"/>
                </a:solidFill>
              </a:rPr>
              <a:t>Marcus</a:t>
            </a:r>
            <a:r>
              <a:rPr lang="en-US" dirty="0">
                <a:solidFill>
                  <a:srgbClr val="C00000"/>
                </a:solidFill>
              </a:rPr>
              <a:t> became the </a:t>
            </a:r>
            <a:r>
              <a:rPr lang="en-US" b="1" u="sng" dirty="0">
                <a:solidFill>
                  <a:srgbClr val="C00000"/>
                </a:solidFill>
              </a:rPr>
              <a:t>first Gentile bishop</a:t>
            </a:r>
            <a:r>
              <a:rPr lang="en-US" dirty="0">
                <a:solidFill>
                  <a:srgbClr val="C00000"/>
                </a:solidFill>
              </a:rPr>
              <a:t> of Jerusalem. </a:t>
            </a:r>
          </a:p>
          <a:p>
            <a:pPr marL="514350" indent="-514350">
              <a:buAutoNum type="arabicPeriod"/>
            </a:pPr>
            <a:r>
              <a:rPr lang="en-US" dirty="0">
                <a:solidFill>
                  <a:srgbClr val="C00000"/>
                </a:solidFill>
              </a:rPr>
              <a:t>At his persuasion, the </a:t>
            </a:r>
            <a:r>
              <a:rPr lang="en-US" u="sng" dirty="0">
                <a:solidFill>
                  <a:srgbClr val="C00000"/>
                </a:solidFill>
              </a:rPr>
              <a:t>majority</a:t>
            </a:r>
            <a:r>
              <a:rPr lang="en-US" dirty="0">
                <a:solidFill>
                  <a:srgbClr val="C00000"/>
                </a:solidFill>
              </a:rPr>
              <a:t> of the congregation </a:t>
            </a:r>
            <a:r>
              <a:rPr lang="en-US" dirty="0">
                <a:effectLst>
                  <a:glow rad="127000">
                    <a:srgbClr val="97F3A6"/>
                  </a:glow>
                </a:effectLst>
              </a:rPr>
              <a:t>renounced </a:t>
            </a:r>
            <a:br>
              <a:rPr lang="en-US" dirty="0">
                <a:effectLst>
                  <a:glow rad="127000">
                    <a:srgbClr val="97F3A6"/>
                  </a:glow>
                </a:effectLst>
              </a:rPr>
            </a:br>
            <a:r>
              <a:rPr lang="en-US" dirty="0">
                <a:effectLst>
                  <a:glow rad="127000">
                    <a:srgbClr val="97F3A6"/>
                  </a:glow>
                </a:effectLst>
              </a:rPr>
              <a:t>the Mosaic Law</a:t>
            </a:r>
            <a:r>
              <a:rPr lang="en-US" dirty="0"/>
              <a:t> </a:t>
            </a:r>
            <a:r>
              <a:rPr lang="en-US" dirty="0">
                <a:solidFill>
                  <a:srgbClr val="C00000"/>
                </a:solidFill>
              </a:rPr>
              <a:t>which </a:t>
            </a:r>
            <a:r>
              <a:rPr lang="en-US" u="sng" dirty="0">
                <a:solidFill>
                  <a:srgbClr val="C00000"/>
                </a:solidFill>
                <a:effectLst>
                  <a:glow rad="139700">
                    <a:schemeClr val="accent5">
                      <a:satMod val="175000"/>
                      <a:alpha val="40000"/>
                    </a:schemeClr>
                  </a:glow>
                </a:effectLst>
              </a:rPr>
              <a:t>they had adhered to for over 100 years</a:t>
            </a:r>
            <a:r>
              <a:rPr lang="en-US" dirty="0">
                <a:solidFill>
                  <a:srgbClr val="C00000"/>
                </a:solidFill>
              </a:rPr>
              <a:t>.</a:t>
            </a:r>
          </a:p>
          <a:p>
            <a:pPr marL="514350" indent="-514350">
              <a:buAutoNum type="arabicPeriod"/>
            </a:pPr>
            <a:r>
              <a:rPr lang="en-US" b="1" dirty="0">
                <a:ln>
                  <a:solidFill>
                    <a:srgbClr val="002060"/>
                  </a:solidFill>
                </a:ln>
                <a:solidFill>
                  <a:schemeClr val="accent4">
                    <a:lumMod val="75000"/>
                  </a:schemeClr>
                </a:solidFill>
              </a:rPr>
              <a:t>This was the only way for them to have permission to re-enter Jerusalem!</a:t>
            </a:r>
          </a:p>
        </p:txBody>
      </p:sp>
      <p:sp>
        <p:nvSpPr>
          <p:cNvPr id="5" name="Title 2"/>
          <p:cNvSpPr txBox="1">
            <a:spLocks/>
          </p:cNvSpPr>
          <p:nvPr/>
        </p:nvSpPr>
        <p:spPr>
          <a:xfrm>
            <a:off x="0" y="0"/>
            <a:ext cx="12192000" cy="11430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a:ln w="11430">
                  <a:solidFill>
                    <a:srgbClr val="E25110"/>
                  </a:solidFill>
                </a:ln>
                <a:solidFill>
                  <a:srgbClr val="FADA7A"/>
                </a:solidFill>
                <a:effectLst>
                  <a:outerShdw blurRad="50800" dist="39000" dir="5460000" algn="tl">
                    <a:srgbClr val="000000">
                      <a:alpha val="38000"/>
                    </a:srgbClr>
                  </a:outerShdw>
                </a:effectLst>
                <a:latin typeface="Matura MT Script Capitals" pitchFamily="66" charset="0"/>
              </a:rPr>
              <a:t>Testimony of Edward Gibbon</a:t>
            </a:r>
            <a:endParaRPr lang="en-US" sz="5400" b="1" dirty="0">
              <a:ln w="11430">
                <a:solidFill>
                  <a:srgbClr val="9E2A2A"/>
                </a:solidFill>
              </a:ln>
              <a:solidFill>
                <a:srgbClr val="FADA7A"/>
              </a:solidFill>
              <a:effectLst>
                <a:outerShdw blurRad="50800" dist="39000" dir="5460000" algn="tl">
                  <a:srgbClr val="000000">
                    <a:alpha val="38000"/>
                  </a:srgbClr>
                </a:outerShdw>
              </a:effectLst>
              <a:latin typeface="Matura MT Script Capitals" pitchFamily="66" charset="0"/>
            </a:endParaRPr>
          </a:p>
        </p:txBody>
      </p:sp>
      <p:sp>
        <p:nvSpPr>
          <p:cNvPr id="7" name="Rectangle 6"/>
          <p:cNvSpPr/>
          <p:nvPr/>
        </p:nvSpPr>
        <p:spPr>
          <a:xfrm>
            <a:off x="10082147" y="4684693"/>
            <a:ext cx="1391727" cy="954107"/>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2800" b="1" cap="none" spc="0" dirty="0">
                <a:ln w="1905"/>
                <a:solidFill>
                  <a:schemeClr val="accent5">
                    <a:lumMod val="50000"/>
                  </a:schemeClr>
                </a:solidFill>
                <a:effectLst>
                  <a:innerShdw blurRad="69850" dist="43180" dir="5400000">
                    <a:srgbClr val="000000">
                      <a:alpha val="65000"/>
                    </a:srgbClr>
                  </a:innerShdw>
                </a:effectLst>
              </a:rPr>
              <a:t>Gibbon</a:t>
            </a:r>
            <a:br>
              <a:rPr lang="en-US" sz="2800" b="1" cap="none" spc="0" dirty="0">
                <a:ln w="1905"/>
                <a:solidFill>
                  <a:schemeClr val="accent5">
                    <a:lumMod val="50000"/>
                  </a:schemeClr>
                </a:solidFill>
                <a:effectLst>
                  <a:innerShdw blurRad="69850" dist="43180" dir="5400000">
                    <a:srgbClr val="000000">
                      <a:alpha val="65000"/>
                    </a:srgbClr>
                  </a:innerShdw>
                </a:effectLst>
              </a:rPr>
            </a:br>
            <a:r>
              <a:rPr lang="en-US" sz="2800" b="1" cap="none" spc="0" dirty="0">
                <a:ln w="1905"/>
                <a:solidFill>
                  <a:schemeClr val="accent5">
                    <a:lumMod val="50000"/>
                  </a:schemeClr>
                </a:solidFill>
                <a:effectLst>
                  <a:innerShdw blurRad="69850" dist="43180" dir="5400000">
                    <a:srgbClr val="000000">
                      <a:alpha val="65000"/>
                    </a:srgbClr>
                  </a:innerShdw>
                </a:effectLst>
              </a:rPr>
              <a:t>1737-94</a:t>
            </a:r>
          </a:p>
        </p:txBody>
      </p:sp>
      <p:sp>
        <p:nvSpPr>
          <p:cNvPr id="2" name="Rectangle 1"/>
          <p:cNvSpPr/>
          <p:nvPr/>
        </p:nvSpPr>
        <p:spPr>
          <a:xfrm>
            <a:off x="2958257" y="5628382"/>
            <a:ext cx="6294234" cy="1077218"/>
          </a:xfrm>
          <a:prstGeom prst="rect">
            <a:avLst/>
          </a:prstGeom>
          <a:solidFill>
            <a:schemeClr val="bg1"/>
          </a:solidFill>
          <a:ln w="57150">
            <a:solidFill>
              <a:schemeClr val="accent5">
                <a:lumMod val="50000"/>
              </a:schemeClr>
            </a:solidFill>
          </a:ln>
          <a:scene3d>
            <a:camera prst="orthographicFront"/>
            <a:lightRig rig="threePt" dir="t"/>
          </a:scene3d>
          <a:sp3d>
            <a:bevelT w="152400" h="50800" prst="softRound"/>
          </a:sp3d>
        </p:spPr>
        <p:txBody>
          <a:bodyPr wrap="square" lIns="91440" tIns="45720" rIns="91440" bIns="45720">
            <a:spAutoFit/>
          </a:bodyPr>
          <a:lstStyle/>
          <a:p>
            <a:pPr algn="ctr"/>
            <a:r>
              <a:rPr lang="en-US" sz="3200" b="1" cap="none" spc="0" dirty="0">
                <a:ln w="1905"/>
                <a:solidFill>
                  <a:srgbClr val="B8003D"/>
                </a:solidFill>
                <a:effectLst>
                  <a:innerShdw blurRad="69850" dist="43180" dir="5400000">
                    <a:srgbClr val="000000">
                      <a:alpha val="65000"/>
                    </a:srgbClr>
                  </a:innerShdw>
                </a:effectLst>
              </a:rPr>
              <a:t>Would this include </a:t>
            </a:r>
            <a:r>
              <a:rPr lang="en-US" sz="3200" b="1" cap="none" spc="0" dirty="0">
                <a:ln w="1905"/>
                <a:solidFill>
                  <a:srgbClr val="B8003D"/>
                </a:solidFill>
                <a:effectLst>
                  <a:glow rad="228600">
                    <a:schemeClr val="accent5">
                      <a:satMod val="175000"/>
                      <a:alpha val="40000"/>
                    </a:schemeClr>
                  </a:glow>
                  <a:innerShdw blurRad="69850" dist="43180" dir="5400000">
                    <a:srgbClr val="000000">
                      <a:alpha val="65000"/>
                    </a:srgbClr>
                  </a:innerShdw>
                </a:effectLst>
              </a:rPr>
              <a:t>renouncing</a:t>
            </a:r>
            <a:r>
              <a:rPr lang="en-US" sz="3200" b="1" cap="none" spc="0" dirty="0">
                <a:ln w="1905"/>
                <a:solidFill>
                  <a:srgbClr val="B8003D"/>
                </a:solidFill>
                <a:effectLst>
                  <a:innerShdw blurRad="69850" dist="43180" dir="5400000">
                    <a:srgbClr val="000000">
                      <a:alpha val="65000"/>
                    </a:srgbClr>
                  </a:innerShdw>
                </a:effectLst>
              </a:rPr>
              <a:t> </a:t>
            </a:r>
            <a:br>
              <a:rPr lang="en-US" sz="3200" b="1" cap="none" spc="0" dirty="0">
                <a:ln w="1905"/>
                <a:solidFill>
                  <a:srgbClr val="B8003D"/>
                </a:solidFill>
                <a:effectLst>
                  <a:innerShdw blurRad="69850" dist="43180" dir="5400000">
                    <a:srgbClr val="000000">
                      <a:alpha val="65000"/>
                    </a:srgbClr>
                  </a:innerShdw>
                </a:effectLst>
              </a:rPr>
            </a:br>
            <a:r>
              <a:rPr lang="en-US" sz="3200" b="1" cap="none" spc="0" dirty="0">
                <a:ln w="1905"/>
                <a:solidFill>
                  <a:srgbClr val="B8003D"/>
                </a:solidFill>
                <a:effectLst>
                  <a:innerShdw blurRad="69850" dist="43180" dir="5400000">
                    <a:srgbClr val="000000">
                      <a:alpha val="65000"/>
                    </a:srgbClr>
                  </a:innerShdw>
                </a:effectLst>
              </a:rPr>
              <a:t>the Covenant Calendar?</a:t>
            </a:r>
          </a:p>
        </p:txBody>
      </p:sp>
      <p:sp>
        <p:nvSpPr>
          <p:cNvPr id="10" name="Rectangle 9"/>
          <p:cNvSpPr/>
          <p:nvPr/>
        </p:nvSpPr>
        <p:spPr>
          <a:xfrm>
            <a:off x="762000" y="4382950"/>
            <a:ext cx="8001000" cy="674053"/>
          </a:xfrm>
          <a:prstGeom prst="rect">
            <a:avLst/>
          </a:prstGeom>
          <a:noFill/>
          <a:ln w="5715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9" descr="C:\Users\Rae\Desktop\Art on Desktop\white man clip art\yellow-blue smiley faces\happy face surprised.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95683" y="5522108"/>
            <a:ext cx="1154618" cy="1172291"/>
          </a:xfrm>
          <a:prstGeom prst="ellipse">
            <a:avLst/>
          </a:prstGeom>
          <a:ln w="63500" cap="rnd">
            <a:solidFill>
              <a:srgbClr val="4827BF"/>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82941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4"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4)">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1000"/>
                                        <p:tgtEl>
                                          <p:spTgt spid="3">
                                            <p:txEl>
                                              <p:pRg st="7" end="7"/>
                                            </p:txEl>
                                          </p:spTgt>
                                        </p:tgtEl>
                                      </p:cBhvr>
                                    </p:animEffect>
                                    <p:anim calcmode="lin" valueType="num">
                                      <p:cBhvr>
                                        <p:cTn id="1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amond(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87840" y="64668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114</a:t>
            </a:fld>
            <a:endParaRPr lang="en-US" b="1" dirty="0">
              <a:solidFill>
                <a:srgbClr val="713A1F"/>
              </a:solidFill>
            </a:endParaRPr>
          </a:p>
        </p:txBody>
      </p:sp>
      <p:sp>
        <p:nvSpPr>
          <p:cNvPr id="3" name="Content Placeholder 2"/>
          <p:cNvSpPr>
            <a:spLocks noGrp="1"/>
          </p:cNvSpPr>
          <p:nvPr>
            <p:ph sz="half" idx="1"/>
          </p:nvPr>
        </p:nvSpPr>
        <p:spPr>
          <a:xfrm>
            <a:off x="380999" y="990600"/>
            <a:ext cx="5781081" cy="5092700"/>
          </a:xfrm>
        </p:spPr>
        <p:txBody>
          <a:bodyPr>
            <a:normAutofit fontScale="77500" lnSpcReduction="20000"/>
          </a:bodyPr>
          <a:lstStyle/>
          <a:p>
            <a:pPr marL="0" indent="0">
              <a:buNone/>
            </a:pPr>
            <a:r>
              <a:rPr lang="en-US" sz="3100" b="1" dirty="0">
                <a:ln>
                  <a:solidFill>
                    <a:schemeClr val="accent5">
                      <a:lumMod val="50000"/>
                    </a:schemeClr>
                  </a:solidFill>
                </a:ln>
                <a:solidFill>
                  <a:schemeClr val="accent5">
                    <a:lumMod val="75000"/>
                  </a:schemeClr>
                </a:solidFill>
              </a:rPr>
              <a:t>The Birth of the Modern Jewish Calendar </a:t>
            </a:r>
          </a:p>
          <a:p>
            <a:endParaRPr lang="en-US" dirty="0"/>
          </a:p>
          <a:p>
            <a:endParaRPr lang="en-US" dirty="0"/>
          </a:p>
          <a:p>
            <a:endParaRPr lang="en-US" sz="1500" dirty="0"/>
          </a:p>
          <a:p>
            <a:endParaRPr lang="en-US" sz="1300" dirty="0"/>
          </a:p>
          <a:p>
            <a:pPr marL="0" indent="0">
              <a:buNone/>
            </a:pPr>
            <a:endParaRPr lang="en-US" sz="2100" dirty="0"/>
          </a:p>
          <a:p>
            <a:pPr>
              <a:lnSpc>
                <a:spcPct val="120000"/>
              </a:lnSpc>
            </a:pPr>
            <a:r>
              <a:rPr lang="en-US" dirty="0"/>
              <a:t>Constantine allowed Hillel to institute a worship calendar for the Jews so they could </a:t>
            </a:r>
            <a:r>
              <a:rPr lang="en-US" dirty="0">
                <a:effectLst>
                  <a:glow rad="127000">
                    <a:srgbClr val="97F3A6"/>
                  </a:glow>
                </a:effectLst>
              </a:rPr>
              <a:t>calculate the festal worship statutes for themselves.</a:t>
            </a:r>
          </a:p>
          <a:p>
            <a:pPr>
              <a:lnSpc>
                <a:spcPct val="120000"/>
              </a:lnSpc>
            </a:pPr>
            <a:r>
              <a:rPr lang="en-US" dirty="0"/>
              <a:t>Hillel’s festal calendar holds to: </a:t>
            </a:r>
            <a:br>
              <a:rPr lang="en-US" dirty="0"/>
            </a:br>
            <a:r>
              <a:rPr lang="en-US" dirty="0"/>
              <a:t>(1) the </a:t>
            </a:r>
            <a:r>
              <a:rPr lang="en-US" b="1" u="sng" dirty="0">
                <a:solidFill>
                  <a:srgbClr val="FF0000"/>
                </a:solidFill>
              </a:rPr>
              <a:t>sunset day</a:t>
            </a:r>
            <a:r>
              <a:rPr lang="en-US" dirty="0">
                <a:solidFill>
                  <a:srgbClr val="FF0000"/>
                </a:solidFill>
              </a:rPr>
              <a:t> </a:t>
            </a:r>
            <a:r>
              <a:rPr lang="en-US" dirty="0"/>
              <a:t>commencement and </a:t>
            </a:r>
            <a:br>
              <a:rPr lang="en-US" dirty="0"/>
            </a:br>
            <a:r>
              <a:rPr lang="en-US" dirty="0"/>
              <a:t>(2) the </a:t>
            </a:r>
            <a:r>
              <a:rPr lang="en-US" b="1" u="sng" dirty="0">
                <a:solidFill>
                  <a:srgbClr val="006600"/>
                </a:solidFill>
              </a:rPr>
              <a:t>moon month</a:t>
            </a:r>
            <a:r>
              <a:rPr lang="en-US" dirty="0">
                <a:solidFill>
                  <a:srgbClr val="006600"/>
                </a:solidFill>
              </a:rPr>
              <a:t> </a:t>
            </a:r>
            <a:r>
              <a:rPr lang="en-US" dirty="0"/>
              <a:t>as the two main components for calendar calculation.</a:t>
            </a:r>
          </a:p>
        </p:txBody>
      </p:sp>
      <p:sp>
        <p:nvSpPr>
          <p:cNvPr id="5" name="Title 2"/>
          <p:cNvSpPr txBox="1">
            <a:spLocks/>
          </p:cNvSpPr>
          <p:nvPr/>
        </p:nvSpPr>
        <p:spPr>
          <a:xfrm>
            <a:off x="0" y="0"/>
            <a:ext cx="12192000" cy="11430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rgbClr val="E25110"/>
                  </a:solidFill>
                </a:ln>
                <a:solidFill>
                  <a:srgbClr val="9A0000"/>
                </a:solidFill>
                <a:effectLst>
                  <a:outerShdw blurRad="50800" dist="39000" dir="5460000" algn="tl">
                    <a:srgbClr val="000000">
                      <a:alpha val="38000"/>
                    </a:srgbClr>
                  </a:outerShdw>
                </a:effectLst>
                <a:latin typeface="Matura MT Script Capitals" pitchFamily="66" charset="0"/>
              </a:rPr>
              <a:t>Constantine</a:t>
            </a:r>
            <a:r>
              <a:rPr lang="en-US" sz="6000" b="1" dirty="0">
                <a:ln w="11430">
                  <a:solidFill>
                    <a:srgbClr val="E25110"/>
                  </a:solidFill>
                </a:ln>
                <a:solidFill>
                  <a:srgbClr val="FADA7A"/>
                </a:solidFill>
                <a:effectLst>
                  <a:outerShdw blurRad="50800" dist="39000" dir="5460000" algn="tl">
                    <a:srgbClr val="000000">
                      <a:alpha val="38000"/>
                    </a:srgbClr>
                  </a:outerShdw>
                </a:effectLst>
                <a:latin typeface="Matura MT Script Capitals" pitchFamily="66" charset="0"/>
              </a:rPr>
              <a:t> </a:t>
            </a:r>
            <a:r>
              <a:rPr lang="en-US" sz="6000" b="1" dirty="0">
                <a:ln w="11430">
                  <a:solidFill>
                    <a:srgbClr val="E25110"/>
                  </a:solidFill>
                </a:ln>
                <a:solidFill>
                  <a:schemeClr val="tx1">
                    <a:lumMod val="65000"/>
                    <a:lumOff val="35000"/>
                  </a:schemeClr>
                </a:solidFill>
                <a:effectLst>
                  <a:outerShdw blurRad="50800" dist="39000" dir="5460000" algn="tl">
                    <a:srgbClr val="000000">
                      <a:alpha val="38000"/>
                    </a:srgbClr>
                  </a:outerShdw>
                </a:effectLst>
                <a:latin typeface="Matura MT Script Capitals" pitchFamily="66" charset="0"/>
              </a:rPr>
              <a:t>&amp;</a:t>
            </a:r>
            <a:r>
              <a:rPr lang="en-US" sz="6000" b="1" dirty="0">
                <a:ln w="11430">
                  <a:solidFill>
                    <a:srgbClr val="E25110"/>
                  </a:solidFill>
                </a:ln>
                <a:solidFill>
                  <a:srgbClr val="FADA7A"/>
                </a:solidFill>
                <a:effectLst>
                  <a:outerShdw blurRad="50800" dist="39000" dir="5460000" algn="tl">
                    <a:srgbClr val="000000">
                      <a:alpha val="38000"/>
                    </a:srgbClr>
                  </a:outerShdw>
                </a:effectLst>
                <a:latin typeface="Matura MT Script Capitals" pitchFamily="66" charset="0"/>
              </a:rPr>
              <a:t> </a:t>
            </a:r>
            <a:r>
              <a:rPr lang="en-US" sz="6000" b="1" dirty="0">
                <a:ln w="11430">
                  <a:solidFill>
                    <a:srgbClr val="E25110"/>
                  </a:solidFill>
                </a:ln>
                <a:solidFill>
                  <a:srgbClr val="FFC000"/>
                </a:solidFill>
                <a:effectLst>
                  <a:outerShdw blurRad="50800" dist="39000" dir="5460000" algn="tl">
                    <a:srgbClr val="000000">
                      <a:alpha val="38000"/>
                    </a:srgbClr>
                  </a:outerShdw>
                </a:effectLst>
                <a:latin typeface="Matura MT Script Capitals" pitchFamily="66" charset="0"/>
              </a:rPr>
              <a:t>Hillel</a:t>
            </a:r>
            <a:r>
              <a:rPr lang="en-US" sz="6000" b="1" dirty="0">
                <a:ln w="11430">
                  <a:solidFill>
                    <a:srgbClr val="E25110"/>
                  </a:solidFill>
                </a:ln>
                <a:solidFill>
                  <a:srgbClr val="FADA7A"/>
                </a:solidFill>
                <a:effectLst>
                  <a:outerShdw blurRad="50800" dist="39000" dir="5460000" algn="tl">
                    <a:srgbClr val="000000">
                      <a:alpha val="38000"/>
                    </a:srgbClr>
                  </a:outerShdw>
                </a:effectLst>
                <a:latin typeface="Matura MT Script Capitals" pitchFamily="66" charset="0"/>
              </a:rPr>
              <a:t> </a:t>
            </a:r>
            <a:endParaRPr lang="en-US" sz="6000" b="1" dirty="0">
              <a:ln w="11430">
                <a:solidFill>
                  <a:srgbClr val="9E2A2A"/>
                </a:solidFill>
              </a:ln>
              <a:solidFill>
                <a:srgbClr val="FADA7A"/>
              </a:solidFill>
              <a:effectLst>
                <a:outerShdw blurRad="50800" dist="39000" dir="5460000" algn="tl">
                  <a:srgbClr val="000000">
                    <a:alpha val="38000"/>
                  </a:srgbClr>
                </a:outerShdw>
              </a:effectLst>
              <a:latin typeface="Matura MT Script Capitals" pitchFamily="66" charset="0"/>
            </a:endParaRPr>
          </a:p>
        </p:txBody>
      </p:sp>
      <p:pic>
        <p:nvPicPr>
          <p:cNvPr id="12291" name="Picture 3" descr="C:\Users\Rae\Desktop\Hillel caption 44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2725" y="1389925"/>
            <a:ext cx="4253496" cy="147825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12292" name="Picture 4" descr="C:\Users\Rae\Desktop\constantine-hillel 250.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04363" y="1066800"/>
            <a:ext cx="5271698" cy="33528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6162082" y="4419600"/>
            <a:ext cx="5572718" cy="138499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2800" b="1" cap="none" spc="0" dirty="0">
                <a:ln w="1905"/>
                <a:solidFill>
                  <a:schemeClr val="accent5">
                    <a:lumMod val="50000"/>
                  </a:schemeClr>
                </a:solidFill>
                <a:effectLst>
                  <a:innerShdw blurRad="69850" dist="43180" dir="5400000">
                    <a:srgbClr val="000000">
                      <a:alpha val="65000"/>
                    </a:srgbClr>
                  </a:innerShdw>
                </a:effectLst>
              </a:rPr>
              <a:t>Hillel II, president of the Sanhedrin, had a calendar designed </a:t>
            </a:r>
            <a:br>
              <a:rPr lang="en-US" sz="2800" b="1" cap="none" spc="0" dirty="0">
                <a:ln w="1905"/>
                <a:solidFill>
                  <a:schemeClr val="accent5">
                    <a:lumMod val="50000"/>
                  </a:schemeClr>
                </a:solidFill>
                <a:effectLst>
                  <a:innerShdw blurRad="69850" dist="43180" dir="5400000">
                    <a:srgbClr val="000000">
                      <a:alpha val="65000"/>
                    </a:srgbClr>
                  </a:innerShdw>
                </a:effectLst>
              </a:rPr>
            </a:br>
            <a:r>
              <a:rPr lang="en-US" sz="2800" b="1" cap="none" spc="0" dirty="0">
                <a:ln w="1905"/>
                <a:solidFill>
                  <a:schemeClr val="accent5">
                    <a:lumMod val="50000"/>
                  </a:schemeClr>
                </a:solidFill>
                <a:effectLst>
                  <a:innerShdw blurRad="69850" dist="43180" dir="5400000">
                    <a:srgbClr val="000000">
                      <a:alpha val="65000"/>
                    </a:srgbClr>
                  </a:innerShdw>
                </a:effectLst>
              </a:rPr>
              <a:t>for the Jews by 359 AD.</a:t>
            </a:r>
          </a:p>
        </p:txBody>
      </p:sp>
      <p:sp>
        <p:nvSpPr>
          <p:cNvPr id="2" name="Rectangle 1"/>
          <p:cNvSpPr/>
          <p:nvPr/>
        </p:nvSpPr>
        <p:spPr>
          <a:xfrm>
            <a:off x="1447800" y="5844249"/>
            <a:ext cx="10210801" cy="742455"/>
          </a:xfrm>
          <a:prstGeom prst="rect">
            <a:avLst/>
          </a:prstGeom>
          <a:solidFill>
            <a:schemeClr val="bg2">
              <a:lumMod val="50000"/>
            </a:schemeClr>
          </a:solidFill>
          <a:ln w="57150">
            <a:solidFill>
              <a:schemeClr val="bg1"/>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400" b="1" dirty="0"/>
              <a:t>What happened to Yahuah’s Torah &amp; statutes for determining the Mo-edim?  Was it tossed into the trash barrel and burned?</a:t>
            </a:r>
          </a:p>
        </p:txBody>
      </p:sp>
      <p:sp>
        <p:nvSpPr>
          <p:cNvPr id="4" name="Rounded Rectangle 3"/>
          <p:cNvSpPr/>
          <p:nvPr/>
        </p:nvSpPr>
        <p:spPr>
          <a:xfrm rot="20928902">
            <a:off x="109537" y="5916462"/>
            <a:ext cx="1547133" cy="715089"/>
          </a:xfrm>
          <a:prstGeom prst="roundRect">
            <a:avLst/>
          </a:prstGeom>
          <a:gradFill>
            <a:gsLst>
              <a:gs pos="46000">
                <a:srgbClr val="FF7A00"/>
              </a:gs>
              <a:gs pos="88000">
                <a:srgbClr val="FF0300"/>
              </a:gs>
              <a:gs pos="3000">
                <a:srgbClr val="B8003D"/>
              </a:gs>
            </a:gsLst>
            <a:lin ang="10800000" scaled="1"/>
          </a:gradFill>
          <a:scene3d>
            <a:camera prst="orthographicFront"/>
            <a:lightRig rig="threePt" dir="t"/>
          </a:scene3d>
          <a:sp3d>
            <a:bevelT w="152400" h="50800" prst="softRound"/>
          </a:sp3d>
        </p:spPr>
        <p:txBody>
          <a:bodyPr wrap="none" lIns="91440" tIns="45720" rIns="91440" bIns="45720">
            <a:spAutoFit/>
            <a:sp3d extrusionH="57150">
              <a:bevelT w="38100" h="38100"/>
            </a:sp3d>
          </a:bodyPr>
          <a:lstStyle/>
          <a:p>
            <a:pPr algn="ctr"/>
            <a:r>
              <a:rPr lang="en-US" sz="3600" b="1" cap="none" spc="0" dirty="0">
                <a:ln w="1905"/>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a:innerShdw blurRad="69850" dist="43180" dir="5400000">
                    <a:srgbClr val="000000">
                      <a:alpha val="65000"/>
                    </a:srgbClr>
                  </a:innerShdw>
                </a:effectLst>
                <a:latin typeface="Ravie" pitchFamily="82" charset="0"/>
              </a:rPr>
              <a:t>But:</a:t>
            </a:r>
          </a:p>
        </p:txBody>
      </p:sp>
    </p:spTree>
    <p:extLst>
      <p:ext uri="{BB962C8B-B14F-4D97-AF65-F5344CB8AC3E}">
        <p14:creationId xmlns:p14="http://schemas.microsoft.com/office/powerpoint/2010/main" val="264347034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500"/>
                                        <p:tgtEl>
                                          <p:spTgt spid="3">
                                            <p:txEl>
                                              <p:pRg st="6" end="6"/>
                                            </p:txEl>
                                          </p:spTgt>
                                        </p:tgtEl>
                                      </p:cBhvr>
                                    </p:animEffect>
                                    <p:anim calcmode="lin" valueType="num">
                                      <p:cBhvr>
                                        <p:cTn id="8" dur="1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500"/>
                                        <p:tgtEl>
                                          <p:spTgt spid="3">
                                            <p:txEl>
                                              <p:pRg st="7" end="7"/>
                                            </p:txEl>
                                          </p:spTgt>
                                        </p:tgtEl>
                                      </p:cBhvr>
                                    </p:animEffect>
                                    <p:anim calcmode="lin" valueType="num">
                                      <p:cBhvr>
                                        <p:cTn id="15" dur="1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2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32" name="Picture 8" descr="C:\Users\Rae\Desktop\key in lock 288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81787" y="4557219"/>
            <a:ext cx="2619375" cy="174307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4" name="Picture 2" descr="C:\Users\Rae\Desktop\child thinking.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1" y="205450"/>
            <a:ext cx="4269689" cy="39624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5" name="Title 2"/>
          <p:cNvSpPr txBox="1">
            <a:spLocks/>
          </p:cNvSpPr>
          <p:nvPr/>
        </p:nvSpPr>
        <p:spPr>
          <a:xfrm>
            <a:off x="7620001" y="574606"/>
            <a:ext cx="2834638" cy="1077056"/>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b="1" dirty="0">
                <a:ln w="11430">
                  <a:solidFill>
                    <a:srgbClr val="9E2A2A"/>
                  </a:solidFill>
                </a:ln>
                <a:solidFill>
                  <a:schemeClr val="accent4">
                    <a:lumMod val="75000"/>
                  </a:schemeClr>
                </a:solidFill>
                <a:effectLst>
                  <a:outerShdw blurRad="50800" dist="39000" dir="5460000" algn="tl">
                    <a:srgbClr val="000000">
                      <a:alpha val="38000"/>
                    </a:srgbClr>
                  </a:outerShdw>
                </a:effectLst>
                <a:latin typeface="Matura MT Script Capitals" pitchFamily="66" charset="0"/>
              </a:rPr>
              <a:t>Know!?</a:t>
            </a:r>
            <a:endParaRPr lang="en-US" sz="8000" b="1" dirty="0">
              <a:ln w="11430">
                <a:solidFill>
                  <a:srgbClr val="9E2A2A"/>
                </a:solidFill>
              </a:ln>
              <a:solidFill>
                <a:schemeClr val="accent4">
                  <a:lumMod val="75000"/>
                </a:schemeClr>
              </a:solidFill>
              <a:effectLst>
                <a:outerShdw blurRad="50800" dist="39000" dir="5460000" algn="tl">
                  <a:srgbClr val="000000">
                    <a:alpha val="38000"/>
                  </a:srgbClr>
                </a:outerShdw>
              </a:effectLst>
              <a:latin typeface="Arial Rounded MT Bold" pitchFamily="34" charset="0"/>
            </a:endParaRPr>
          </a:p>
        </p:txBody>
      </p:sp>
      <p:sp>
        <p:nvSpPr>
          <p:cNvPr id="6" name="Content Placeholder 5"/>
          <p:cNvSpPr>
            <a:spLocks noGrp="1"/>
          </p:cNvSpPr>
          <p:nvPr>
            <p:ph idx="1"/>
          </p:nvPr>
        </p:nvSpPr>
        <p:spPr>
          <a:xfrm>
            <a:off x="454050" y="1651662"/>
            <a:ext cx="7086600" cy="4832350"/>
          </a:xfrm>
          <a:noFill/>
        </p:spPr>
        <p:txBody>
          <a:bodyPr>
            <a:normAutofit lnSpcReduction="10000"/>
            <a:scene3d>
              <a:camera prst="orthographicFront"/>
              <a:lightRig rig="threePt" dir="t"/>
            </a:scene3d>
            <a:sp3d extrusionH="57150">
              <a:bevelT w="38100" h="38100" prst="angle"/>
            </a:sp3d>
          </a:bodyPr>
          <a:lstStyle/>
          <a:p>
            <a:r>
              <a:rPr lang="en-US" dirty="0">
                <a:solidFill>
                  <a:schemeClr val="tx1">
                    <a:lumMod val="75000"/>
                    <a:lumOff val="25000"/>
                  </a:schemeClr>
                </a:solidFill>
              </a:rPr>
              <a:t>… everything about </a:t>
            </a:r>
            <a:r>
              <a:rPr lang="en-US" b="1" dirty="0">
                <a:solidFill>
                  <a:srgbClr val="0070C0"/>
                </a:solidFill>
              </a:rPr>
              <a:t>Yahuah’s</a:t>
            </a:r>
            <a:r>
              <a:rPr lang="en-US" dirty="0">
                <a:solidFill>
                  <a:schemeClr val="tx1">
                    <a:lumMod val="75000"/>
                    <a:lumOff val="25000"/>
                  </a:schemeClr>
                </a:solidFill>
              </a:rPr>
              <a:t> </a:t>
            </a:r>
            <a:r>
              <a:rPr lang="en-US" b="1" dirty="0">
                <a:solidFill>
                  <a:srgbClr val="0070C0"/>
                </a:solidFill>
              </a:rPr>
              <a:t>Calendar</a:t>
            </a:r>
            <a:r>
              <a:rPr lang="en-US" dirty="0">
                <a:solidFill>
                  <a:schemeClr val="tx1">
                    <a:lumMod val="75000"/>
                    <a:lumOff val="25000"/>
                  </a:schemeClr>
                </a:solidFill>
              </a:rPr>
              <a:t> instructions.  </a:t>
            </a:r>
            <a:r>
              <a:rPr lang="en-US" b="1" dirty="0">
                <a:solidFill>
                  <a:srgbClr val="B8003D"/>
                </a:solidFill>
              </a:rPr>
              <a:t>Why?</a:t>
            </a:r>
            <a:r>
              <a:rPr lang="en-US" dirty="0">
                <a:solidFill>
                  <a:schemeClr val="tx1">
                    <a:lumMod val="75000"/>
                    <a:lumOff val="25000"/>
                  </a:schemeClr>
                </a:solidFill>
              </a:rPr>
              <a:t>  </a:t>
            </a:r>
            <a:r>
              <a:rPr lang="en-US" b="1" dirty="0">
                <a:solidFill>
                  <a:srgbClr val="FF9966"/>
                </a:solidFill>
              </a:rPr>
              <a:t>Because we are told </a:t>
            </a:r>
            <a:br>
              <a:rPr lang="en-US" b="1" dirty="0">
                <a:solidFill>
                  <a:srgbClr val="FF9966"/>
                </a:solidFill>
              </a:rPr>
            </a:br>
            <a:r>
              <a:rPr lang="en-US" b="1" dirty="0">
                <a:solidFill>
                  <a:srgbClr val="FF9966"/>
                </a:solidFill>
              </a:rPr>
              <a:t>they were “the keepers of the Holy Oracles.”</a:t>
            </a:r>
          </a:p>
          <a:p>
            <a:r>
              <a:rPr lang="en-US" b="1" u="sng" dirty="0">
                <a:solidFill>
                  <a:schemeClr val="tx1">
                    <a:lumMod val="75000"/>
                    <a:lumOff val="25000"/>
                  </a:schemeClr>
                </a:solidFill>
              </a:rPr>
              <a:t>The reasoning is</a:t>
            </a:r>
            <a:r>
              <a:rPr lang="en-US" dirty="0">
                <a:solidFill>
                  <a:schemeClr val="tx1">
                    <a:lumMod val="75000"/>
                    <a:lumOff val="25000"/>
                  </a:schemeClr>
                </a:solidFill>
              </a:rPr>
              <a:t>:  There is only one weekly Sabbath day; </a:t>
            </a:r>
            <a:r>
              <a:rPr lang="en-US" u="sng" dirty="0">
                <a:solidFill>
                  <a:schemeClr val="tx1">
                    <a:lumMod val="75000"/>
                    <a:lumOff val="25000"/>
                  </a:schemeClr>
                </a:solidFill>
              </a:rPr>
              <a:t>and</a:t>
            </a:r>
            <a:r>
              <a:rPr lang="en-US" dirty="0">
                <a:solidFill>
                  <a:schemeClr val="tx1">
                    <a:lumMod val="75000"/>
                    <a:lumOff val="25000"/>
                  </a:schemeClr>
                </a:solidFill>
              </a:rPr>
              <a:t> the Jews have the right day, because they ought to know!</a:t>
            </a:r>
          </a:p>
          <a:p>
            <a:r>
              <a:rPr lang="en-US" dirty="0">
                <a:solidFill>
                  <a:srgbClr val="B8003D"/>
                </a:solidFill>
              </a:rPr>
              <a:t>Therefore </a:t>
            </a:r>
            <a:r>
              <a:rPr lang="en-US" b="1" u="sng" dirty="0">
                <a:solidFill>
                  <a:srgbClr val="B8003D"/>
                </a:solidFill>
                <a:effectLst>
                  <a:glow rad="228600">
                    <a:schemeClr val="accent5">
                      <a:satMod val="175000"/>
                      <a:alpha val="40000"/>
                    </a:schemeClr>
                  </a:glow>
                </a:effectLst>
              </a:rPr>
              <a:t>the assumption is made</a:t>
            </a:r>
            <a:r>
              <a:rPr lang="en-US" dirty="0">
                <a:solidFill>
                  <a:srgbClr val="B8003D"/>
                </a:solidFill>
              </a:rPr>
              <a:t> the Jews also have the calendar calculations correct.</a:t>
            </a:r>
          </a:p>
          <a:p>
            <a:pPr algn="r">
              <a:lnSpc>
                <a:spcPct val="110000"/>
              </a:lnSpc>
            </a:pPr>
            <a:r>
              <a:rPr lang="en-US" spc="300" dirty="0">
                <a:ln>
                  <a:solidFill>
                    <a:schemeClr val="accent5">
                      <a:lumMod val="75000"/>
                    </a:schemeClr>
                  </a:solidFill>
                </a:ln>
                <a:gradFill flip="none" rotWithShape="1">
                  <a:gsLst>
                    <a:gs pos="0">
                      <a:srgbClr val="FFF200"/>
                    </a:gs>
                    <a:gs pos="26000">
                      <a:srgbClr val="FF7A00"/>
                    </a:gs>
                    <a:gs pos="46000">
                      <a:srgbClr val="FF0300"/>
                    </a:gs>
                    <a:gs pos="99000">
                      <a:srgbClr val="4D0808"/>
                    </a:gs>
                  </a:gsLst>
                  <a:lin ang="2700000" scaled="1"/>
                  <a:tileRect/>
                </a:gradFill>
                <a:latin typeface="Ravie" pitchFamily="82" charset="0"/>
              </a:rPr>
              <a:t>The truth is, the Jews have </a:t>
            </a:r>
            <a:r>
              <a:rPr lang="en-US" spc="300" dirty="0">
                <a:ln>
                  <a:solidFill>
                    <a:schemeClr val="accent5">
                      <a:lumMod val="75000"/>
                    </a:schemeClr>
                  </a:solidFill>
                </a:ln>
                <a:gradFill flip="none" rotWithShape="1">
                  <a:gsLst>
                    <a:gs pos="0">
                      <a:srgbClr val="FFF200"/>
                    </a:gs>
                    <a:gs pos="26000">
                      <a:srgbClr val="FF7A00"/>
                    </a:gs>
                    <a:gs pos="46000">
                      <a:srgbClr val="FF0300"/>
                    </a:gs>
                    <a:gs pos="99000">
                      <a:srgbClr val="4D0808"/>
                    </a:gs>
                  </a:gsLst>
                  <a:lin ang="2700000" scaled="1"/>
                  <a:tileRect/>
                </a:gradFill>
                <a:effectLst>
                  <a:glow rad="228600">
                    <a:schemeClr val="accent4">
                      <a:lumMod val="75000"/>
                      <a:alpha val="87000"/>
                    </a:schemeClr>
                  </a:glow>
                </a:effectLst>
                <a:latin typeface="Ravie" pitchFamily="82" charset="0"/>
              </a:rPr>
              <a:t>counterfeit</a:t>
            </a:r>
            <a:r>
              <a:rPr lang="en-US" spc="300" dirty="0">
                <a:ln>
                  <a:solidFill>
                    <a:schemeClr val="accent5">
                      <a:lumMod val="75000"/>
                    </a:schemeClr>
                  </a:solidFill>
                </a:ln>
                <a:gradFill flip="none" rotWithShape="1">
                  <a:gsLst>
                    <a:gs pos="0">
                      <a:srgbClr val="FFF200"/>
                    </a:gs>
                    <a:gs pos="26000">
                      <a:srgbClr val="FF7A00"/>
                    </a:gs>
                    <a:gs pos="46000">
                      <a:srgbClr val="FF0300"/>
                    </a:gs>
                    <a:gs pos="99000">
                      <a:srgbClr val="4D0808"/>
                    </a:gs>
                  </a:gsLst>
                  <a:lin ang="2700000" scaled="1"/>
                  <a:tileRect/>
                </a:gradFill>
                <a:latin typeface="Ravie" pitchFamily="82" charset="0"/>
              </a:rPr>
              <a:t> calendar keys!</a:t>
            </a:r>
          </a:p>
        </p:txBody>
      </p:sp>
      <p:sp>
        <p:nvSpPr>
          <p:cNvPr id="9" name="Slide Number Placeholder 1"/>
          <p:cNvSpPr txBox="1">
            <a:spLocks/>
          </p:cNvSpPr>
          <p:nvPr/>
        </p:nvSpPr>
        <p:spPr>
          <a:xfrm>
            <a:off x="9387839" y="64008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115</a:t>
            </a:fld>
            <a:endParaRPr lang="en-US" b="1" dirty="0">
              <a:solidFill>
                <a:srgbClr val="713A1F"/>
              </a:solidFill>
            </a:endParaRPr>
          </a:p>
        </p:txBody>
      </p:sp>
      <p:sp>
        <p:nvSpPr>
          <p:cNvPr id="13" name="Title 2"/>
          <p:cNvSpPr txBox="1">
            <a:spLocks/>
          </p:cNvSpPr>
          <p:nvPr/>
        </p:nvSpPr>
        <p:spPr>
          <a:xfrm>
            <a:off x="152400" y="501954"/>
            <a:ext cx="8229600" cy="1303696"/>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a:ln w="11430">
                  <a:solidFill>
                    <a:srgbClr val="9E2A2A"/>
                  </a:solidFill>
                </a:ln>
                <a:solidFill>
                  <a:srgbClr val="B8003D"/>
                </a:solidFill>
                <a:effectLst>
                  <a:outerShdw blurRad="50800" dist="39000" dir="5460000" algn="tl">
                    <a:srgbClr val="000000">
                      <a:alpha val="38000"/>
                    </a:srgbClr>
                  </a:outerShdw>
                </a:effectLst>
                <a:latin typeface="Matura MT Script Capitals" pitchFamily="66" charset="0"/>
              </a:rPr>
              <a:t>the Jews Ought to … </a:t>
            </a:r>
            <a:endParaRPr lang="en-US" sz="6600" b="1" dirty="0">
              <a:ln w="11430">
                <a:solidFill>
                  <a:srgbClr val="9E2A2A"/>
                </a:solidFill>
              </a:ln>
              <a:solidFill>
                <a:schemeClr val="bg2">
                  <a:lumMod val="50000"/>
                </a:schemeClr>
              </a:solidFill>
              <a:effectLst>
                <a:outerShdw blurRad="50800" dist="39000" dir="5460000" algn="tl">
                  <a:srgbClr val="000000">
                    <a:alpha val="38000"/>
                  </a:srgbClr>
                </a:outerShdw>
              </a:effectLst>
              <a:latin typeface="Arial Rounded MT Bold" pitchFamily="34" charset="0"/>
            </a:endParaRPr>
          </a:p>
        </p:txBody>
      </p:sp>
      <p:pic>
        <p:nvPicPr>
          <p:cNvPr id="13316" name="Picture 4" descr="C:\Users\Rae\Desktop\key png.png"/>
          <p:cNvPicPr>
            <a:picLocks noChangeAspect="1" noChangeArrowheads="1"/>
          </p:cNvPicPr>
          <p:nvPr/>
        </p:nvPicPr>
        <p:blipFill>
          <a:blip r:embed="rId5" cstate="email">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bwMode="auto">
          <a:xfrm rot="7537736" flipV="1">
            <a:off x="576810" y="4638992"/>
            <a:ext cx="1841752" cy="1990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600" y="54114"/>
            <a:ext cx="7333482" cy="707886"/>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4000" b="1" cap="none" spc="0" dirty="0">
                <a:ln w="1905">
                  <a:solidFill>
                    <a:schemeClr val="accent1">
                      <a:lumMod val="50000"/>
                    </a:schemeClr>
                  </a:solidFill>
                </a:ln>
                <a:solidFill>
                  <a:schemeClr val="accent1">
                    <a:lumMod val="60000"/>
                    <a:lumOff val="40000"/>
                  </a:schemeClr>
                </a:solidFill>
                <a:effectLst>
                  <a:innerShdw blurRad="69850" dist="43180" dir="5400000">
                    <a:srgbClr val="000000">
                      <a:alpha val="65000"/>
                    </a:srgbClr>
                  </a:innerShdw>
                </a:effectLst>
                <a:latin typeface="Arial Rounded MT Bold" pitchFamily="34" charset="0"/>
              </a:rPr>
              <a:t>Most of us have been taught:</a:t>
            </a:r>
          </a:p>
        </p:txBody>
      </p:sp>
      <p:pic>
        <p:nvPicPr>
          <p:cNvPr id="1031" name="Picture 7" descr="C:\Users\Rae\Desktop\key png.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5400000">
            <a:off x="210071" y="4575837"/>
            <a:ext cx="2182813" cy="2182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848600" y="4343400"/>
            <a:ext cx="4038600" cy="2246769"/>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r"/>
            <a:r>
              <a:rPr lang="en-US" sz="3200" b="1" cap="none" spc="50" dirty="0">
                <a:ln w="12700" cmpd="sng">
                  <a:solidFill>
                    <a:schemeClr val="accent6">
                      <a:satMod val="120000"/>
                      <a:shade val="80000"/>
                    </a:schemeClr>
                  </a:solidFill>
                  <a:prstDash val="solid"/>
                </a:ln>
                <a:solidFill>
                  <a:srgbClr val="00B0F0"/>
                </a:solidFill>
                <a:effectLst>
                  <a:glow rad="53100">
                    <a:schemeClr val="accent6">
                      <a:satMod val="180000"/>
                      <a:alpha val="30000"/>
                    </a:schemeClr>
                  </a:glow>
                </a:effectLst>
              </a:rPr>
              <a:t>Covenant Torah </a:t>
            </a:r>
            <a:br>
              <a:rPr lang="en-US" sz="3600" b="1" cap="none" spc="50" dirty="0">
                <a:ln w="12700" cmpd="sng">
                  <a:solidFill>
                    <a:schemeClr val="accent6">
                      <a:satMod val="120000"/>
                      <a:shade val="80000"/>
                    </a:schemeClr>
                  </a:solidFill>
                  <a:prstDash val="solid"/>
                </a:ln>
                <a:solidFill>
                  <a:srgbClr val="00B0F0"/>
                </a:solidFill>
                <a:effectLst>
                  <a:glow rad="53100">
                    <a:schemeClr val="accent6">
                      <a:satMod val="180000"/>
                      <a:alpha val="30000"/>
                    </a:schemeClr>
                  </a:glow>
                </a:effectLst>
              </a:rPr>
            </a:br>
            <a:r>
              <a:rPr lang="en-US" sz="3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is Yahusha’s  </a:t>
            </a:r>
            <a:r>
              <a:rPr lang="en-US" sz="3600" b="1" cap="none" spc="50" dirty="0">
                <a:ln w="12700" cmpd="sng">
                  <a:solidFill>
                    <a:schemeClr val="accent6">
                      <a:satMod val="120000"/>
                      <a:shade val="80000"/>
                    </a:schemeClr>
                  </a:solidFill>
                  <a:prstDash val="solid"/>
                </a:ln>
                <a:solidFill>
                  <a:srgbClr val="FFC000"/>
                </a:solidFill>
                <a:effectLst>
                  <a:glow rad="53100">
                    <a:schemeClr val="accent6">
                      <a:satMod val="180000"/>
                      <a:alpha val="30000"/>
                    </a:schemeClr>
                  </a:glow>
                </a:effectLst>
              </a:rPr>
              <a:t>MASTER key</a:t>
            </a:r>
            <a:br>
              <a:rPr lang="en-US" sz="3600" b="1" cap="none" spc="50" dirty="0">
                <a:ln w="12700" cmpd="sng">
                  <a:solidFill>
                    <a:schemeClr val="accent6">
                      <a:satMod val="120000"/>
                      <a:shade val="80000"/>
                    </a:schemeClr>
                  </a:solidFill>
                  <a:prstDash val="solid"/>
                </a:ln>
                <a:solidFill>
                  <a:srgbClr val="FFC000"/>
                </a:solidFill>
                <a:effectLst>
                  <a:glow rad="53100">
                    <a:schemeClr val="accent6">
                      <a:satMod val="180000"/>
                      <a:alpha val="30000"/>
                    </a:schemeClr>
                  </a:glow>
                </a:effectLst>
              </a:rPr>
            </a:br>
            <a:r>
              <a:rPr lang="en-US" sz="3600" b="1" cap="none" spc="50" dirty="0">
                <a:ln w="12700" cmpd="sng">
                  <a:solidFill>
                    <a:schemeClr val="accent6">
                      <a:satMod val="120000"/>
                      <a:shade val="80000"/>
                    </a:schemeClr>
                  </a:solidFill>
                  <a:prstDash val="solid"/>
                </a:ln>
                <a:solidFill>
                  <a:srgbClr val="B8003D"/>
                </a:solidFill>
                <a:effectLst>
                  <a:glow rad="53100">
                    <a:schemeClr val="accent6">
                      <a:satMod val="180000"/>
                      <a:alpha val="30000"/>
                    </a:schemeClr>
                  </a:glow>
                </a:effectLst>
              </a:rPr>
              <a:t>for Calendar!</a:t>
            </a:r>
          </a:p>
        </p:txBody>
      </p:sp>
    </p:spTree>
    <p:extLst>
      <p:ext uri="{BB962C8B-B14F-4D97-AF65-F5344CB8AC3E}">
        <p14:creationId xmlns:p14="http://schemas.microsoft.com/office/powerpoint/2010/main" val="335220429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2000"/>
                                        <p:tgtEl>
                                          <p:spTgt spid="13">
                                            <p:txEl>
                                              <p:pRg st="0" end="0"/>
                                            </p:txEl>
                                          </p:spTgt>
                                        </p:tgtEl>
                                      </p:cBhvr>
                                    </p:animEffect>
                                  </p:childTnLst>
                                </p:cTn>
                              </p:par>
                            </p:childTnLst>
                          </p:cTn>
                        </p:par>
                        <p:par>
                          <p:cTn id="8" fill="hold">
                            <p:stCondLst>
                              <p:cond delay="2000"/>
                            </p:stCondLst>
                            <p:childTnLst>
                              <p:par>
                                <p:cTn id="9" presetID="26"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507">
                                          <p:stCondLst>
                                            <p:cond delay="0"/>
                                          </p:stCondLst>
                                        </p:cTn>
                                        <p:tgtEl>
                                          <p:spTgt spid="15"/>
                                        </p:tgtEl>
                                      </p:cBhvr>
                                    </p:animEffect>
                                    <p:anim calcmode="lin" valueType="num">
                                      <p:cBhvr>
                                        <p:cTn id="12" dur="1594"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 dur="581"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 dur="581" tmFilter="0, 0; 0.125,0.2665; 0.25,0.4; 0.375,0.465; 0.5,0.5;  0.625,0.535; 0.75,0.6; 0.875,0.7335; 1,1">
                                          <p:stCondLst>
                                            <p:cond delay="581"/>
                                          </p:stCondLst>
                                        </p:cTn>
                                        <p:tgtEl>
                                          <p:spTgt spid="15"/>
                                        </p:tgtEl>
                                        <p:attrNameLst>
                                          <p:attrName>ppt_y</p:attrName>
                                        </p:attrNameLst>
                                      </p:cBhvr>
                                      <p:tavLst>
                                        <p:tav tm="0" fmla="#ppt_y-sin(pi*$)/9">
                                          <p:val>
                                            <p:fltVal val="0"/>
                                          </p:val>
                                        </p:tav>
                                        <p:tav tm="100000">
                                          <p:val>
                                            <p:fltVal val="1"/>
                                          </p:val>
                                        </p:tav>
                                      </p:tavLst>
                                    </p:anim>
                                    <p:anim calcmode="lin" valueType="num">
                                      <p:cBhvr>
                                        <p:cTn id="15" dur="291" tmFilter="0, 0; 0.125,0.2665; 0.25,0.4; 0.375,0.465; 0.5,0.5;  0.625,0.535; 0.75,0.6; 0.875,0.7335; 1,1">
                                          <p:stCondLst>
                                            <p:cond delay="1158"/>
                                          </p:stCondLst>
                                        </p:cTn>
                                        <p:tgtEl>
                                          <p:spTgt spid="15"/>
                                        </p:tgtEl>
                                        <p:attrNameLst>
                                          <p:attrName>ppt_y</p:attrName>
                                        </p:attrNameLst>
                                      </p:cBhvr>
                                      <p:tavLst>
                                        <p:tav tm="0" fmla="#ppt_y-sin(pi*$)/27">
                                          <p:val>
                                            <p:fltVal val="0"/>
                                          </p:val>
                                        </p:tav>
                                        <p:tav tm="100000">
                                          <p:val>
                                            <p:fltVal val="1"/>
                                          </p:val>
                                        </p:tav>
                                      </p:tavLst>
                                    </p:anim>
                                    <p:anim calcmode="lin" valueType="num">
                                      <p:cBhvr>
                                        <p:cTn id="16" dur="144" tmFilter="0, 0; 0.125,0.2665; 0.25,0.4; 0.375,0.465; 0.5,0.5;  0.625,0.535; 0.75,0.6; 0.875,0.7335; 1,1">
                                          <p:stCondLst>
                                            <p:cond delay="1449"/>
                                          </p:stCondLst>
                                        </p:cTn>
                                        <p:tgtEl>
                                          <p:spTgt spid="15"/>
                                        </p:tgtEl>
                                        <p:attrNameLst>
                                          <p:attrName>ppt_y</p:attrName>
                                        </p:attrNameLst>
                                      </p:cBhvr>
                                      <p:tavLst>
                                        <p:tav tm="0" fmla="#ppt_y-sin(pi*$)/81">
                                          <p:val>
                                            <p:fltVal val="0"/>
                                          </p:val>
                                        </p:tav>
                                        <p:tav tm="100000">
                                          <p:val>
                                            <p:fltVal val="1"/>
                                          </p:val>
                                        </p:tav>
                                      </p:tavLst>
                                    </p:anim>
                                    <p:animScale>
                                      <p:cBhvr>
                                        <p:cTn id="17" dur="23">
                                          <p:stCondLst>
                                            <p:cond delay="569"/>
                                          </p:stCondLst>
                                        </p:cTn>
                                        <p:tgtEl>
                                          <p:spTgt spid="15"/>
                                        </p:tgtEl>
                                      </p:cBhvr>
                                      <p:to x="100000" y="60000"/>
                                    </p:animScale>
                                    <p:animScale>
                                      <p:cBhvr>
                                        <p:cTn id="18" dur="145" decel="50000">
                                          <p:stCondLst>
                                            <p:cond delay="591"/>
                                          </p:stCondLst>
                                        </p:cTn>
                                        <p:tgtEl>
                                          <p:spTgt spid="15"/>
                                        </p:tgtEl>
                                      </p:cBhvr>
                                      <p:to x="100000" y="100000"/>
                                    </p:animScale>
                                    <p:animScale>
                                      <p:cBhvr>
                                        <p:cTn id="19" dur="23">
                                          <p:stCondLst>
                                            <p:cond delay="1148"/>
                                          </p:stCondLst>
                                        </p:cTn>
                                        <p:tgtEl>
                                          <p:spTgt spid="15"/>
                                        </p:tgtEl>
                                      </p:cBhvr>
                                      <p:to x="100000" y="80000"/>
                                    </p:animScale>
                                    <p:animScale>
                                      <p:cBhvr>
                                        <p:cTn id="20" dur="145" decel="50000">
                                          <p:stCondLst>
                                            <p:cond delay="1171"/>
                                          </p:stCondLst>
                                        </p:cTn>
                                        <p:tgtEl>
                                          <p:spTgt spid="15"/>
                                        </p:tgtEl>
                                      </p:cBhvr>
                                      <p:to x="100000" y="100000"/>
                                    </p:animScale>
                                    <p:animScale>
                                      <p:cBhvr>
                                        <p:cTn id="21" dur="23">
                                          <p:stCondLst>
                                            <p:cond delay="1437"/>
                                          </p:stCondLst>
                                        </p:cTn>
                                        <p:tgtEl>
                                          <p:spTgt spid="15"/>
                                        </p:tgtEl>
                                      </p:cBhvr>
                                      <p:to x="100000" y="90000"/>
                                    </p:animScale>
                                    <p:animScale>
                                      <p:cBhvr>
                                        <p:cTn id="22" dur="145" decel="50000">
                                          <p:stCondLst>
                                            <p:cond delay="1460"/>
                                          </p:stCondLst>
                                        </p:cTn>
                                        <p:tgtEl>
                                          <p:spTgt spid="15"/>
                                        </p:tgtEl>
                                      </p:cBhvr>
                                      <p:to x="100000" y="100000"/>
                                    </p:animScale>
                                    <p:animScale>
                                      <p:cBhvr>
                                        <p:cTn id="23" dur="23">
                                          <p:stCondLst>
                                            <p:cond delay="1582"/>
                                          </p:stCondLst>
                                        </p:cTn>
                                        <p:tgtEl>
                                          <p:spTgt spid="15"/>
                                        </p:tgtEl>
                                      </p:cBhvr>
                                      <p:to x="100000" y="95000"/>
                                    </p:animScale>
                                    <p:animScale>
                                      <p:cBhvr>
                                        <p:cTn id="24" dur="145" decel="50000">
                                          <p:stCondLst>
                                            <p:cond delay="1605"/>
                                          </p:stCondLst>
                                        </p:cTn>
                                        <p:tgtEl>
                                          <p:spTgt spid="15"/>
                                        </p:tgtEl>
                                      </p:cBhvr>
                                      <p:to x="100000" y="100000"/>
                                    </p:animScale>
                                  </p:childTnLst>
                                </p:cTn>
                              </p:par>
                            </p:childTnLst>
                          </p:cTn>
                        </p:par>
                        <p:par>
                          <p:cTn id="25" fill="hold">
                            <p:stCondLst>
                              <p:cond delay="3750"/>
                            </p:stCondLst>
                            <p:childTnLst>
                              <p:par>
                                <p:cTn id="26" presetID="22" presetClass="entr" presetSubtype="8" fill="hold" nodeType="after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left)">
                                      <p:cBhvr>
                                        <p:cTn id="28" dur="1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1000"/>
                                        <p:tgtEl>
                                          <p:spTgt spid="6">
                                            <p:txEl>
                                              <p:pRg st="1" end="1"/>
                                            </p:txEl>
                                          </p:spTgt>
                                        </p:tgtEl>
                                      </p:cBhvr>
                                    </p:animEffect>
                                    <p:anim calcmode="lin" valueType="num">
                                      <p:cBhvr>
                                        <p:cTn id="34"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nodeType="after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1000"/>
                                        <p:tgtEl>
                                          <p:spTgt spid="6">
                                            <p:txEl>
                                              <p:pRg st="2" end="2"/>
                                            </p:txEl>
                                          </p:spTgt>
                                        </p:tgtEl>
                                      </p:cBhvr>
                                    </p:animEffect>
                                    <p:anim calcmode="lin" valueType="num">
                                      <p:cBhvr>
                                        <p:cTn id="4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wipe(left)">
                                      <p:cBhvr>
                                        <p:cTn id="46" dur="2000"/>
                                        <p:tgtEl>
                                          <p:spTgt spid="6">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1250"/>
                                        <p:tgtEl>
                                          <p:spTgt spid="5"/>
                                        </p:tgtEl>
                                      </p:cBhvr>
                                    </p:animEffect>
                                    <p:anim calcmode="lin" valueType="num">
                                      <p:cBhvr>
                                        <p:cTn id="52" dur="1250" fill="hold"/>
                                        <p:tgtEl>
                                          <p:spTgt spid="5"/>
                                        </p:tgtEl>
                                        <p:attrNameLst>
                                          <p:attrName>ppt_x</p:attrName>
                                        </p:attrNameLst>
                                      </p:cBhvr>
                                      <p:tavLst>
                                        <p:tav tm="0">
                                          <p:val>
                                            <p:strVal val="#ppt_x"/>
                                          </p:val>
                                        </p:tav>
                                        <p:tav tm="100000">
                                          <p:val>
                                            <p:strVal val="#ppt_x"/>
                                          </p:val>
                                        </p:tav>
                                      </p:tavLst>
                                    </p:anim>
                                    <p:anim calcmode="lin" valueType="num">
                                      <p:cBhvr>
                                        <p:cTn id="53" dur="1250" fill="hold"/>
                                        <p:tgtEl>
                                          <p:spTgt spid="5"/>
                                        </p:tgtEl>
                                        <p:attrNameLst>
                                          <p:attrName>ppt_y</p:attrName>
                                        </p:attrNameLst>
                                      </p:cBhvr>
                                      <p:tavLst>
                                        <p:tav tm="0">
                                          <p:val>
                                            <p:strVal val="#ppt_y+.1"/>
                                          </p:val>
                                        </p:tav>
                                        <p:tav tm="100000">
                                          <p:val>
                                            <p:strVal val="#ppt_y"/>
                                          </p:val>
                                        </p:tav>
                                      </p:tavLst>
                                    </p:anim>
                                  </p:childTnLst>
                                </p:cTn>
                              </p:par>
                              <p:par>
                                <p:cTn id="54" presetID="6" presetClass="entr" presetSubtype="16" fill="hold" nodeType="withEffect">
                                  <p:stCondLst>
                                    <p:cond delay="0"/>
                                  </p:stCondLst>
                                  <p:childTnLst>
                                    <p:set>
                                      <p:cBhvr>
                                        <p:cTn id="55" dur="1" fill="hold">
                                          <p:stCondLst>
                                            <p:cond delay="0"/>
                                          </p:stCondLst>
                                        </p:cTn>
                                        <p:tgtEl>
                                          <p:spTgt spid="1032"/>
                                        </p:tgtEl>
                                        <p:attrNameLst>
                                          <p:attrName>style.visibility</p:attrName>
                                        </p:attrNameLst>
                                      </p:cBhvr>
                                      <p:to>
                                        <p:strVal val="visible"/>
                                      </p:to>
                                    </p:set>
                                    <p:animEffect transition="in" filter="circle(in)">
                                      <p:cBhvr>
                                        <p:cTn id="56" dur="2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5"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381000" y="2057400"/>
            <a:ext cx="7696200" cy="4419600"/>
          </a:xfrm>
        </p:spPr>
        <p:txBody>
          <a:bodyPr>
            <a:normAutofit fontScale="92500" lnSpcReduction="10000"/>
            <a:scene3d>
              <a:camera prst="orthographicFront"/>
              <a:lightRig rig="threePt" dir="t"/>
            </a:scene3d>
            <a:sp3d extrusionH="57150">
              <a:bevelT w="38100" h="38100"/>
            </a:sp3d>
          </a:bodyPr>
          <a:lstStyle/>
          <a:p>
            <a:pPr marL="0" indent="0">
              <a:buNone/>
            </a:pPr>
            <a:r>
              <a:rPr lang="en-US" b="1" dirty="0">
                <a:solidFill>
                  <a:srgbClr val="002060"/>
                </a:solidFill>
              </a:rPr>
              <a:t>Judah has many followers promoting her counterfeit calendar(s) using the sunset day-start; months commencing with the moon; lunar sabbaths; equilux or other counterfeit year commencements, plus everything in between</a:t>
            </a:r>
            <a:r>
              <a:rPr lang="en-US" dirty="0"/>
              <a:t>.  Some of these followers are:</a:t>
            </a:r>
          </a:p>
          <a:p>
            <a:pPr marL="514350" indent="-514350">
              <a:buAutoNum type="arabicPeriod"/>
            </a:pPr>
            <a:r>
              <a:rPr lang="en-US" b="1" dirty="0">
                <a:solidFill>
                  <a:srgbClr val="006600"/>
                </a:solidFill>
              </a:rPr>
              <a:t>Messianic and Orthodox Jews</a:t>
            </a:r>
          </a:p>
          <a:p>
            <a:pPr marL="514350" indent="-514350">
              <a:buAutoNum type="arabicPeriod"/>
            </a:pPr>
            <a:r>
              <a:rPr lang="en-US" b="1" dirty="0">
                <a:solidFill>
                  <a:srgbClr val="006600"/>
                </a:solidFill>
              </a:rPr>
              <a:t>Hebrew Roots Movements</a:t>
            </a:r>
          </a:p>
          <a:p>
            <a:pPr marL="514350" indent="-514350">
              <a:buAutoNum type="arabicPeriod"/>
            </a:pPr>
            <a:r>
              <a:rPr lang="en-US" b="1" dirty="0">
                <a:solidFill>
                  <a:srgbClr val="006600"/>
                </a:solidFill>
              </a:rPr>
              <a:t>Protestant Sabbath Feast Keepers</a:t>
            </a:r>
          </a:p>
          <a:p>
            <a:pPr marL="0" indent="0">
              <a:buNone/>
            </a:pPr>
            <a:r>
              <a:rPr lang="en-US" b="1" dirty="0">
                <a:solidFill>
                  <a:srgbClr val="B8003D"/>
                </a:solidFill>
              </a:rPr>
              <a:t>All fingers hold Judah accountable … the very entity that was supposed to be the keepers and teachers </a:t>
            </a:r>
            <a:br>
              <a:rPr lang="en-US" b="1" dirty="0">
                <a:solidFill>
                  <a:srgbClr val="B8003D"/>
                </a:solidFill>
              </a:rPr>
            </a:br>
            <a:r>
              <a:rPr lang="en-US" b="1" dirty="0">
                <a:solidFill>
                  <a:srgbClr val="B8003D"/>
                </a:solidFill>
              </a:rPr>
              <a:t>of the holy oracles … yet they have done many abominable things. </a:t>
            </a:r>
          </a:p>
          <a:p>
            <a:pPr marL="0" indent="0">
              <a:buNone/>
            </a:pPr>
            <a:endParaRPr lang="en-US" sz="3600" b="1" dirty="0">
              <a:solidFill>
                <a:srgbClr val="B8003D"/>
              </a:solidFill>
              <a:latin typeface="Ravie" pitchFamily="82" charset="0"/>
            </a:endParaRPr>
          </a:p>
          <a:p>
            <a:pPr marL="0" indent="0">
              <a:buNone/>
            </a:pPr>
            <a:endParaRPr lang="en-US" dirty="0"/>
          </a:p>
        </p:txBody>
      </p:sp>
      <p:sp>
        <p:nvSpPr>
          <p:cNvPr id="2" name="Slide Number Placeholder 1"/>
          <p:cNvSpPr>
            <a:spLocks noGrp="1"/>
          </p:cNvSpPr>
          <p:nvPr>
            <p:ph type="sldNum" sz="quarter" idx="12"/>
          </p:nvPr>
        </p:nvSpPr>
        <p:spPr/>
        <p:txBody>
          <a:bodyPr/>
          <a:lstStyle/>
          <a:p>
            <a:fld id="{AA4C6552-42F6-43F2-A3FB-E92E8C09004E}" type="slidenum">
              <a:rPr lang="en-US" smtClean="0"/>
              <a:t>116</a:t>
            </a:fld>
            <a:endParaRPr lang="en-US" dirty="0"/>
          </a:p>
        </p:txBody>
      </p:sp>
      <p:sp>
        <p:nvSpPr>
          <p:cNvPr id="6" name="Title 1"/>
          <p:cNvSpPr txBox="1">
            <a:spLocks/>
          </p:cNvSpPr>
          <p:nvPr/>
        </p:nvSpPr>
        <p:spPr>
          <a:xfrm>
            <a:off x="1066800" y="533400"/>
            <a:ext cx="10087864" cy="990600"/>
          </a:xfrm>
          <a:prstGeom prst="rect">
            <a:avLst/>
          </a:prstGeom>
          <a:solidFill>
            <a:schemeClr val="accent2">
              <a:lumMod val="40000"/>
              <a:lumOff val="60000"/>
              <a:alpha val="83000"/>
            </a:schemeClr>
          </a:solidFill>
          <a:ln w="76200">
            <a:solidFill>
              <a:schemeClr val="accent2">
                <a:lumMod val="50000"/>
              </a:schemeClr>
            </a:solidFill>
          </a:ln>
          <a:scene3d>
            <a:camera prst="orthographicFront"/>
            <a:lightRig rig="flat" dir="tl">
              <a:rot lat="0" lon="0" rev="6600000"/>
            </a:lightRig>
          </a:scene3d>
          <a:sp3d>
            <a:bevelT w="152400" h="50800" prst="softRound"/>
          </a:sp3d>
        </p:spPr>
        <p:txBody>
          <a:bodyPr vert="horz" lIns="91440" tIns="45720" rIns="91440" bIns="45720" rtlCol="0" anchor="ctr">
            <a:noAutofit/>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ln w="11430"/>
                <a:solidFill>
                  <a:schemeClr val="accent2">
                    <a:lumMod val="50000"/>
                  </a:schemeClr>
                </a:solidFill>
                <a:effectLst>
                  <a:outerShdw blurRad="50800" dist="39000" dir="5460000" algn="tl">
                    <a:srgbClr val="000000">
                      <a:alpha val="38000"/>
                    </a:srgbClr>
                  </a:outerShdw>
                </a:effectLst>
                <a:latin typeface="Matura MT Script Capitals" pitchFamily="66" charset="0"/>
              </a:rPr>
              <a:t>Who are </a:t>
            </a:r>
            <a:r>
              <a:rPr lang="en-US" sz="4800" b="1" dirty="0">
                <a:ln w="11430"/>
                <a:solidFill>
                  <a:srgbClr val="9E2A2A"/>
                </a:solidFill>
                <a:effectLst>
                  <a:outerShdw blurRad="50800" dist="39000" dir="5460000" algn="tl">
                    <a:srgbClr val="000000">
                      <a:alpha val="38000"/>
                    </a:srgbClr>
                  </a:outerShdw>
                </a:effectLst>
                <a:latin typeface="Matura MT Script Capitals" pitchFamily="66" charset="0"/>
              </a:rPr>
              <a:t>Judah’s </a:t>
            </a:r>
            <a:r>
              <a:rPr lang="en-US" sz="4800" b="1" dirty="0">
                <a:ln w="11430"/>
                <a:solidFill>
                  <a:schemeClr val="accent2">
                    <a:lumMod val="50000"/>
                  </a:schemeClr>
                </a:solidFill>
                <a:effectLst>
                  <a:outerShdw blurRad="50800" dist="39000" dir="5460000" algn="tl">
                    <a:srgbClr val="000000">
                      <a:alpha val="38000"/>
                    </a:srgbClr>
                  </a:outerShdw>
                </a:effectLst>
                <a:latin typeface="Matura MT Script Capitals" pitchFamily="66" charset="0"/>
              </a:rPr>
              <a:t>followers today?</a:t>
            </a:r>
          </a:p>
        </p:txBody>
      </p:sp>
      <p:pic>
        <p:nvPicPr>
          <p:cNvPr id="7" name="Picture 6" descr="C:\Users\Rae\Desktop\#28 Moon Art\Map - Israel &amp; Yahush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164937" y="2036869"/>
            <a:ext cx="3633994" cy="408511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14338" name="Picture 2" descr="C:\Users\Rae\Desktop\finger point 2.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9866163" flipH="1">
            <a:off x="9869410" y="3375259"/>
            <a:ext cx="4199517" cy="214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49174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1500"/>
                                  </p:stCondLst>
                                  <p:childTnLst>
                                    <p:set>
                                      <p:cBhvr>
                                        <p:cTn id="6" dur="1" fill="hold">
                                          <p:stCondLst>
                                            <p:cond delay="0"/>
                                          </p:stCondLst>
                                        </p:cTn>
                                        <p:tgtEl>
                                          <p:spTgt spid="14338"/>
                                        </p:tgtEl>
                                        <p:attrNameLst>
                                          <p:attrName>style.visibility</p:attrName>
                                        </p:attrNameLst>
                                      </p:cBhvr>
                                      <p:to>
                                        <p:strVal val="visible"/>
                                      </p:to>
                                    </p:set>
                                    <p:animEffect transition="in" filter="wipe(right)">
                                      <p:cBhvr>
                                        <p:cTn id="7" dur="35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250"/>
                                        <p:tgtEl>
                                          <p:spTgt spid="4">
                                            <p:txEl>
                                              <p:pRg st="1" end="1"/>
                                            </p:txEl>
                                          </p:spTgt>
                                        </p:tgtEl>
                                      </p:cBhvr>
                                    </p:animEffect>
                                    <p:anim calcmode="lin" valueType="num">
                                      <p:cBhvr>
                                        <p:cTn id="13" dur="125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25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250"/>
                                        <p:tgtEl>
                                          <p:spTgt spid="4">
                                            <p:txEl>
                                              <p:pRg st="2" end="2"/>
                                            </p:txEl>
                                          </p:spTgt>
                                        </p:tgtEl>
                                      </p:cBhvr>
                                    </p:animEffect>
                                    <p:anim calcmode="lin" valueType="num">
                                      <p:cBhvr>
                                        <p:cTn id="20" dur="125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25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1250"/>
                                        <p:tgtEl>
                                          <p:spTgt spid="4">
                                            <p:txEl>
                                              <p:pRg st="3" end="3"/>
                                            </p:txEl>
                                          </p:spTgt>
                                        </p:tgtEl>
                                      </p:cBhvr>
                                    </p:animEffect>
                                    <p:anim calcmode="lin" valueType="num">
                                      <p:cBhvr>
                                        <p:cTn id="27" dur="125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8" dur="125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fade">
                                      <p:cBhvr>
                                        <p:cTn id="33" dur="1250"/>
                                        <p:tgtEl>
                                          <p:spTgt spid="4">
                                            <p:txEl>
                                              <p:pRg st="4" end="4"/>
                                            </p:txEl>
                                          </p:spTgt>
                                        </p:tgtEl>
                                      </p:cBhvr>
                                    </p:animEffect>
                                    <p:anim calcmode="lin" valueType="num">
                                      <p:cBhvr>
                                        <p:cTn id="34" dur="125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5" dur="125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l="-4000" r="-4000"/>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87840" y="64668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600" b="1" smtClean="0">
                <a:solidFill>
                  <a:schemeClr val="bg1"/>
                </a:solidFill>
              </a:rPr>
              <a:pPr algn="r"/>
              <a:t>117</a:t>
            </a:fld>
            <a:endParaRPr lang="en-US" b="1" dirty="0">
              <a:solidFill>
                <a:schemeClr val="bg1"/>
              </a:solidFill>
            </a:endParaRPr>
          </a:p>
        </p:txBody>
      </p:sp>
      <p:sp>
        <p:nvSpPr>
          <p:cNvPr id="3" name="Content Placeholder 2"/>
          <p:cNvSpPr>
            <a:spLocks noGrp="1"/>
          </p:cNvSpPr>
          <p:nvPr>
            <p:ph sz="half" idx="1"/>
          </p:nvPr>
        </p:nvSpPr>
        <p:spPr>
          <a:xfrm>
            <a:off x="2362200" y="1536700"/>
            <a:ext cx="5638800" cy="4864100"/>
          </a:xfrm>
        </p:spPr>
        <p:txBody>
          <a:bodyPr>
            <a:normAutofit fontScale="92500" lnSpcReduction="10000"/>
            <a:scene3d>
              <a:camera prst="orthographicFront"/>
              <a:lightRig rig="threePt" dir="t"/>
            </a:scene3d>
            <a:sp3d extrusionH="57150">
              <a:bevelT h="25400" prst="softRound"/>
            </a:sp3d>
          </a:bodyPr>
          <a:lstStyle/>
          <a:p>
            <a:pPr>
              <a:lnSpc>
                <a:spcPct val="150000"/>
              </a:lnSpc>
            </a:pPr>
            <a:r>
              <a:rPr lang="en-US" b="1" dirty="0">
                <a:solidFill>
                  <a:schemeClr val="bg1"/>
                </a:solidFill>
                <a:latin typeface="Arial Rounded MT Bold" pitchFamily="34" charset="0"/>
              </a:rPr>
              <a:t>Yahusha’s Calendar Keys have been found for the Bride.</a:t>
            </a:r>
          </a:p>
          <a:p>
            <a:pPr>
              <a:lnSpc>
                <a:spcPct val="150000"/>
              </a:lnSpc>
            </a:pPr>
            <a:r>
              <a:rPr lang="en-US" b="1" dirty="0">
                <a:solidFill>
                  <a:schemeClr val="bg1"/>
                </a:solidFill>
                <a:latin typeface="Arial Rounded MT Bold" pitchFamily="34" charset="0"/>
              </a:rPr>
              <a:t>The truths of Covenant Calendar are contained in the blood-ratified covenant of heaven’s Melchizedek Priest </a:t>
            </a:r>
            <a:br>
              <a:rPr lang="en-US" b="1" dirty="0">
                <a:solidFill>
                  <a:schemeClr val="bg1"/>
                </a:solidFill>
                <a:latin typeface="Arial Rounded MT Bold" pitchFamily="34" charset="0"/>
              </a:rPr>
            </a:br>
            <a:r>
              <a:rPr lang="en-US" b="1" dirty="0">
                <a:solidFill>
                  <a:schemeClr val="bg1"/>
                </a:solidFill>
                <a:latin typeface="Arial Rounded MT Bold" pitchFamily="34" charset="0"/>
              </a:rPr>
              <a:t>in the Covenant Torah pages</a:t>
            </a:r>
            <a:br>
              <a:rPr lang="en-US" b="1" dirty="0">
                <a:solidFill>
                  <a:schemeClr val="bg1"/>
                </a:solidFill>
                <a:latin typeface="Arial Rounded MT Bold" pitchFamily="34" charset="0"/>
              </a:rPr>
            </a:br>
            <a:r>
              <a:rPr lang="en-US" b="1" dirty="0">
                <a:solidFill>
                  <a:schemeClr val="bg1"/>
                </a:solidFill>
                <a:latin typeface="Arial Rounded MT Bold" pitchFamily="34" charset="0"/>
              </a:rPr>
              <a:t>of </a:t>
            </a:r>
            <a:r>
              <a:rPr lang="en-US" b="1" dirty="0">
                <a:solidFill>
                  <a:schemeClr val="accent4"/>
                </a:solidFill>
                <a:latin typeface="Arial Rounded MT Bold" pitchFamily="34" charset="0"/>
              </a:rPr>
              <a:t>Gen 1:1 </a:t>
            </a:r>
            <a:r>
              <a:rPr lang="en-US" b="1" dirty="0">
                <a:solidFill>
                  <a:schemeClr val="bg1"/>
                </a:solidFill>
                <a:latin typeface="Arial Rounded MT Bold" pitchFamily="34" charset="0"/>
              </a:rPr>
              <a:t>to </a:t>
            </a:r>
            <a:r>
              <a:rPr lang="en-US" b="1" dirty="0" err="1">
                <a:solidFill>
                  <a:schemeClr val="accent4"/>
                </a:solidFill>
                <a:latin typeface="Arial Rounded MT Bold" pitchFamily="34" charset="0"/>
              </a:rPr>
              <a:t>Exo</a:t>
            </a:r>
            <a:r>
              <a:rPr lang="en-US" b="1" dirty="0">
                <a:solidFill>
                  <a:schemeClr val="accent4"/>
                </a:solidFill>
                <a:latin typeface="Arial Rounded MT Bold" pitchFamily="34" charset="0"/>
              </a:rPr>
              <a:t> 24:11.</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5" name="Title 2"/>
          <p:cNvSpPr txBox="1">
            <a:spLocks/>
          </p:cNvSpPr>
          <p:nvPr/>
        </p:nvSpPr>
        <p:spPr>
          <a:xfrm>
            <a:off x="0" y="0"/>
            <a:ext cx="12115799" cy="1303696"/>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600" b="1" dirty="0">
                <a:ln w="11430">
                  <a:solidFill>
                    <a:srgbClr val="9E2A2A"/>
                  </a:solidFill>
                </a:ln>
                <a:solidFill>
                  <a:srgbClr val="FF9966"/>
                </a:solidFill>
                <a:effectLst>
                  <a:outerShdw blurRad="50800" dist="39000" dir="5460000" algn="tl">
                    <a:srgbClr val="000000">
                      <a:alpha val="38000"/>
                    </a:srgbClr>
                  </a:outerShdw>
                </a:effectLst>
                <a:latin typeface="Matura MT Script Capitals" pitchFamily="66" charset="0"/>
              </a:rPr>
              <a:t>There is Good News!</a:t>
            </a:r>
            <a:endParaRPr lang="en-US" sz="8000" b="1" dirty="0">
              <a:ln w="11430">
                <a:solidFill>
                  <a:srgbClr val="9E2A2A"/>
                </a:solidFill>
              </a:ln>
              <a:solidFill>
                <a:srgbClr val="FF9966"/>
              </a:solidFill>
              <a:effectLst>
                <a:outerShdw blurRad="50800" dist="39000" dir="5460000" algn="tl">
                  <a:srgbClr val="000000">
                    <a:alpha val="38000"/>
                  </a:srgbClr>
                </a:outerShdw>
              </a:effectLst>
              <a:latin typeface="Arial Rounded MT Bold" pitchFamily="34" charset="0"/>
            </a:endParaRPr>
          </a:p>
        </p:txBody>
      </p:sp>
      <p:pic>
        <p:nvPicPr>
          <p:cNvPr id="6" name="Picture 5" descr="C:\Users\Rae\Desktop\lock &amp; key 23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1981200"/>
            <a:ext cx="2247900" cy="3019425"/>
          </a:xfrm>
          <a:prstGeom prst="ellipse">
            <a:avLst/>
          </a:prstGeom>
          <a:ln>
            <a:noFill/>
          </a:ln>
          <a:effectLst>
            <a:glow>
              <a:schemeClr val="bg1"/>
            </a:glow>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756746"/>
      </p:ext>
    </p:extLst>
  </p:cSld>
  <p:clrMapOvr>
    <a:masterClrMapping/>
  </p:clrMapOvr>
  <p:transition spd="slow">
    <p:circle/>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762000" y="1219199"/>
            <a:ext cx="10668000" cy="617220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11404600" y="6324600"/>
            <a:ext cx="711200" cy="381000"/>
          </a:xfrm>
        </p:spPr>
        <p:txBody>
          <a:bodyPr/>
          <a:lstStyle/>
          <a:p>
            <a:fld id="{AA4C6552-42F6-43F2-A3FB-E92E8C09004E}" type="slidenum">
              <a:rPr lang="en-US" smtClean="0"/>
              <a:t>118</a:t>
            </a:fld>
            <a:endParaRPr lang="en-US" dirty="0"/>
          </a:p>
        </p:txBody>
      </p:sp>
      <p:sp>
        <p:nvSpPr>
          <p:cNvPr id="5" name="Title 8"/>
          <p:cNvSpPr txBox="1">
            <a:spLocks/>
          </p:cNvSpPr>
          <p:nvPr/>
        </p:nvSpPr>
        <p:spPr>
          <a:xfrm>
            <a:off x="609600" y="152400"/>
            <a:ext cx="10896600" cy="1295400"/>
          </a:xfrm>
          <a:prstGeom prst="rect">
            <a:avLst/>
          </a:prstGeom>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600" b="1" dirty="0">
                <a:ln w="50800"/>
                <a:solidFill>
                  <a:srgbClr val="00B0F0"/>
                </a:solidFill>
                <a:effectLst>
                  <a:outerShdw blurRad="38100" dist="38100" dir="2700000" algn="tl">
                    <a:srgbClr val="000000">
                      <a:alpha val="43137"/>
                    </a:srgbClr>
                  </a:outerShdw>
                </a:effectLst>
                <a:latin typeface="Arial Rounded MT Bold" pitchFamily="34" charset="0"/>
              </a:rPr>
              <a:t>Audience Participation</a:t>
            </a:r>
          </a:p>
        </p:txBody>
      </p:sp>
      <p:sp>
        <p:nvSpPr>
          <p:cNvPr id="3" name="Rectangle 2"/>
          <p:cNvSpPr/>
          <p:nvPr/>
        </p:nvSpPr>
        <p:spPr>
          <a:xfrm>
            <a:off x="0" y="5181600"/>
            <a:ext cx="12115800" cy="144655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a:ln w="11430"/>
                <a:solidFill>
                  <a:srgbClr val="8E002F"/>
                </a:solidFill>
                <a:effectLst>
                  <a:outerShdw blurRad="50800" dist="39000" dir="5460000" algn="tl">
                    <a:srgbClr val="000000">
                      <a:alpha val="38000"/>
                    </a:srgbClr>
                  </a:outerShdw>
                </a:effectLst>
              </a:rPr>
              <a:t>What are your thoughts on how the Covenant Calendar keys were lost and by whom?</a:t>
            </a:r>
          </a:p>
        </p:txBody>
      </p:sp>
    </p:spTree>
    <p:extLst>
      <p:ext uri="{BB962C8B-B14F-4D97-AF65-F5344CB8AC3E}">
        <p14:creationId xmlns:p14="http://schemas.microsoft.com/office/powerpoint/2010/main" val="162928830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t>119</a:t>
            </a:fld>
            <a:endParaRPr lang="en-US"/>
          </a:p>
        </p:txBody>
      </p:sp>
      <p:sp>
        <p:nvSpPr>
          <p:cNvPr id="3" name="Slide Number Placeholder 1"/>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mtClean="0"/>
              <a:pPr/>
              <a:t>119</a:t>
            </a:fld>
            <a:endParaRPr lang="en-US"/>
          </a:p>
        </p:txBody>
      </p:sp>
      <p:pic>
        <p:nvPicPr>
          <p:cNvPr id="4" name="Picture 3" descr="C:\Users\Rae\Desktop\keys trash.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9400" y="3364203"/>
            <a:ext cx="4114800" cy="3493797"/>
          </a:xfrm>
          <a:prstGeom prst="rect">
            <a:avLst/>
          </a:prstGeom>
          <a:noFill/>
          <a:effectLst>
            <a:softEdge rad="419100"/>
          </a:effectLst>
          <a:extLst>
            <a:ext uri="{909E8E84-426E-40DD-AFC4-6F175D3DCCD1}">
              <a14:hiddenFill xmlns:a14="http://schemas.microsoft.com/office/drawing/2010/main">
                <a:solidFill>
                  <a:srgbClr val="FFFFFF"/>
                </a:solidFill>
              </a14:hiddenFill>
            </a:ext>
          </a:extLst>
        </p:spPr>
      </p:pic>
      <p:pic>
        <p:nvPicPr>
          <p:cNvPr id="5" name="Picture 2" descr="F:\Art on Desktop - 1\what_next_0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 y="-152400"/>
            <a:ext cx="6400800" cy="2809875"/>
          </a:xfrm>
          <a:prstGeom prst="rect">
            <a:avLst/>
          </a:prstGeom>
          <a:noFill/>
          <a:effectLst>
            <a:softEdge rad="292100"/>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6019800" y="0"/>
            <a:ext cx="6172200" cy="4154984"/>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400" b="1"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An historical examination of calendars from ancient civilizations and a discovery of the ‘no god’ that takes priority.</a:t>
            </a:r>
            <a:endParaRPr lang="en-US" sz="4400" b="1" cap="none" spc="0"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endParaRPr>
          </a:p>
        </p:txBody>
      </p:sp>
      <p:pic>
        <p:nvPicPr>
          <p:cNvPr id="7" name="Picture 4" descr="C:\Users\Rae\Desktop\court-gavel-1024x64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235870" y="4800600"/>
            <a:ext cx="3048000" cy="1905000"/>
          </a:xfrm>
          <a:prstGeom prst="rect">
            <a:avLst/>
          </a:prstGeom>
          <a:noFill/>
          <a:effectLst>
            <a:softEdge rad="342900"/>
          </a:effectLst>
          <a:extLst>
            <a:ext uri="{909E8E84-426E-40DD-AFC4-6F175D3DCCD1}">
              <a14:hiddenFill xmlns:a14="http://schemas.microsoft.com/office/drawing/2010/main">
                <a:solidFill>
                  <a:srgbClr val="FFFFFF"/>
                </a:solidFill>
              </a14:hiddenFill>
            </a:ext>
          </a:extLst>
        </p:spPr>
      </p:pic>
      <p:sp>
        <p:nvSpPr>
          <p:cNvPr id="8" name="Content Placeholder 3"/>
          <p:cNvSpPr txBox="1">
            <a:spLocks/>
          </p:cNvSpPr>
          <p:nvPr/>
        </p:nvSpPr>
        <p:spPr>
          <a:xfrm>
            <a:off x="111034" y="3785652"/>
            <a:ext cx="6858000" cy="2362200"/>
          </a:xfrm>
          <a:prstGeom prst="rect">
            <a:avLst/>
          </a:prstGeom>
          <a:noFill/>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rPr>
              <a:t>“My People Have Forsaken </a:t>
            </a:r>
            <a:br>
              <a:rPr lang="en-US" sz="36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rPr>
            </a:br>
            <a:r>
              <a:rPr lang="en-US" sz="36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rPr>
              <a:t>Me for the Moon?”</a:t>
            </a:r>
            <a:endParaRPr lang="en-US" sz="18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latin typeface="Segoe Print" pitchFamily="2" charset="0"/>
            </a:endParaRPr>
          </a:p>
          <a:p>
            <a:pPr marL="0" indent="0" algn="ctr">
              <a:buFont typeface="Arial" panose="020B0604020202020204" pitchFamily="34" charset="0"/>
              <a:buNone/>
            </a:pPr>
            <a:r>
              <a:rPr lang="en-US" sz="3200"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rPr>
              <a:t>(on Dec 16/18)</a:t>
            </a:r>
            <a:endParaRPr lang="en-US" b="1" dirty="0">
              <a:ln w="1905">
                <a:solidFill>
                  <a:srgbClr val="002060"/>
                </a:solidFill>
              </a:ln>
              <a:solidFill>
                <a:srgbClr val="C55A11"/>
              </a:solidFill>
              <a:effectLst>
                <a:glow rad="139700">
                  <a:schemeClr val="accent1">
                    <a:satMod val="175000"/>
                    <a:alpha val="40000"/>
                  </a:schemeClr>
                </a:glow>
                <a:innerShdw blurRad="69850" dist="43180" dir="5400000">
                  <a:srgbClr val="000000">
                    <a:alpha val="65000"/>
                  </a:srgbClr>
                </a:innerShdw>
              </a:effectLst>
            </a:endParaRPr>
          </a:p>
        </p:txBody>
      </p:sp>
      <p:sp>
        <p:nvSpPr>
          <p:cNvPr id="9" name="Rectangle 8"/>
          <p:cNvSpPr/>
          <p:nvPr/>
        </p:nvSpPr>
        <p:spPr>
          <a:xfrm>
            <a:off x="533400" y="2748063"/>
            <a:ext cx="5867400"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cap="none" spc="0" dirty="0">
                <a:ln w="11430">
                  <a:solidFill>
                    <a:srgbClr val="F4A583"/>
                  </a:solidFill>
                </a:ln>
                <a:solidFill>
                  <a:srgbClr val="FFD966"/>
                </a:solidFill>
                <a:effectLst>
                  <a:outerShdw blurRad="50800" dist="39000" dir="5460000" algn="tl">
                    <a:srgbClr val="000000">
                      <a:alpha val="38000"/>
                    </a:srgbClr>
                  </a:outerShdw>
                </a:effectLst>
                <a:latin typeface="Segoe Print" pitchFamily="2" charset="0"/>
              </a:rPr>
              <a:t>Part 10:</a:t>
            </a:r>
            <a:br>
              <a:rPr lang="en-US" sz="3200" b="1" cap="none" spc="0" dirty="0">
                <a:ln w="11430">
                  <a:solidFill>
                    <a:srgbClr val="F4A583"/>
                  </a:solidFill>
                </a:ln>
                <a:solidFill>
                  <a:srgbClr val="FFD966"/>
                </a:solidFill>
                <a:effectLst>
                  <a:outerShdw blurRad="50800" dist="39000" dir="5460000" algn="tl">
                    <a:srgbClr val="000000">
                      <a:alpha val="38000"/>
                    </a:srgbClr>
                  </a:outerShdw>
                </a:effectLst>
                <a:latin typeface="Segoe Print" pitchFamily="2" charset="0"/>
              </a:rPr>
            </a:br>
            <a:r>
              <a:rPr lang="en-US" sz="3200" b="1" cap="none" spc="0" dirty="0">
                <a:ln w="11430">
                  <a:solidFill>
                    <a:srgbClr val="F4A583"/>
                  </a:solidFill>
                </a:ln>
                <a:solidFill>
                  <a:srgbClr val="FFD966"/>
                </a:solidFill>
                <a:effectLst>
                  <a:outerShdw blurRad="50800" dist="39000" dir="5460000" algn="tl">
                    <a:srgbClr val="000000">
                      <a:alpha val="38000"/>
                    </a:srgbClr>
                  </a:outerShdw>
                </a:effectLst>
                <a:latin typeface="Segoe Print" pitchFamily="2" charset="0"/>
              </a:rPr>
              <a:t>The Moon!  Oh, the Moon!</a:t>
            </a:r>
            <a:endParaRPr lang="en-US" sz="2800" b="1" cap="none" spc="0" dirty="0">
              <a:ln w="11430">
                <a:solidFill>
                  <a:srgbClr val="F4A583"/>
                </a:solidFill>
              </a:ln>
              <a:solidFill>
                <a:srgbClr val="FFD966"/>
              </a:solidFill>
              <a:effectLst>
                <a:outerShdw blurRad="50800" dist="39000" dir="5460000" algn="tl">
                  <a:srgbClr val="000000">
                    <a:alpha val="38000"/>
                  </a:srgbClr>
                </a:outerShdw>
              </a:effectLst>
              <a:latin typeface="Segoe Print" pitchFamily="2" charset="0"/>
            </a:endParaRPr>
          </a:p>
        </p:txBody>
      </p:sp>
      <p:sp>
        <p:nvSpPr>
          <p:cNvPr id="10" name="Rectangle 9"/>
          <p:cNvSpPr/>
          <p:nvPr/>
        </p:nvSpPr>
        <p:spPr>
          <a:xfrm>
            <a:off x="1618285" y="5758016"/>
            <a:ext cx="3697629" cy="1015663"/>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6000" b="1" cap="none" spc="0" dirty="0">
                <a:ln w="1905">
                  <a:solidFill>
                    <a:schemeClr val="accent5">
                      <a:lumMod val="50000"/>
                    </a:schemeClr>
                  </a:solidFill>
                </a:ln>
                <a:solidFill>
                  <a:srgbClr val="F4A583"/>
                </a:solidFill>
                <a:effectLst>
                  <a:glow rad="101600">
                    <a:schemeClr val="accent1">
                      <a:satMod val="175000"/>
                      <a:alpha val="40000"/>
                    </a:schemeClr>
                  </a:glow>
                  <a:innerShdw blurRad="69850" dist="43180" dir="5400000">
                    <a:srgbClr val="000000">
                      <a:alpha val="65000"/>
                    </a:srgbClr>
                  </a:innerShdw>
                </a:effectLst>
                <a:latin typeface="Matura MT Script Capitals" pitchFamily="66" charset="0"/>
              </a:rPr>
              <a:t>The End</a:t>
            </a:r>
          </a:p>
        </p:txBody>
      </p:sp>
      <p:sp>
        <p:nvSpPr>
          <p:cNvPr id="11" name="Slide Number Placeholder 1"/>
          <p:cNvSpPr txBox="1">
            <a:spLocks/>
          </p:cNvSpPr>
          <p:nvPr/>
        </p:nvSpPr>
        <p:spPr>
          <a:xfrm>
            <a:off x="92202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400" smtClean="0">
                <a:solidFill>
                  <a:schemeClr val="tx1"/>
                </a:solidFill>
              </a:rPr>
              <a:pPr/>
              <a:t>119</a:t>
            </a:fld>
            <a:endParaRPr lang="en-US" dirty="0">
              <a:solidFill>
                <a:schemeClr val="tx1"/>
              </a:solidFill>
            </a:endParaRPr>
          </a:p>
        </p:txBody>
      </p:sp>
    </p:spTree>
    <p:extLst>
      <p:ext uri="{BB962C8B-B14F-4D97-AF65-F5344CB8AC3E}">
        <p14:creationId xmlns:p14="http://schemas.microsoft.com/office/powerpoint/2010/main" val="329473530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2750"/>
                                        <p:tgtEl>
                                          <p:spTgt spid="6"/>
                                        </p:tgtEl>
                                      </p:cBhvr>
                                    </p:animEffect>
                                  </p:childTnLst>
                                </p:cTn>
                              </p:par>
                            </p:childTnLst>
                          </p:cTn>
                        </p:par>
                        <p:par>
                          <p:cTn id="8" fill="hold">
                            <p:stCondLst>
                              <p:cond delay="2750"/>
                            </p:stCondLst>
                            <p:childTnLst>
                              <p:par>
                                <p:cTn id="9" presetID="42" presetClass="entr" presetSubtype="0" fill="hold" grpId="0" nodeType="after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4500"/>
                            </p:stCondLst>
                            <p:childTnLst>
                              <p:par>
                                <p:cTn id="15" presetID="42" presetClass="entr" presetSubtype="0" fill="hold" grpId="0" nodeType="afterEffect">
                                  <p:stCondLst>
                                    <p:cond delay="75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1250"/>
                                        <p:tgtEl>
                                          <p:spTgt spid="8">
                                            <p:txEl>
                                              <p:pRg st="0" end="0"/>
                                            </p:txEl>
                                          </p:spTgt>
                                        </p:tgtEl>
                                      </p:cBhvr>
                                    </p:animEffect>
                                    <p:anim calcmode="lin" valueType="num">
                                      <p:cBhvr>
                                        <p:cTn id="18" dur="125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9" dur="125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6500"/>
                            </p:stCondLst>
                            <p:childTnLst>
                              <p:par>
                                <p:cTn id="21" presetID="42" presetClass="entr" presetSubtype="0" fill="hold" grpId="0" nodeType="afterEffect">
                                  <p:stCondLst>
                                    <p:cond delay="75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fade">
                                      <p:cBhvr>
                                        <p:cTn id="23" dur="1250"/>
                                        <p:tgtEl>
                                          <p:spTgt spid="8">
                                            <p:txEl>
                                              <p:pRg st="1" end="1"/>
                                            </p:txEl>
                                          </p:spTgt>
                                        </p:tgtEl>
                                      </p:cBhvr>
                                    </p:animEffect>
                                    <p:anim calcmode="lin" valueType="num">
                                      <p:cBhvr>
                                        <p:cTn id="24" dur="125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5" dur="125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8500"/>
                            </p:stCondLst>
                            <p:childTnLst>
                              <p:par>
                                <p:cTn id="27" presetID="22" presetClass="entr" presetSubtype="8" fill="hold" grpId="0" nodeType="afterEffect">
                                  <p:stCondLst>
                                    <p:cond delay="75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uild="p"/>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1"/>
          <p:cNvSpPr txBox="1">
            <a:spLocks/>
          </p:cNvSpPr>
          <p:nvPr/>
        </p:nvSpPr>
        <p:spPr>
          <a:xfrm>
            <a:off x="11353800" y="646176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800" smtClean="0">
                <a:solidFill>
                  <a:schemeClr val="tx1"/>
                </a:solidFill>
              </a:rPr>
              <a:pPr/>
              <a:t>12</a:t>
            </a:fld>
            <a:endParaRPr lang="en-US" sz="1800" dirty="0">
              <a:solidFill>
                <a:schemeClr val="tx1"/>
              </a:solidFill>
            </a:endParaRPr>
          </a:p>
        </p:txBody>
      </p:sp>
      <p:sp>
        <p:nvSpPr>
          <p:cNvPr id="4" name="Title 1"/>
          <p:cNvSpPr txBox="1">
            <a:spLocks/>
          </p:cNvSpPr>
          <p:nvPr/>
        </p:nvSpPr>
        <p:spPr>
          <a:xfrm>
            <a:off x="0" y="0"/>
            <a:ext cx="12192000" cy="869950"/>
          </a:xfrm>
          <a:prstGeom prst="rect">
            <a:avLst/>
          </a:prstGeom>
        </p:spPr>
        <p:txBody>
          <a:bodyPr vert="horz"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err="1">
                <a:ln w="11430"/>
                <a:solidFill>
                  <a:srgbClr val="8E002F"/>
                </a:solidFill>
                <a:effectLst>
                  <a:outerShdw blurRad="50800" dist="39000" dir="5460000" algn="tl">
                    <a:srgbClr val="000000">
                      <a:alpha val="38000"/>
                    </a:srgbClr>
                  </a:outerShdw>
                </a:effectLst>
                <a:latin typeface="Arial Rounded MT Bold" pitchFamily="34" charset="0"/>
              </a:rPr>
              <a:t>Tanach</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History</a:t>
            </a:r>
          </a:p>
        </p:txBody>
      </p:sp>
      <p:graphicFrame>
        <p:nvGraphicFramePr>
          <p:cNvPr id="7" name="Diagram 6"/>
          <p:cNvGraphicFramePr/>
          <p:nvPr>
            <p:extLst>
              <p:ext uri="{D42A27DB-BD31-4B8C-83A1-F6EECF244321}">
                <p14:modId xmlns:p14="http://schemas.microsoft.com/office/powerpoint/2010/main" val="4181363498"/>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437744" y="2509149"/>
            <a:ext cx="4829134"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22.  Naphtali &amp; Galilee</a:t>
            </a:r>
            <a:endParaRPr lang="en-US" sz="3600" dirty="0"/>
          </a:p>
        </p:txBody>
      </p:sp>
      <p:sp>
        <p:nvSpPr>
          <p:cNvPr id="9" name="TextBox 8"/>
          <p:cNvSpPr txBox="1"/>
          <p:nvPr/>
        </p:nvSpPr>
        <p:spPr>
          <a:xfrm>
            <a:off x="429640" y="3888368"/>
            <a:ext cx="482913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23.  Jerusalem &amp; Pella</a:t>
            </a:r>
            <a:endParaRPr lang="en-US" sz="3600" dirty="0"/>
          </a:p>
        </p:txBody>
      </p:sp>
      <p:sp>
        <p:nvSpPr>
          <p:cNvPr id="10" name="TextBox 9"/>
          <p:cNvSpPr txBox="1"/>
          <p:nvPr/>
        </p:nvSpPr>
        <p:spPr>
          <a:xfrm>
            <a:off x="433528" y="5261138"/>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24. </a:t>
            </a:r>
            <a:r>
              <a:rPr lang="en-US" sz="33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Audience Participation</a:t>
            </a:r>
            <a:endParaRPr lang="en-US" sz="3300" dirty="0"/>
          </a:p>
        </p:txBody>
      </p:sp>
      <p:sp>
        <p:nvSpPr>
          <p:cNvPr id="11" name="TextBox 10"/>
          <p:cNvSpPr txBox="1"/>
          <p:nvPr/>
        </p:nvSpPr>
        <p:spPr>
          <a:xfrm>
            <a:off x="428666" y="1127498"/>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21. Judah Information </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a:t>
            </a:r>
            <a:endParaRPr lang="en-US" sz="2400" dirty="0"/>
          </a:p>
        </p:txBody>
      </p:sp>
      <p:sp>
        <p:nvSpPr>
          <p:cNvPr id="12" name="Content Placeholder 2"/>
          <p:cNvSpPr txBox="1">
            <a:spLocks/>
          </p:cNvSpPr>
          <p:nvPr/>
        </p:nvSpPr>
        <p:spPr>
          <a:xfrm>
            <a:off x="5266878" y="1022350"/>
            <a:ext cx="6503482" cy="126365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r>
              <a:rPr lang="en-US" sz="2400" b="1" dirty="0">
                <a:solidFill>
                  <a:srgbClr val="002060"/>
                </a:solidFill>
              </a:rPr>
              <a:t>New Testament Era:  A short section with some general foundational information on the tribe of Judah, Judas [Judah] the Betrayer and non-Jews.</a:t>
            </a:r>
          </a:p>
        </p:txBody>
      </p:sp>
      <p:sp>
        <p:nvSpPr>
          <p:cNvPr id="13" name="Content Placeholder 2"/>
          <p:cNvSpPr txBox="1">
            <a:spLocks/>
          </p:cNvSpPr>
          <p:nvPr/>
        </p:nvSpPr>
        <p:spPr>
          <a:xfrm>
            <a:off x="5266878" y="2438400"/>
            <a:ext cx="6391722" cy="1109770"/>
          </a:xfrm>
          <a:prstGeom prst="rect">
            <a:avLst/>
          </a:prstGeom>
        </p:spPr>
        <p:txBody>
          <a:bodyPr vert="horz">
            <a:normAutofit fontScale="925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chemeClr val="bg2">
                    <a:lumMod val="25000"/>
                  </a:schemeClr>
                </a:solidFill>
              </a:rPr>
              <a:t>A short investigation between Naphtali &amp; Galilee in relation to Judea.  Is the Lawgiver really from Judah?  Did these areas honor Yahuah’s Covenant Calendar?</a:t>
            </a:r>
          </a:p>
        </p:txBody>
      </p:sp>
      <p:sp>
        <p:nvSpPr>
          <p:cNvPr id="14" name="Content Placeholder 2"/>
          <p:cNvSpPr txBox="1">
            <a:spLocks/>
          </p:cNvSpPr>
          <p:nvPr/>
        </p:nvSpPr>
        <p:spPr>
          <a:xfrm>
            <a:off x="5281674" y="3809999"/>
            <a:ext cx="6376926" cy="1159217"/>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6600"/>
                </a:solidFill>
              </a:rPr>
              <a:t>From the cross to 70 AD and up to 100 years+ later, what happened to Paul and the apostles for honouring Covenant Torah and Calendar?</a:t>
            </a:r>
          </a:p>
        </p:txBody>
      </p:sp>
      <p:sp>
        <p:nvSpPr>
          <p:cNvPr id="15" name="Content Placeholder 2"/>
          <p:cNvSpPr txBox="1">
            <a:spLocks/>
          </p:cNvSpPr>
          <p:nvPr/>
        </p:nvSpPr>
        <p:spPr>
          <a:xfrm>
            <a:off x="5266878" y="5181600"/>
            <a:ext cx="63917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endParaRPr lang="en-US" sz="2400" b="1" dirty="0">
              <a:solidFill>
                <a:srgbClr val="494E16"/>
              </a:solidFill>
            </a:endParaRPr>
          </a:p>
        </p:txBody>
      </p:sp>
      <p:sp>
        <p:nvSpPr>
          <p:cNvPr id="17" name="TextBox 16"/>
          <p:cNvSpPr txBox="1"/>
          <p:nvPr/>
        </p:nvSpPr>
        <p:spPr>
          <a:xfrm>
            <a:off x="13030200" y="1082040"/>
            <a:ext cx="551519" cy="3785652"/>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dirty="0">
                <a:ln w="11430"/>
                <a:solidFill>
                  <a:srgbClr val="8E002F"/>
                </a:solidFill>
                <a:effectLst>
                  <a:outerShdw blurRad="50800" dist="39000" dir="5460000" algn="tl">
                    <a:srgbClr val="000000">
                      <a:alpha val="38000"/>
                    </a:srgbClr>
                  </a:outerShdw>
                </a:effectLst>
              </a:rPr>
              <a:t>R</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V</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I</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W</a:t>
            </a:r>
          </a:p>
        </p:txBody>
      </p:sp>
      <p:sp>
        <p:nvSpPr>
          <p:cNvPr id="18" name="Content Placeholder 2"/>
          <p:cNvSpPr txBox="1">
            <a:spLocks/>
          </p:cNvSpPr>
          <p:nvPr/>
        </p:nvSpPr>
        <p:spPr>
          <a:xfrm>
            <a:off x="5226238" y="5181600"/>
            <a:ext cx="65441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494E16"/>
                </a:solidFill>
              </a:rPr>
              <a:t>What are your thoughts on how the Covenant Calendar keys were lost and by whom?  Did the OT history clarify where the troubles originated?</a:t>
            </a:r>
          </a:p>
        </p:txBody>
      </p:sp>
      <p:sp>
        <p:nvSpPr>
          <p:cNvPr id="19" name="TextBox 18"/>
          <p:cNvSpPr txBox="1"/>
          <p:nvPr/>
        </p:nvSpPr>
        <p:spPr>
          <a:xfrm>
            <a:off x="11635865" y="1288960"/>
            <a:ext cx="551519" cy="440120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rgbClr val="8E002F"/>
                </a:solidFill>
                <a:effectLst>
                  <a:outerShdw blurRad="50800" dist="39000" dir="5460000" algn="tl">
                    <a:srgbClr val="000000">
                      <a:alpha val="38000"/>
                    </a:srgbClr>
                  </a:outerShdw>
                </a:effectLst>
              </a:rPr>
              <a:t>NEW</a:t>
            </a:r>
            <a:br>
              <a:rPr lang="en-US" sz="2800" b="1" dirty="0">
                <a:ln w="11430"/>
                <a:solidFill>
                  <a:srgbClr val="8E002F"/>
                </a:solidFill>
                <a:effectLst>
                  <a:outerShdw blurRad="50800" dist="39000" dir="5460000" algn="tl">
                    <a:srgbClr val="000000">
                      <a:alpha val="38000"/>
                    </a:srgbClr>
                  </a:outerShdw>
                </a:effectLst>
              </a:rPr>
            </a:br>
            <a:endParaRPr lang="en-US" sz="2800" b="1" dirty="0">
              <a:ln w="11430"/>
              <a:solidFill>
                <a:srgbClr val="8E002F"/>
              </a:solidFill>
              <a:effectLst>
                <a:outerShdw blurRad="50800" dist="39000" dir="5460000" algn="tl">
                  <a:srgbClr val="000000">
                    <a:alpha val="38000"/>
                  </a:srgbClr>
                </a:outerShdw>
              </a:effectLst>
            </a:endParaRPr>
          </a:p>
          <a:p>
            <a:pPr algn="ctr"/>
            <a:r>
              <a:rPr lang="en-US" sz="2800" b="1" dirty="0">
                <a:ln w="11430"/>
                <a:solidFill>
                  <a:srgbClr val="8E002F"/>
                </a:solidFill>
                <a:effectLst>
                  <a:outerShdw blurRad="50800" dist="39000" dir="5460000" algn="tl">
                    <a:srgbClr val="000000">
                      <a:alpha val="38000"/>
                    </a:srgbClr>
                  </a:outerShdw>
                </a:effectLst>
              </a:rPr>
              <a:t>L</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E</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S</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SON</a:t>
            </a:r>
          </a:p>
        </p:txBody>
      </p:sp>
      <p:sp>
        <p:nvSpPr>
          <p:cNvPr id="20" name="Rectangle 19"/>
          <p:cNvSpPr/>
          <p:nvPr/>
        </p:nvSpPr>
        <p:spPr>
          <a:xfrm>
            <a:off x="1196843" y="1671935"/>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8E002F"/>
                </a:solidFill>
                <a:effectLst>
                  <a:outerShdw blurRad="25400" algn="tl" rotWithShape="0">
                    <a:srgbClr val="000000">
                      <a:alpha val="43000"/>
                    </a:srgbClr>
                  </a:outerShdw>
                </a:effectLst>
              </a:rPr>
              <a:t>(Moon Part #9)</a:t>
            </a:r>
          </a:p>
        </p:txBody>
      </p:sp>
      <p:sp>
        <p:nvSpPr>
          <p:cNvPr id="21" name="Rectangle 20"/>
          <p:cNvSpPr/>
          <p:nvPr/>
        </p:nvSpPr>
        <p:spPr>
          <a:xfrm>
            <a:off x="1198928" y="30581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8E002F"/>
                </a:solidFill>
                <a:effectLst>
                  <a:outerShdw blurRad="25400" algn="tl" rotWithShape="0">
                    <a:srgbClr val="000000">
                      <a:alpha val="43000"/>
                    </a:srgbClr>
                  </a:outerShdw>
                </a:effectLst>
              </a:rPr>
              <a:t>(Moon Part #9)</a:t>
            </a:r>
          </a:p>
        </p:txBody>
      </p:sp>
      <p:sp>
        <p:nvSpPr>
          <p:cNvPr id="22" name="Rectangle 21"/>
          <p:cNvSpPr/>
          <p:nvPr/>
        </p:nvSpPr>
        <p:spPr>
          <a:xfrm>
            <a:off x="1207625" y="44297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8E002F"/>
                </a:solidFill>
                <a:effectLst>
                  <a:outerShdw blurRad="25400" algn="tl" rotWithShape="0">
                    <a:srgbClr val="000000">
                      <a:alpha val="43000"/>
                    </a:srgbClr>
                  </a:outerShdw>
                </a:effectLst>
              </a:rPr>
              <a:t>(Moon Part #9)</a:t>
            </a:r>
          </a:p>
        </p:txBody>
      </p:sp>
      <p:sp>
        <p:nvSpPr>
          <p:cNvPr id="23" name="Rectangle 22"/>
          <p:cNvSpPr/>
          <p:nvPr/>
        </p:nvSpPr>
        <p:spPr>
          <a:xfrm>
            <a:off x="1234461" y="5862134"/>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8E002F"/>
                </a:solidFill>
                <a:effectLst>
                  <a:outerShdw blurRad="25400" algn="tl" rotWithShape="0">
                    <a:srgbClr val="000000">
                      <a:alpha val="43000"/>
                    </a:srgbClr>
                  </a:outerShdw>
                </a:effectLst>
              </a:rPr>
              <a:t>(Moon Part #9)</a:t>
            </a:r>
          </a:p>
        </p:txBody>
      </p:sp>
    </p:spTree>
    <p:extLst>
      <p:ext uri="{BB962C8B-B14F-4D97-AF65-F5344CB8AC3E}">
        <p14:creationId xmlns:p14="http://schemas.microsoft.com/office/powerpoint/2010/main" val="151752094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3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1750"/>
                                        <p:tgtEl>
                                          <p:spTgt spid="8">
                                            <p:txEl>
                                              <p:pRg st="0" end="0"/>
                                            </p:txEl>
                                          </p:spTgt>
                                        </p:tgtEl>
                                      </p:cBhvr>
                                    </p:animEffect>
                                  </p:childTnLst>
                                </p:cTn>
                              </p:par>
                            </p:childTnLst>
                          </p:cTn>
                        </p:par>
                        <p:par>
                          <p:cTn id="13" fill="hold">
                            <p:stCondLst>
                              <p:cond delay="1750"/>
                            </p:stCondLst>
                            <p:childTnLst>
                              <p:par>
                                <p:cTn id="14" presetID="22" presetClass="entr" presetSubtype="8" fill="hold" nodeType="afterEffect">
                                  <p:stCondLst>
                                    <p:cond delay="100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wipe(left)">
                                      <p:cBhvr>
                                        <p:cTn id="16" dur="1750"/>
                                        <p:tgtEl>
                                          <p:spTgt spid="1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wipe(left)">
                                      <p:cBhvr>
                                        <p:cTn id="21" dur="1750"/>
                                        <p:tgtEl>
                                          <p:spTgt spid="9">
                                            <p:txEl>
                                              <p:pRg st="0" end="0"/>
                                            </p:txEl>
                                          </p:spTgt>
                                        </p:tgtEl>
                                      </p:cBhvr>
                                    </p:animEffect>
                                  </p:childTnLst>
                                </p:cTn>
                              </p:par>
                            </p:childTnLst>
                          </p:cTn>
                        </p:par>
                        <p:par>
                          <p:cTn id="22" fill="hold">
                            <p:stCondLst>
                              <p:cond delay="1750"/>
                            </p:stCondLst>
                            <p:childTnLst>
                              <p:par>
                                <p:cTn id="23" presetID="22" presetClass="entr" presetSubtype="8" fill="hold" nodeType="afterEffect">
                                  <p:stCondLst>
                                    <p:cond delay="1000"/>
                                  </p:stCondLst>
                                  <p:childTnLst>
                                    <p:set>
                                      <p:cBhvr>
                                        <p:cTn id="24" dur="1" fill="hold">
                                          <p:stCondLst>
                                            <p:cond delay="0"/>
                                          </p:stCondLst>
                                        </p:cTn>
                                        <p:tgtEl>
                                          <p:spTgt spid="14">
                                            <p:txEl>
                                              <p:pRg st="0" end="0"/>
                                            </p:txEl>
                                          </p:spTgt>
                                        </p:tgtEl>
                                        <p:attrNameLst>
                                          <p:attrName>style.visibility</p:attrName>
                                        </p:attrNameLst>
                                      </p:cBhvr>
                                      <p:to>
                                        <p:strVal val="visible"/>
                                      </p:to>
                                    </p:set>
                                    <p:animEffect transition="in" filter="wipe(left)">
                                      <p:cBhvr>
                                        <p:cTn id="25" dur="1750"/>
                                        <p:tgtEl>
                                          <p:spTgt spid="1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25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left)">
                                      <p:cBhvr>
                                        <p:cTn id="30" dur="1750"/>
                                        <p:tgtEl>
                                          <p:spTgt spid="10">
                                            <p:txEl>
                                              <p:pRg st="0" end="0"/>
                                            </p:txEl>
                                          </p:spTgt>
                                        </p:tgtEl>
                                      </p:cBhvr>
                                    </p:animEffect>
                                  </p:childTnLst>
                                </p:cTn>
                              </p:par>
                            </p:childTnLst>
                          </p:cTn>
                        </p:par>
                        <p:par>
                          <p:cTn id="31" fill="hold">
                            <p:stCondLst>
                              <p:cond delay="2000"/>
                            </p:stCondLst>
                            <p:childTnLst>
                              <p:par>
                                <p:cTn id="32" presetID="22" presetClass="entr" presetSubtype="8" fill="hold" nodeType="afterEffect">
                                  <p:stCondLst>
                                    <p:cond delay="100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wipe(left)">
                                      <p:cBhvr>
                                        <p:cTn id="34" dur="175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1"/>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mtClean="0"/>
              <a:pPr/>
              <a:t>120</a:t>
            </a:fld>
            <a:endParaRPr lang="en-US"/>
          </a:p>
        </p:txBody>
      </p:sp>
      <p:sp>
        <p:nvSpPr>
          <p:cNvPr id="11" name="Slide Number Placeholder 1"/>
          <p:cNvSpPr>
            <a:spLocks noGrp="1"/>
          </p:cNvSpPr>
          <p:nvPr>
            <p:ph type="sldNum" sz="quarter" idx="12"/>
          </p:nvPr>
        </p:nvSpPr>
        <p:spPr>
          <a:xfrm>
            <a:off x="8610600" y="6356350"/>
            <a:ext cx="2743200" cy="365125"/>
          </a:xfrm>
        </p:spPr>
        <p:txBody>
          <a:bodyPr/>
          <a:lstStyle/>
          <a:p>
            <a:fld id="{AA4C6552-42F6-43F2-A3FB-E92E8C09004E}" type="slidenum">
              <a:rPr lang="en-US" smtClean="0"/>
              <a:t>120</a:t>
            </a:fld>
            <a:endParaRPr lang="en-US"/>
          </a:p>
        </p:txBody>
      </p:sp>
      <p:sp>
        <p:nvSpPr>
          <p:cNvPr id="12" name="Title 1"/>
          <p:cNvSpPr txBox="1">
            <a:spLocks/>
          </p:cNvSpPr>
          <p:nvPr/>
        </p:nvSpPr>
        <p:spPr>
          <a:xfrm>
            <a:off x="3352800" y="-20320"/>
            <a:ext cx="7315200" cy="3733800"/>
          </a:xfrm>
          <a:prstGeom prst="rect">
            <a:avLst/>
          </a:prstGeom>
        </p:spPr>
        <p:txBody>
          <a:bodyPr>
            <a:normAutofit fontScale="97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If you need assistance </a:t>
            </a:r>
            <a:b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with this information, </a:t>
            </a:r>
            <a:b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please send your </a:t>
            </a:r>
            <a:b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questions to</a:t>
            </a:r>
            <a:b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a:ln w="11430">
                  <a:solidFill>
                    <a:srgbClr val="B83D68"/>
                  </a:solidFill>
                </a:ln>
                <a:solidFill>
                  <a:srgbClr val="FFC9DB"/>
                </a:solidFill>
                <a:effectLst>
                  <a:outerShdw blurRad="50800" dist="39000" dir="5460000" algn="tl">
                    <a:srgbClr val="000000">
                      <a:alpha val="38000"/>
                    </a:srgbClr>
                  </a:outerShdw>
                </a:effectLst>
                <a:latin typeface="Segoe Print" pitchFamily="2" charset="0"/>
              </a:rPr>
              <a:t>Charlene Fortsch </a:t>
            </a: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t>or</a:t>
            </a:r>
            <a:b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omic Sans MS" pitchFamily="66" charset="0"/>
              </a:rPr>
            </a:br>
            <a:r>
              <a:rPr lang="en-US" b="1" dirty="0">
                <a:ln w="11430">
                  <a:solidFill>
                    <a:srgbClr val="00206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Timothy Astleford:</a:t>
            </a:r>
          </a:p>
        </p:txBody>
      </p:sp>
      <p:pic>
        <p:nvPicPr>
          <p:cNvPr id="13" name="Picture 2" descr="C:\Users\Rae\Desktop\Art on Desktop\white man clip art\3d white people\3d help.jpg"/>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contrast="-4000"/>
                    </a14:imgEffect>
                  </a14:imgLayer>
                </a14:imgProps>
              </a:ext>
              <a:ext uri="{28A0092B-C50C-407E-A947-70E740481C1C}">
                <a14:useLocalDpi xmlns:a14="http://schemas.microsoft.com/office/drawing/2010/main"/>
              </a:ext>
            </a:extLst>
          </a:blip>
          <a:srcRect/>
          <a:stretch>
            <a:fillRect/>
          </a:stretch>
        </p:blipFill>
        <p:spPr bwMode="auto">
          <a:xfrm>
            <a:off x="10648244" y="152400"/>
            <a:ext cx="1315156" cy="1219200"/>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
        <p:nvSpPr>
          <p:cNvPr id="17" name="Rectangle 16"/>
          <p:cNvSpPr/>
          <p:nvPr/>
        </p:nvSpPr>
        <p:spPr>
          <a:xfrm>
            <a:off x="3807004" y="5943600"/>
            <a:ext cx="7546796" cy="646331"/>
          </a:xfrm>
          <a:prstGeom prst="rect">
            <a:avLst/>
          </a:prstGeom>
          <a:solidFill>
            <a:schemeClr val="accent2">
              <a:lumMod val="50000"/>
            </a:schemeClr>
          </a:solidFill>
          <a:scene3d>
            <a:camera prst="orthographicFront"/>
            <a:lightRig rig="flat" dir="tl">
              <a:rot lat="0" lon="0" rev="6600000"/>
            </a:lightRig>
          </a:scene3d>
          <a:sp3d>
            <a:bevelT w="165100" prst="coolSlan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800" dirty="0">
                <a:latin typeface="Segoe Print" pitchFamily="2" charset="0"/>
                <a:hlinkClick r:id="rId5"/>
              </a:rPr>
              <a:t>www.</a:t>
            </a:r>
            <a:r>
              <a:rPr lang="en-US" sz="2800" dirty="0">
                <a:solidFill>
                  <a:srgbClr val="0037A4"/>
                </a:solidFill>
                <a:latin typeface="Segoe Print" pitchFamily="2" charset="0"/>
                <a:hlinkClick r:id="rId5"/>
              </a:rPr>
              <a:t>studythecalendar.com/resources</a:t>
            </a:r>
            <a:r>
              <a:rPr lang="en-US" sz="36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t>
            </a:r>
            <a:r>
              <a:rPr lang="en-US" sz="24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
        <p:nvSpPr>
          <p:cNvPr id="19" name="Slide Number Placeholder 1"/>
          <p:cNvSpPr txBox="1">
            <a:spLocks/>
          </p:cNvSpPr>
          <p:nvPr/>
        </p:nvSpPr>
        <p:spPr>
          <a:xfrm>
            <a:off x="92202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600" b="1" smtClean="0">
                <a:solidFill>
                  <a:schemeClr val="bg1"/>
                </a:solidFill>
              </a:rPr>
              <a:pPr/>
              <a:t>120</a:t>
            </a:fld>
            <a:endParaRPr lang="en-US" b="1" dirty="0">
              <a:solidFill>
                <a:schemeClr val="bg1"/>
              </a:solidFill>
            </a:endParaRPr>
          </a:p>
        </p:txBody>
      </p:sp>
      <p:pic>
        <p:nvPicPr>
          <p:cNvPr id="20" name="Picture 3" descr="C:\Users\Rae\Desktop\email icon.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548743" y="3144520"/>
            <a:ext cx="1414657" cy="1019469"/>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334000" y="5191780"/>
            <a:ext cx="5480613" cy="523220"/>
          </a:xfrm>
          <a:prstGeom prst="rect">
            <a:avLst/>
          </a:prstGeom>
          <a:solidFill>
            <a:schemeClr val="accent2">
              <a:lumMod val="50000"/>
            </a:schemeClr>
          </a:solidFill>
          <a:scene3d>
            <a:camera prst="orthographicFront"/>
            <a:lightRig rig="flat" dir="tl">
              <a:rot lat="0" lon="0" rev="6600000"/>
            </a:lightRig>
          </a:scene3d>
          <a:sp3d>
            <a:bevelT w="165100" prst="coolSlan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800" dirty="0">
                <a:latin typeface="Segoe Print" pitchFamily="2" charset="0"/>
                <a:hlinkClick r:id="rId7"/>
              </a:rPr>
              <a:t>tim</a:t>
            </a:r>
            <a:r>
              <a:rPr lang="en-US" sz="2800" dirty="0">
                <a:solidFill>
                  <a:srgbClr val="0037A4"/>
                </a:solidFill>
                <a:latin typeface="Segoe Print" pitchFamily="2" charset="0"/>
                <a:hlinkClick r:id="rId7"/>
              </a:rPr>
              <a:t>@studythecalendar.co</a:t>
            </a:r>
            <a:r>
              <a:rPr lang="en-US" sz="2800" dirty="0">
                <a:latin typeface="Segoe Print" pitchFamily="2" charset="0"/>
                <a:hlinkClick r:id="rId7"/>
              </a:rPr>
              <a:t>m</a:t>
            </a:r>
            <a:r>
              <a:rPr lang="en-US" sz="28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glow rad="228600">
                    <a:schemeClr val="accent5">
                      <a:satMod val="175000"/>
                      <a:alpha val="40000"/>
                    </a:schemeClr>
                  </a:glow>
                  <a:outerShdw blurRad="50800" dist="39000" dir="5460000" algn="tl">
                    <a:srgbClr val="000000">
                      <a:alpha val="38000"/>
                    </a:srgbClr>
                  </a:outerShdw>
                </a:effectLst>
                <a:latin typeface="Segoe Print" pitchFamily="2" charset="0"/>
              </a:rPr>
              <a:t> </a:t>
            </a:r>
            <a:r>
              <a:rPr lang="en-US"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
        <p:nvSpPr>
          <p:cNvPr id="22" name="Rectangle 21"/>
          <p:cNvSpPr/>
          <p:nvPr/>
        </p:nvSpPr>
        <p:spPr>
          <a:xfrm>
            <a:off x="4953000" y="4306669"/>
            <a:ext cx="6172200" cy="646331"/>
          </a:xfrm>
          <a:prstGeom prst="rect">
            <a:avLst/>
          </a:prstGeom>
          <a:solidFill>
            <a:schemeClr val="accent2">
              <a:lumMod val="50000"/>
            </a:schemeClr>
          </a:solidFill>
          <a:scene3d>
            <a:camera prst="orthographicFront"/>
            <a:lightRig rig="flat" dir="tl">
              <a:rot lat="0" lon="0" rev="6600000"/>
            </a:lightRig>
          </a:scene3d>
          <a:sp3d>
            <a:bevelT w="165100" prst="coolSlan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800" dirty="0">
                <a:latin typeface="Segoe Print" pitchFamily="2" charset="0"/>
                <a:hlinkClick r:id="rId8"/>
              </a:rPr>
              <a:t>charlene@studythecalendar.com</a:t>
            </a:r>
            <a:r>
              <a:rPr lang="en-US" sz="3600" dirty="0">
                <a:latin typeface="Segoe Print" pitchFamily="2" charset="0"/>
              </a:rPr>
              <a:t> </a:t>
            </a:r>
            <a:r>
              <a:rPr lang="en-US" sz="2400" b="1" cap="none" spc="0" dirty="0">
                <a:ln w="11430">
                  <a:solidFill>
                    <a:srgbClr val="0070C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egoe Print" pitchFamily="2" charset="0"/>
              </a:rPr>
              <a:t> </a:t>
            </a:r>
            <a:endParaRPr lang="en-US" sz="2400" b="1" cap="none" spc="0" dirty="0">
              <a:ln w="11430">
                <a:solidFill>
                  <a:srgbClr val="0070C0"/>
                </a:solidFill>
              </a:ln>
              <a:solidFill>
                <a:srgbClr val="00B0F0"/>
              </a:solidFill>
              <a:effectLst>
                <a:outerShdw blurRad="50800" dist="39000" dir="5460000" algn="tl">
                  <a:srgbClr val="000000">
                    <a:alpha val="38000"/>
                  </a:srgbClr>
                </a:outerShdw>
              </a:effectLst>
              <a:latin typeface="Segoe Print" pitchFamily="2" charset="0"/>
            </a:endParaRPr>
          </a:p>
        </p:txBody>
      </p:sp>
    </p:spTree>
    <p:extLst>
      <p:ext uri="{BB962C8B-B14F-4D97-AF65-F5344CB8AC3E}">
        <p14:creationId xmlns:p14="http://schemas.microsoft.com/office/powerpoint/2010/main" val="697900014"/>
      </p:ext>
    </p:extLst>
  </p:cSld>
  <p:clrMapOvr>
    <a:masterClrMapping/>
  </p:clrMapOvr>
  <p:transition spd="slow">
    <p:circl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353800" y="6400800"/>
            <a:ext cx="711200" cy="381000"/>
          </a:xfrm>
        </p:spPr>
        <p:txBody>
          <a:bodyPr/>
          <a:lstStyle/>
          <a:p>
            <a:fld id="{AA4C6552-42F6-43F2-A3FB-E92E8C09004E}" type="slidenum">
              <a:rPr lang="en-US" sz="2000" b="1" smtClean="0">
                <a:solidFill>
                  <a:schemeClr val="tx1">
                    <a:lumMod val="65000"/>
                    <a:lumOff val="35000"/>
                  </a:schemeClr>
                </a:solidFill>
              </a:rPr>
              <a:t>13</a:t>
            </a:fld>
            <a:endParaRPr lang="en-US" b="1" dirty="0">
              <a:solidFill>
                <a:schemeClr val="tx1">
                  <a:lumMod val="65000"/>
                  <a:lumOff val="35000"/>
                </a:schemeClr>
              </a:solidFill>
            </a:endParaRPr>
          </a:p>
        </p:txBody>
      </p:sp>
      <p:pic>
        <p:nvPicPr>
          <p:cNvPr id="3" name="Picture 3" descr="F:\Art on Desktop - 1\All white man clip art\3d white people\question white man lime green.jpg"/>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bwMode="auto">
          <a:xfrm>
            <a:off x="9601200" y="990600"/>
            <a:ext cx="2743200" cy="2735295"/>
          </a:xfrm>
          <a:prstGeom prst="rect">
            <a:avLst/>
          </a:prstGeom>
          <a:noFill/>
          <a:effectLst>
            <a:softEdge rad="5842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152400" y="1371600"/>
            <a:ext cx="10210800" cy="156966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200" b="1" cap="none" spc="50" dirty="0">
                <a:ln w="12700" cmpd="sng">
                  <a:solidFill>
                    <a:schemeClr val="accent6">
                      <a:satMod val="120000"/>
                      <a:shade val="80000"/>
                    </a:schemeClr>
                  </a:solidFill>
                  <a:prstDash val="solid"/>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16200000" scaled="0"/>
                  <a:tileRect/>
                </a:gradFill>
                <a:effectLst>
                  <a:glow rad="139700">
                    <a:schemeClr val="accent4">
                      <a:satMod val="175000"/>
                      <a:alpha val="40000"/>
                    </a:schemeClr>
                  </a:glow>
                </a:effectLst>
                <a:latin typeface="Comic Sans MS" pitchFamily="66" charset="0"/>
              </a:rPr>
              <a:t>In this study the search continues for the answers to many questions with an investigation of Judah’s history from 700-400 BC about …</a:t>
            </a:r>
          </a:p>
        </p:txBody>
      </p:sp>
      <p:sp>
        <p:nvSpPr>
          <p:cNvPr id="5" name="Rectangle 4"/>
          <p:cNvSpPr/>
          <p:nvPr/>
        </p:nvSpPr>
        <p:spPr>
          <a:xfrm>
            <a:off x="299720" y="3277612"/>
            <a:ext cx="3876040" cy="3046988"/>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3200" b="1" cap="none" spc="0" dirty="0">
                <a:ln w="1905">
                  <a:solidFill>
                    <a:schemeClr val="accent5">
                      <a:lumMod val="50000"/>
                    </a:schemeClr>
                  </a:solidFill>
                </a:ln>
                <a:solidFill>
                  <a:srgbClr val="B83D68"/>
                </a:solidFill>
                <a:effectLst>
                  <a:glow rad="101600">
                    <a:schemeClr val="accent1">
                      <a:satMod val="175000"/>
                      <a:alpha val="40000"/>
                    </a:schemeClr>
                  </a:glow>
                  <a:innerShdw blurRad="69850" dist="43180" dir="5400000">
                    <a:srgbClr val="000000">
                      <a:alpha val="65000"/>
                    </a:srgbClr>
                  </a:innerShdw>
                </a:effectLst>
                <a:latin typeface="Arial Rounded MT Bold" pitchFamily="34" charset="0"/>
              </a:rPr>
              <a:t>… who else may be responsible for taking away the Keys to Yahuah’s Covenant Calendar?</a:t>
            </a:r>
          </a:p>
        </p:txBody>
      </p:sp>
      <p:sp>
        <p:nvSpPr>
          <p:cNvPr id="6" name="Rectangle 5"/>
          <p:cNvSpPr/>
          <p:nvPr/>
        </p:nvSpPr>
        <p:spPr>
          <a:xfrm>
            <a:off x="4267200" y="3048000"/>
            <a:ext cx="7924800" cy="3785652"/>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marL="457200" indent="-457200">
              <a:lnSpc>
                <a:spcPct val="150000"/>
              </a:lnSpc>
              <a:buFont typeface="+mj-lt"/>
              <a:buAutoNum type="arabicPeriod"/>
            </a:pPr>
            <a:r>
              <a:rPr lang="en-US" sz="3200" b="1" dirty="0">
                <a:ln w="1905">
                  <a:solidFill>
                    <a:schemeClr val="accent5">
                      <a:lumMod val="50000"/>
                    </a:schemeClr>
                  </a:solidFill>
                </a:ln>
                <a:solidFill>
                  <a:srgbClr val="00B050"/>
                </a:solidFill>
                <a:effectLst>
                  <a:innerShdw blurRad="69850" dist="43180" dir="5400000">
                    <a:srgbClr val="000000">
                      <a:alpha val="65000"/>
                    </a:srgbClr>
                  </a:innerShdw>
                </a:effectLst>
                <a:latin typeface="Arial Rounded MT Bold" pitchFamily="34" charset="0"/>
              </a:rPr>
              <a:t>Israel’s 10 tribes only apostatized!        </a:t>
            </a:r>
          </a:p>
          <a:p>
            <a:pPr marL="457200" indent="-457200">
              <a:lnSpc>
                <a:spcPct val="150000"/>
              </a:lnSpc>
              <a:buFont typeface="+mj-lt"/>
              <a:buAutoNum type="arabicPeriod"/>
            </a:pPr>
            <a:r>
              <a:rPr lang="en-US" sz="3200" b="1" dirty="0">
                <a:ln w="1905">
                  <a:solidFill>
                    <a:schemeClr val="accent5">
                      <a:lumMod val="50000"/>
                    </a:schemeClr>
                  </a:solidFill>
                </a:ln>
                <a:solidFill>
                  <a:srgbClr val="7030A0"/>
                </a:solidFill>
                <a:effectLst>
                  <a:innerShdw blurRad="69850" dist="43180" dir="5400000">
                    <a:srgbClr val="000000">
                      <a:alpha val="65000"/>
                    </a:srgbClr>
                  </a:innerShdw>
                </a:effectLst>
                <a:latin typeface="Arial Rounded MT Bold" pitchFamily="34" charset="0"/>
              </a:rPr>
              <a:t>Samaria is part of Israel.      </a:t>
            </a:r>
          </a:p>
          <a:p>
            <a:pPr marL="457200" indent="-457200">
              <a:lnSpc>
                <a:spcPct val="150000"/>
              </a:lnSpc>
              <a:buFont typeface="+mj-lt"/>
              <a:buAutoNum type="arabicPeriod"/>
            </a:pPr>
            <a:r>
              <a:rPr lang="en-US" sz="3200" b="1" dirty="0">
                <a:ln w="1905">
                  <a:solidFill>
                    <a:schemeClr val="accent5">
                      <a:lumMod val="50000"/>
                    </a:schemeClr>
                  </a:solidFill>
                </a:ln>
                <a:solidFill>
                  <a:srgbClr val="00B0F0"/>
                </a:solidFill>
                <a:effectLst>
                  <a:innerShdw blurRad="69850" dist="43180" dir="5400000">
                    <a:srgbClr val="000000">
                      <a:alpha val="65000"/>
                    </a:srgbClr>
                  </a:innerShdw>
                </a:effectLst>
                <a:latin typeface="Arial Rounded MT Bold" pitchFamily="34" charset="0"/>
              </a:rPr>
              <a:t>Galilee?   We’ll see!</a:t>
            </a:r>
          </a:p>
          <a:p>
            <a:pPr marL="457200" indent="-457200">
              <a:lnSpc>
                <a:spcPct val="150000"/>
              </a:lnSpc>
              <a:buFont typeface="+mj-lt"/>
              <a:buAutoNum type="arabicPeriod"/>
            </a:pPr>
            <a:r>
              <a:rPr lang="en-US" sz="3200" b="1" dirty="0">
                <a:ln w="1905">
                  <a:solidFill>
                    <a:schemeClr val="accent5">
                      <a:lumMod val="50000"/>
                    </a:schemeClr>
                  </a:solidFill>
                </a:ln>
                <a:solidFill>
                  <a:schemeClr val="accent2"/>
                </a:solidFill>
                <a:effectLst>
                  <a:innerShdw blurRad="69850" dist="43180" dir="5400000">
                    <a:srgbClr val="000000">
                      <a:alpha val="65000"/>
                    </a:srgbClr>
                  </a:innerShdw>
                </a:effectLst>
                <a:latin typeface="Arial Rounded MT Bold" pitchFamily="34" charset="0"/>
              </a:rPr>
              <a:t>Judah?   </a:t>
            </a:r>
            <a:r>
              <a:rPr lang="en-US" sz="3200" b="1" dirty="0" err="1">
                <a:ln w="1905">
                  <a:solidFill>
                    <a:schemeClr val="accent5">
                      <a:lumMod val="50000"/>
                    </a:schemeClr>
                  </a:solidFill>
                </a:ln>
                <a:solidFill>
                  <a:schemeClr val="accent2"/>
                </a:solidFill>
                <a:effectLst>
                  <a:innerShdw blurRad="69850" dist="43180" dir="5400000">
                    <a:srgbClr val="000000">
                      <a:alpha val="65000"/>
                    </a:srgbClr>
                  </a:innerShdw>
                </a:effectLst>
                <a:latin typeface="Arial Rounded MT Bold" pitchFamily="34" charset="0"/>
              </a:rPr>
              <a:t>Hhmm</a:t>
            </a:r>
            <a:r>
              <a:rPr lang="en-US" sz="3200" b="1" dirty="0">
                <a:ln w="1905">
                  <a:solidFill>
                    <a:schemeClr val="accent5">
                      <a:lumMod val="50000"/>
                    </a:schemeClr>
                  </a:solidFill>
                </a:ln>
                <a:solidFill>
                  <a:schemeClr val="accent2"/>
                </a:solidFill>
                <a:effectLst>
                  <a:innerShdw blurRad="69850" dist="43180" dir="5400000">
                    <a:srgbClr val="000000">
                      <a:alpha val="65000"/>
                    </a:srgbClr>
                  </a:innerShdw>
                </a:effectLst>
                <a:latin typeface="Arial Rounded MT Bold" pitchFamily="34" charset="0"/>
              </a:rPr>
              <a:t>… </a:t>
            </a:r>
          </a:p>
          <a:p>
            <a:pPr marL="457200" indent="-457200">
              <a:lnSpc>
                <a:spcPct val="150000"/>
              </a:lnSpc>
              <a:buFont typeface="+mj-lt"/>
              <a:buAutoNum type="arabicPeriod"/>
            </a:pPr>
            <a:r>
              <a:rPr lang="en-US" sz="3200" b="1" spc="300" dirty="0">
                <a:ln w="1905">
                  <a:solidFill>
                    <a:schemeClr val="accent5">
                      <a:lumMod val="50000"/>
                    </a:schemeClr>
                  </a:solidFill>
                </a:ln>
                <a:solidFill>
                  <a:srgbClr val="FF0000"/>
                </a:solidFill>
                <a:effectLst>
                  <a:innerShdw blurRad="69850" dist="43180" dir="5400000">
                    <a:srgbClr val="000000">
                      <a:alpha val="65000"/>
                    </a:srgbClr>
                  </a:innerShdw>
                </a:effectLst>
                <a:latin typeface="Arial Rounded MT Bold" pitchFamily="34" charset="0"/>
              </a:rPr>
              <a:t>Are there Others?    </a:t>
            </a:r>
            <a:endParaRPr lang="en-US" sz="2400" b="1" cap="none" spc="300" dirty="0">
              <a:ln w="1905">
                <a:solidFill>
                  <a:schemeClr val="accent5">
                    <a:lumMod val="50000"/>
                  </a:schemeClr>
                </a:solidFill>
              </a:ln>
              <a:solidFill>
                <a:srgbClr val="8E002F"/>
              </a:solidFill>
              <a:effectLst>
                <a:innerShdw blurRad="69850" dist="43180" dir="5400000">
                  <a:srgbClr val="000000">
                    <a:alpha val="65000"/>
                  </a:srgbClr>
                </a:innerShdw>
              </a:effectLst>
              <a:latin typeface="Arial Rounded MT Bold" pitchFamily="34" charset="0"/>
            </a:endParaRPr>
          </a:p>
        </p:txBody>
      </p:sp>
      <p:pic>
        <p:nvPicPr>
          <p:cNvPr id="7" name="Picture 4" descr="C:\Users\Rae\Desktop\keys trash.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144000" y="4563076"/>
            <a:ext cx="2590800" cy="2199797"/>
          </a:xfrm>
          <a:prstGeom prst="rect">
            <a:avLst/>
          </a:prstGeom>
          <a:noFill/>
          <a:effectLst>
            <a:softEdge rad="190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20646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par>
                                <p:cTn id="22" presetID="8" presetClass="entr" presetSubtype="32" fill="hold" nodeType="withEffect">
                                  <p:stCondLst>
                                    <p:cond delay="750"/>
                                  </p:stCondLst>
                                  <p:childTnLst>
                                    <p:set>
                                      <p:cBhvr>
                                        <p:cTn id="23" dur="1" fill="hold">
                                          <p:stCondLst>
                                            <p:cond delay="0"/>
                                          </p:stCondLst>
                                        </p:cTn>
                                        <p:tgtEl>
                                          <p:spTgt spid="3"/>
                                        </p:tgtEl>
                                        <p:attrNameLst>
                                          <p:attrName>style.visibility</p:attrName>
                                        </p:attrNameLst>
                                      </p:cBhvr>
                                      <p:to>
                                        <p:strVal val="visible"/>
                                      </p:to>
                                    </p:set>
                                    <p:animEffect transition="in" filter="diamond(out)">
                                      <p:cBhvr>
                                        <p:cTn id="24" dur="2000"/>
                                        <p:tgtEl>
                                          <p:spTgt spid="3"/>
                                        </p:tgtEl>
                                      </p:cBhvr>
                                    </p:animEffect>
                                  </p:childTnLst>
                                </p:cTn>
                              </p:par>
                            </p:childTnLst>
                          </p:cTn>
                        </p:par>
                        <p:par>
                          <p:cTn id="25" fill="hold">
                            <p:stCondLst>
                              <p:cond delay="2750"/>
                            </p:stCondLst>
                            <p:childTnLst>
                              <p:par>
                                <p:cTn id="26" presetID="42" presetClass="entr" presetSubtype="0" fill="hold" nodeType="afterEffect">
                                  <p:stCondLst>
                                    <p:cond delay="75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anim calcmode="lin" valueType="num">
                                      <p:cBhvr>
                                        <p:cTn id="29"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fade">
                                      <p:cBhvr>
                                        <p:cTn id="35" dur="1000"/>
                                        <p:tgtEl>
                                          <p:spTgt spid="6">
                                            <p:txEl>
                                              <p:pRg st="3" end="3"/>
                                            </p:txEl>
                                          </p:spTgt>
                                        </p:tgtEl>
                                      </p:cBhvr>
                                    </p:animEffect>
                                    <p:anim calcmode="lin" valueType="num">
                                      <p:cBhvr>
                                        <p:cTn id="36"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nodeType="afterEffect">
                                  <p:stCondLst>
                                    <p:cond delay="750"/>
                                  </p:stCondLst>
                                  <p:childTnLst>
                                    <p:set>
                                      <p:cBhvr>
                                        <p:cTn id="40" dur="1" fill="hold">
                                          <p:stCondLst>
                                            <p:cond delay="0"/>
                                          </p:stCondLst>
                                        </p:cTn>
                                        <p:tgtEl>
                                          <p:spTgt spid="6">
                                            <p:txEl>
                                              <p:pRg st="4" end="4"/>
                                            </p:txEl>
                                          </p:spTgt>
                                        </p:tgtEl>
                                        <p:attrNameLst>
                                          <p:attrName>style.visibility</p:attrName>
                                        </p:attrNameLst>
                                      </p:cBhvr>
                                      <p:to>
                                        <p:strVal val="visible"/>
                                      </p:to>
                                    </p:set>
                                    <p:animEffect transition="in" filter="fade">
                                      <p:cBhvr>
                                        <p:cTn id="41" dur="1000"/>
                                        <p:tgtEl>
                                          <p:spTgt spid="6">
                                            <p:txEl>
                                              <p:pRg st="4" end="4"/>
                                            </p:txEl>
                                          </p:spTgt>
                                        </p:tgtEl>
                                      </p:cBhvr>
                                    </p:animEffect>
                                    <p:anim calcmode="lin" valueType="num">
                                      <p:cBhvr>
                                        <p:cTn id="4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595100" y="6419850"/>
            <a:ext cx="711200" cy="381000"/>
          </a:xfrm>
        </p:spPr>
        <p:txBody>
          <a:bodyPr/>
          <a:lstStyle/>
          <a:p>
            <a:fld id="{AA4C6552-42F6-43F2-A3FB-E92E8C09004E}" type="slidenum">
              <a:rPr lang="en-US" sz="1800" smtClean="0">
                <a:solidFill>
                  <a:schemeClr val="bg1"/>
                </a:solidFill>
              </a:rPr>
              <a:t>14</a:t>
            </a:fld>
            <a:endParaRPr lang="en-US" dirty="0">
              <a:solidFill>
                <a:schemeClr val="bg1"/>
              </a:solidFill>
            </a:endParaRPr>
          </a:p>
        </p:txBody>
      </p:sp>
      <p:sp>
        <p:nvSpPr>
          <p:cNvPr id="4" name="Title 2"/>
          <p:cNvSpPr txBox="1">
            <a:spLocks/>
          </p:cNvSpPr>
          <p:nvPr/>
        </p:nvSpPr>
        <p:spPr>
          <a:xfrm>
            <a:off x="5503228" y="304800"/>
            <a:ext cx="5621972" cy="1447800"/>
          </a:xfrm>
          <a:prstGeom prst="rect">
            <a:avLst/>
          </a:prstGeom>
          <a:gradFill>
            <a:gsLst>
              <a:gs pos="0">
                <a:srgbClr val="000000"/>
              </a:gs>
              <a:gs pos="11000">
                <a:srgbClr val="000040"/>
              </a:gs>
              <a:gs pos="43000">
                <a:srgbClr val="400040"/>
              </a:gs>
              <a:gs pos="59000">
                <a:srgbClr val="8F0040"/>
              </a:gs>
              <a:gs pos="83000">
                <a:srgbClr val="F27300"/>
              </a:gs>
              <a:gs pos="100000">
                <a:srgbClr val="FFBF00"/>
              </a:gs>
            </a:gsLst>
            <a:lin ang="5400000" scaled="0"/>
          </a:grad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oAutofit/>
            <a:scene3d>
              <a:camera prst="orthographicFront"/>
              <a:lightRig rig="balanced" dir="t">
                <a:rot lat="0" lon="0" rev="2100000"/>
              </a:lightRig>
            </a:scene3d>
            <a:sp3d extrusionH="57150" prstMaterial="metal">
              <a:bevelT w="38100" h="25400"/>
              <a:contourClr>
                <a:schemeClr val="bg2"/>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2800" b="1" dirty="0">
                <a:ln w="50800"/>
                <a:solidFill>
                  <a:schemeClr val="bg1">
                    <a:shade val="50000"/>
                  </a:schemeClr>
                </a:solidFill>
                <a:latin typeface="Segoe Print" pitchFamily="2" charset="0"/>
              </a:rPr>
              <a:t>Shall we expose the culprit right up front so everyone </a:t>
            </a:r>
            <a:br>
              <a:rPr lang="en-US" sz="2800" b="1" dirty="0">
                <a:ln w="50800"/>
                <a:solidFill>
                  <a:schemeClr val="bg1">
                    <a:shade val="50000"/>
                  </a:schemeClr>
                </a:solidFill>
                <a:latin typeface="Segoe Print" pitchFamily="2" charset="0"/>
              </a:rPr>
            </a:br>
            <a:r>
              <a:rPr lang="en-US" sz="2800" b="1" dirty="0">
                <a:ln w="50800"/>
                <a:solidFill>
                  <a:schemeClr val="bg1">
                    <a:shade val="50000"/>
                  </a:schemeClr>
                </a:solidFill>
                <a:latin typeface="Segoe Print" pitchFamily="2" charset="0"/>
              </a:rPr>
              <a:t>can follow the problem?</a:t>
            </a:r>
          </a:p>
        </p:txBody>
      </p:sp>
      <p:sp>
        <p:nvSpPr>
          <p:cNvPr id="5" name="Title 2"/>
          <p:cNvSpPr txBox="1">
            <a:spLocks/>
          </p:cNvSpPr>
          <p:nvPr/>
        </p:nvSpPr>
        <p:spPr>
          <a:xfrm>
            <a:off x="6172200" y="3657600"/>
            <a:ext cx="5562600" cy="2971800"/>
          </a:xfrm>
          <a:prstGeom prst="rect">
            <a:avLst/>
          </a:prstGeom>
          <a:gradFill flip="none" rotWithShape="1">
            <a:gsLst>
              <a:gs pos="0">
                <a:srgbClr val="D6B19C"/>
              </a:gs>
              <a:gs pos="30000">
                <a:srgbClr val="D49E6C"/>
              </a:gs>
              <a:gs pos="59000">
                <a:srgbClr val="A65528"/>
              </a:gs>
              <a:gs pos="87000">
                <a:srgbClr val="663012"/>
              </a:gs>
            </a:gsLst>
            <a:path path="circle">
              <a:fillToRect t="100000" r="100000"/>
            </a:path>
            <a:tileRect l="-100000" b="-100000"/>
          </a:grad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oAutofit/>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600" b="1" dirty="0">
                <a:ln w="1905">
                  <a:solidFill>
                    <a:schemeClr val="accent6">
                      <a:lumMod val="50000"/>
                    </a:schemeClr>
                  </a:solidFill>
                </a:ln>
                <a:solidFill>
                  <a:schemeClr val="bg2">
                    <a:lumMod val="75000"/>
                  </a:schemeClr>
                </a:solidFill>
                <a:effectLst>
                  <a:innerShdw blurRad="69850" dist="43180" dir="5400000">
                    <a:srgbClr val="000000">
                      <a:alpha val="65000"/>
                    </a:srgbClr>
                  </a:innerShdw>
                </a:effectLst>
                <a:latin typeface="Matura MT Script Capitals" pitchFamily="66" charset="0"/>
              </a:rPr>
              <a:t> </a:t>
            </a:r>
            <a:r>
              <a:rPr lang="en-US" sz="3600" b="1" dirty="0">
                <a:ln w="1905">
                  <a:solidFill>
                    <a:schemeClr val="accent6">
                      <a:lumMod val="50000"/>
                    </a:schemeClr>
                  </a:solidFill>
                </a:ln>
                <a:solidFill>
                  <a:srgbClr val="FADA7A"/>
                </a:solidFill>
                <a:effectLst>
                  <a:innerShdw blurRad="69850" dist="43180" dir="5400000">
                    <a:srgbClr val="000000">
                      <a:alpha val="65000"/>
                    </a:srgbClr>
                  </a:innerShdw>
                </a:effectLst>
                <a:latin typeface="Matura MT Script Capitals" pitchFamily="66" charset="0"/>
              </a:rPr>
              <a:t>… the tribe responsible for guarding the Sacred Oracles, removed the Covenant Calendar Keys to the Kingdom!</a:t>
            </a:r>
          </a:p>
        </p:txBody>
      </p:sp>
      <p:pic>
        <p:nvPicPr>
          <p:cNvPr id="3075" name="Picture 3" descr="F:\Art on Desktop - 1\All white man clip art\3d white people\png\ques mark man 2 png.png"/>
          <p:cNvPicPr>
            <a:picLocks noChangeAspect="1" noChangeArrowheads="1"/>
          </p:cNvPicPr>
          <p:nvPr/>
        </p:nvPicPr>
        <p:blipFill>
          <a:blip r:embed="rId3" cstate="email">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10413206" y="228600"/>
            <a:ext cx="2138362" cy="251301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4495800" y="1905001"/>
            <a:ext cx="6202680" cy="175260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1500" b="1" dirty="0">
                <a:ln w="57150">
                  <a:solidFill>
                    <a:srgbClr val="727CA3"/>
                  </a:solidFill>
                </a:ln>
                <a:gradFill flip="none" rotWithShape="1">
                  <a:gsLst>
                    <a:gs pos="0">
                      <a:srgbClr val="FFF200"/>
                    </a:gs>
                    <a:gs pos="45000">
                      <a:srgbClr val="FF7A00"/>
                    </a:gs>
                    <a:gs pos="70000">
                      <a:srgbClr val="FF0300"/>
                    </a:gs>
                    <a:gs pos="100000">
                      <a:srgbClr val="4D0808"/>
                    </a:gs>
                  </a:gsLst>
                  <a:lin ang="10800000" scaled="1"/>
                  <a:tileRect/>
                </a:gradFill>
                <a:effectLst>
                  <a:glow rad="228600">
                    <a:schemeClr val="accent5">
                      <a:satMod val="175000"/>
                      <a:alpha val="40000"/>
                    </a:schemeClr>
                  </a:glow>
                  <a:outerShdw blurRad="50800" dist="39000" dir="5460000" algn="tl">
                    <a:srgbClr val="000000">
                      <a:alpha val="38000"/>
                    </a:srgbClr>
                  </a:outerShdw>
                </a:effectLst>
                <a:latin typeface="Matura MT Script Capitals" pitchFamily="66" charset="0"/>
              </a:rPr>
              <a:t>Judah!</a:t>
            </a:r>
          </a:p>
        </p:txBody>
      </p:sp>
      <p:pic>
        <p:nvPicPr>
          <p:cNvPr id="7" name="Picture 2" descr="C:\Users\Rae\Desktop\finger point.pn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rot="1910712">
            <a:off x="-451616" y="83368"/>
            <a:ext cx="5658561" cy="3540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31148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2000"/>
                                        <p:tgtEl>
                                          <p:spTgt spid="4">
                                            <p:txEl>
                                              <p:pRg st="0" end="0"/>
                                            </p:txEl>
                                          </p:spTgt>
                                        </p:tgtEl>
                                      </p:cBhvr>
                                    </p:animEffect>
                                  </p:childTnLst>
                                </p:cTn>
                              </p:par>
                            </p:childTnLst>
                          </p:cTn>
                        </p:par>
                        <p:par>
                          <p:cTn id="8" fill="hold">
                            <p:stCondLst>
                              <p:cond delay="2000"/>
                            </p:stCondLst>
                            <p:childTnLst>
                              <p:par>
                                <p:cTn id="9" presetID="26" presetClass="entr" presetSubtype="0" fill="hold" nodeType="afterEffect">
                                  <p:stCondLst>
                                    <p:cond delay="20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down)">
                                      <p:cBhvr>
                                        <p:cTn id="11" dur="580">
                                          <p:stCondLst>
                                            <p:cond delay="0"/>
                                          </p:stCondLst>
                                        </p:cTn>
                                        <p:tgtEl>
                                          <p:spTgt spid="6">
                                            <p:txEl>
                                              <p:pRg st="0" end="0"/>
                                            </p:txEl>
                                          </p:spTgt>
                                        </p:tgtEl>
                                      </p:cBhvr>
                                    </p:animEffect>
                                    <p:anim calcmode="lin" valueType="num">
                                      <p:cBhvr>
                                        <p:cTn id="12" dur="1822" tmFilter="0,0; 0.14,0.36; 0.43,0.73; 0.71,0.91; 1.0,1.0">
                                          <p:stCondLst>
                                            <p:cond delay="0"/>
                                          </p:stCondLst>
                                        </p:cTn>
                                        <p:tgtEl>
                                          <p:spTgt spid="6">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xEl>
                                              <p:pRg st="0" end="0"/>
                                            </p:txEl>
                                          </p:spTgt>
                                        </p:tgtEl>
                                      </p:cBhvr>
                                      <p:to x="100000" y="60000"/>
                                    </p:animScale>
                                    <p:animScale>
                                      <p:cBhvr>
                                        <p:cTn id="18" dur="166" decel="50000">
                                          <p:stCondLst>
                                            <p:cond delay="676"/>
                                          </p:stCondLst>
                                        </p:cTn>
                                        <p:tgtEl>
                                          <p:spTgt spid="6">
                                            <p:txEl>
                                              <p:pRg st="0" end="0"/>
                                            </p:txEl>
                                          </p:spTgt>
                                        </p:tgtEl>
                                      </p:cBhvr>
                                      <p:to x="100000" y="100000"/>
                                    </p:animScale>
                                    <p:animScale>
                                      <p:cBhvr>
                                        <p:cTn id="19" dur="26">
                                          <p:stCondLst>
                                            <p:cond delay="1312"/>
                                          </p:stCondLst>
                                        </p:cTn>
                                        <p:tgtEl>
                                          <p:spTgt spid="6">
                                            <p:txEl>
                                              <p:pRg st="0" end="0"/>
                                            </p:txEl>
                                          </p:spTgt>
                                        </p:tgtEl>
                                      </p:cBhvr>
                                      <p:to x="100000" y="80000"/>
                                    </p:animScale>
                                    <p:animScale>
                                      <p:cBhvr>
                                        <p:cTn id="20" dur="166" decel="50000">
                                          <p:stCondLst>
                                            <p:cond delay="1338"/>
                                          </p:stCondLst>
                                        </p:cTn>
                                        <p:tgtEl>
                                          <p:spTgt spid="6">
                                            <p:txEl>
                                              <p:pRg st="0" end="0"/>
                                            </p:txEl>
                                          </p:spTgt>
                                        </p:tgtEl>
                                      </p:cBhvr>
                                      <p:to x="100000" y="100000"/>
                                    </p:animScale>
                                    <p:animScale>
                                      <p:cBhvr>
                                        <p:cTn id="21" dur="26">
                                          <p:stCondLst>
                                            <p:cond delay="1642"/>
                                          </p:stCondLst>
                                        </p:cTn>
                                        <p:tgtEl>
                                          <p:spTgt spid="6">
                                            <p:txEl>
                                              <p:pRg st="0" end="0"/>
                                            </p:txEl>
                                          </p:spTgt>
                                        </p:tgtEl>
                                      </p:cBhvr>
                                      <p:to x="100000" y="90000"/>
                                    </p:animScale>
                                    <p:animScale>
                                      <p:cBhvr>
                                        <p:cTn id="22" dur="166" decel="50000">
                                          <p:stCondLst>
                                            <p:cond delay="1668"/>
                                          </p:stCondLst>
                                        </p:cTn>
                                        <p:tgtEl>
                                          <p:spTgt spid="6">
                                            <p:txEl>
                                              <p:pRg st="0" end="0"/>
                                            </p:txEl>
                                          </p:spTgt>
                                        </p:tgtEl>
                                      </p:cBhvr>
                                      <p:to x="100000" y="100000"/>
                                    </p:animScale>
                                    <p:animScale>
                                      <p:cBhvr>
                                        <p:cTn id="23" dur="26">
                                          <p:stCondLst>
                                            <p:cond delay="1808"/>
                                          </p:stCondLst>
                                        </p:cTn>
                                        <p:tgtEl>
                                          <p:spTgt spid="6">
                                            <p:txEl>
                                              <p:pRg st="0" end="0"/>
                                            </p:txEl>
                                          </p:spTgt>
                                        </p:tgtEl>
                                      </p:cBhvr>
                                      <p:to x="100000" y="95000"/>
                                    </p:animScale>
                                    <p:animScale>
                                      <p:cBhvr>
                                        <p:cTn id="24" dur="166" decel="50000">
                                          <p:stCondLst>
                                            <p:cond delay="1834"/>
                                          </p:stCondLst>
                                        </p:cTn>
                                        <p:tgtEl>
                                          <p:spTgt spid="6">
                                            <p:txEl>
                                              <p:pRg st="0" end="0"/>
                                            </p:txEl>
                                          </p:spTgt>
                                        </p:tgtEl>
                                      </p:cBhvr>
                                      <p:to x="100000" y="100000"/>
                                    </p:animScale>
                                  </p:childTnLst>
                                </p:cTn>
                              </p:par>
                            </p:childTnLst>
                          </p:cTn>
                        </p:par>
                        <p:par>
                          <p:cTn id="25" fill="hold">
                            <p:stCondLst>
                              <p:cond delay="6000"/>
                            </p:stCondLst>
                            <p:childTnLst>
                              <p:par>
                                <p:cTn id="26" presetID="22" presetClass="entr" presetSubtype="8" fill="hold" nodeType="afterEffect">
                                  <p:stCondLst>
                                    <p:cond delay="125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1750"/>
                                        <p:tgtEl>
                                          <p:spTgt spid="7"/>
                                        </p:tgtEl>
                                      </p:cBhvr>
                                    </p:animEffect>
                                  </p:childTnLst>
                                </p:cTn>
                              </p:par>
                              <p:par>
                                <p:cTn id="29" presetID="22" presetClass="entr" presetSubtype="1" fill="hold"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wipe(up)">
                                      <p:cBhvr>
                                        <p:cTn id="31" dur="2500"/>
                                        <p:tgtEl>
                                          <p:spTgt spid="5">
                                            <p:txEl>
                                              <p:pRg st="0" end="0"/>
                                            </p:txEl>
                                          </p:spTgt>
                                        </p:tgtEl>
                                      </p:cBhvr>
                                    </p:animEffect>
                                  </p:childTnLst>
                                </p:cTn>
                              </p:par>
                            </p:childTnLst>
                          </p:cTn>
                        </p:par>
                        <p:par>
                          <p:cTn id="32" fill="hold">
                            <p:stCondLst>
                              <p:cond delay="9000"/>
                            </p:stCondLst>
                            <p:childTnLst>
                              <p:par>
                                <p:cTn id="33" presetID="42" presetClass="exit" presetSubtype="0" fill="hold" nodeType="afterEffect">
                                  <p:stCondLst>
                                    <p:cond delay="1500"/>
                                  </p:stCondLst>
                                  <p:childTnLst>
                                    <p:animEffect transition="out" filter="fade">
                                      <p:cBhvr>
                                        <p:cTn id="34" dur="1000"/>
                                        <p:tgtEl>
                                          <p:spTgt spid="7"/>
                                        </p:tgtEl>
                                      </p:cBhvr>
                                    </p:animEffect>
                                    <p:anim calcmode="lin" valueType="num">
                                      <p:cBhvr>
                                        <p:cTn id="35" dur="1000"/>
                                        <p:tgtEl>
                                          <p:spTgt spid="7"/>
                                        </p:tgtEl>
                                        <p:attrNameLst>
                                          <p:attrName>ppt_x</p:attrName>
                                        </p:attrNameLst>
                                      </p:cBhvr>
                                      <p:tavLst>
                                        <p:tav tm="0">
                                          <p:val>
                                            <p:strVal val="ppt_x"/>
                                          </p:val>
                                        </p:tav>
                                        <p:tav tm="100000">
                                          <p:val>
                                            <p:strVal val="ppt_x"/>
                                          </p:val>
                                        </p:tav>
                                      </p:tavLst>
                                    </p:anim>
                                    <p:anim calcmode="lin" valueType="num">
                                      <p:cBhvr>
                                        <p:cTn id="36" dur="1000"/>
                                        <p:tgtEl>
                                          <p:spTgt spid="7"/>
                                        </p:tgtEl>
                                        <p:attrNameLst>
                                          <p:attrName>ppt_y</p:attrName>
                                        </p:attrNameLst>
                                      </p:cBhvr>
                                      <p:tavLst>
                                        <p:tav tm="0">
                                          <p:val>
                                            <p:strVal val="ppt_y"/>
                                          </p:val>
                                        </p:tav>
                                        <p:tav tm="100000">
                                          <p:val>
                                            <p:strVal val="ppt_y+.1"/>
                                          </p:val>
                                        </p:tav>
                                      </p:tavLst>
                                    </p:anim>
                                    <p:set>
                                      <p:cBhvr>
                                        <p:cTn id="37"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000250" y="60464"/>
            <a:ext cx="5943600" cy="838200"/>
          </a:xfrm>
          <a:prstGeom prst="rect">
            <a:avLst/>
          </a:prstGeom>
        </p:spPr>
        <p:txBody>
          <a:bodyPr>
            <a:normAutofit lnSpcReduction="10000"/>
            <a:scene3d>
              <a:camera prst="orthographicFront"/>
              <a:lightRig rig="threePt" dir="t"/>
            </a:scene3d>
            <a:sp3d extrusionH="57150">
              <a:bevelT w="38100" h="38100" prst="angle"/>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r>
              <a:rPr lang="en-US" sz="5400" b="1" dirty="0">
                <a:ln w="900" cmpd="sng">
                  <a:solidFill>
                    <a:srgbClr val="7030A0">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lgerian" pitchFamily="82" charset="0"/>
              </a:rPr>
              <a:t>Calendar  of</a:t>
            </a:r>
          </a:p>
        </p:txBody>
      </p:sp>
      <p:sp>
        <p:nvSpPr>
          <p:cNvPr id="4" name="Content Placeholder 3"/>
          <p:cNvSpPr txBox="1">
            <a:spLocks/>
          </p:cNvSpPr>
          <p:nvPr/>
        </p:nvSpPr>
        <p:spPr>
          <a:xfrm>
            <a:off x="1143000" y="2438400"/>
            <a:ext cx="10896600" cy="4038600"/>
          </a:xfrm>
          <a:prstGeom prst="rect">
            <a:avLst/>
          </a:prstGeom>
        </p:spPr>
        <p:txBody>
          <a:bodyPr>
            <a:noAutofit/>
            <a:scene3d>
              <a:camera prst="orthographicFront"/>
              <a:lightRig rig="threePt" dir="t"/>
            </a:scene3d>
            <a:sp3d extrusionH="57150">
              <a:bevelT w="38100" h="38100" prst="angle"/>
            </a:sp3d>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marL="82296" indent="0" algn="ctr">
              <a:buFont typeface="Arial" pitchFamily="34" charset="0"/>
              <a:buNone/>
            </a:pPr>
            <a:r>
              <a:rPr lang="en-US" sz="10600" b="1" dirty="0">
                <a:ln w="900" cmpd="sng">
                  <a:solidFill>
                    <a:srgbClr val="B13F9A">
                      <a:alpha val="55000"/>
                    </a:srgbClr>
                  </a:solidFill>
                  <a:prstDash val="solid"/>
                </a:ln>
                <a:solidFill>
                  <a:srgbClr val="FDEDCB"/>
                </a:solidFill>
                <a:effectLst>
                  <a:innerShdw blurRad="101600" dist="76200" dir="5400000">
                    <a:schemeClr val="accent1">
                      <a:satMod val="190000"/>
                      <a:tint val="100000"/>
                      <a:alpha val="74000"/>
                    </a:schemeClr>
                  </a:innerShdw>
                </a:effectLst>
                <a:latin typeface="Edwardian Script ITC" pitchFamily="66" charset="0"/>
              </a:rPr>
              <a:t>Foundational</a:t>
            </a:r>
          </a:p>
          <a:p>
            <a:pPr marL="82296" indent="0" algn="ctr">
              <a:buFont typeface="Arial" pitchFamily="34" charset="0"/>
              <a:buNone/>
            </a:pPr>
            <a:r>
              <a:rPr lang="en-US" sz="106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Information </a:t>
            </a:r>
            <a:r>
              <a:rPr lang="en-US" sz="10600" b="1" dirty="0">
                <a:ln w="900" cmpd="sng">
                  <a:solidFill>
                    <a:srgbClr val="B13F9A">
                      <a:alpha val="55000"/>
                    </a:srgbClr>
                  </a:solidFill>
                  <a:prstDash val="solid"/>
                </a:ln>
                <a:solidFill>
                  <a:srgbClr val="FDEDCB"/>
                </a:solidFill>
                <a:effectLst>
                  <a:innerShdw blurRad="101600" dist="76200" dir="5400000">
                    <a:schemeClr val="accent1">
                      <a:satMod val="190000"/>
                      <a:tint val="100000"/>
                      <a:alpha val="74000"/>
                    </a:schemeClr>
                  </a:innerShdw>
                </a:effectLst>
                <a:latin typeface="Edwardian Script ITC" pitchFamily="66" charset="0"/>
              </a:rPr>
              <a:t>on</a:t>
            </a:r>
            <a:r>
              <a:rPr lang="en-US" sz="106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 </a:t>
            </a:r>
            <a:r>
              <a:rPr lang="en-US" sz="10600" b="1" dirty="0">
                <a:ln w="900" cmpd="sng">
                  <a:solidFill>
                    <a:srgbClr val="B13F9A">
                      <a:alpha val="55000"/>
                    </a:srgbClr>
                  </a:solidFill>
                  <a:prstDash val="solid"/>
                </a:ln>
                <a:solidFill>
                  <a:srgbClr val="00FFFF"/>
                </a:solidFill>
                <a:effectLst>
                  <a:innerShdw blurRad="101600" dist="76200" dir="5400000">
                    <a:schemeClr val="accent1">
                      <a:satMod val="190000"/>
                      <a:tint val="100000"/>
                      <a:alpha val="74000"/>
                    </a:schemeClr>
                  </a:innerShdw>
                </a:effectLst>
                <a:latin typeface="Edwardian Script ITC" pitchFamily="66" charset="0"/>
              </a:rPr>
              <a:t>Judah</a:t>
            </a:r>
            <a:endParaRPr lang="en-US" sz="10600" b="1" strike="sngStrike" dirty="0">
              <a:ln w="900" cmpd="sng">
                <a:solidFill>
                  <a:srgbClr val="B13F9A">
                    <a:alpha val="55000"/>
                  </a:srgbClr>
                </a:solidFill>
                <a:prstDash val="solid"/>
              </a:ln>
              <a:solidFill>
                <a:srgbClr val="00B0F0"/>
              </a:solidFill>
              <a:effectLst>
                <a:innerShdw blurRad="101600" dist="76200" dir="5400000">
                  <a:schemeClr val="accent1">
                    <a:satMod val="190000"/>
                    <a:tint val="100000"/>
                    <a:alpha val="74000"/>
                  </a:schemeClr>
                </a:innerShdw>
              </a:effectLst>
              <a:latin typeface="Edwardian Script ITC" pitchFamily="66" charset="0"/>
            </a:endParaRPr>
          </a:p>
        </p:txBody>
      </p:sp>
      <p:pic>
        <p:nvPicPr>
          <p:cNvPr id="5" name="Picture 3" descr="C:\Users\Rae\Desktop\paleo-version-of-yahuah.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9450" y="0"/>
            <a:ext cx="2952750" cy="883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898664"/>
            <a:ext cx="11353800" cy="1200329"/>
          </a:xfrm>
          <a:prstGeom prst="rect">
            <a:avLst/>
          </a:prstGeom>
          <a:noFill/>
        </p:spPr>
        <p:txBody>
          <a:bodyPr wrap="square" rtlCol="0">
            <a:spAutoFit/>
          </a:bodyPr>
          <a:lstStyle/>
          <a:p>
            <a:pPr algn="ctr"/>
            <a:r>
              <a:rPr lang="en-US" sz="72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Part 1:  Scriptural Facts</a:t>
            </a:r>
            <a:endParaRPr lang="en-US" sz="3200" dirty="0">
              <a:solidFill>
                <a:schemeClr val="accent4"/>
              </a:solidFill>
              <a:latin typeface="Edwardian Script ITC" pitchFamily="66" charset="0"/>
            </a:endParaRPr>
          </a:p>
        </p:txBody>
      </p:sp>
      <p:sp>
        <p:nvSpPr>
          <p:cNvPr id="7" name="Slide Number Placeholder 1"/>
          <p:cNvSpPr>
            <a:spLocks noGrp="1"/>
          </p:cNvSpPr>
          <p:nvPr>
            <p:ph type="sldNum" sz="quarter" idx="12"/>
          </p:nvPr>
        </p:nvSpPr>
        <p:spPr>
          <a:xfrm>
            <a:off x="9296400" y="6400800"/>
            <a:ext cx="2743200" cy="365125"/>
          </a:xfrm>
        </p:spPr>
        <p:txBody>
          <a:bodyPr/>
          <a:lstStyle/>
          <a:p>
            <a:fld id="{AA4C6552-42F6-43F2-A3FB-E92E8C09004E}" type="slidenum">
              <a:rPr lang="en-US" sz="2000" smtClean="0">
                <a:solidFill>
                  <a:srgbClr val="FADA7A"/>
                </a:solidFill>
              </a:rPr>
              <a:t>15</a:t>
            </a:fld>
            <a:endParaRPr lang="en-US" sz="2000" dirty="0">
              <a:solidFill>
                <a:srgbClr val="FADA7A"/>
              </a:solidFill>
            </a:endParaRPr>
          </a:p>
        </p:txBody>
      </p:sp>
    </p:spTree>
    <p:extLst>
      <p:ext uri="{BB962C8B-B14F-4D97-AF65-F5344CB8AC3E}">
        <p14:creationId xmlns:p14="http://schemas.microsoft.com/office/powerpoint/2010/main" val="412036814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075" name="Picture 3" descr="C:\Users\Rae\Desktop\#28 Moon Art\Map - Judah tribe only.jpg"/>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3200400" y="2286000"/>
            <a:ext cx="2443559" cy="290696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0" name="Rectangle 9"/>
          <p:cNvSpPr/>
          <p:nvPr/>
        </p:nvSpPr>
        <p:spPr>
          <a:xfrm>
            <a:off x="3510597" y="5257800"/>
            <a:ext cx="1791388" cy="830997"/>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4800" b="1" cap="none" spc="50" dirty="0">
                <a:ln w="12700" cmpd="sng">
                  <a:solidFill>
                    <a:schemeClr val="accent6">
                      <a:satMod val="120000"/>
                      <a:shade val="80000"/>
                    </a:schemeClr>
                  </a:solidFill>
                  <a:prstDash val="solid"/>
                </a:ln>
                <a:solidFill>
                  <a:schemeClr val="bg2">
                    <a:lumMod val="75000"/>
                  </a:schemeClr>
                </a:solidFill>
                <a:effectLst>
                  <a:glow>
                    <a:schemeClr val="bg1"/>
                  </a:glow>
                </a:effectLst>
              </a:rPr>
              <a:t>Tribe?</a:t>
            </a:r>
            <a:endParaRPr lang="en-US" sz="6600" b="1" cap="none" spc="50" dirty="0">
              <a:ln w="12700" cmpd="sng">
                <a:solidFill>
                  <a:schemeClr val="accent6">
                    <a:satMod val="120000"/>
                    <a:shade val="80000"/>
                  </a:schemeClr>
                </a:solidFill>
                <a:prstDash val="solid"/>
              </a:ln>
              <a:solidFill>
                <a:schemeClr val="bg2">
                  <a:lumMod val="75000"/>
                </a:schemeClr>
              </a:solidFill>
              <a:effectLst>
                <a:glow>
                  <a:schemeClr val="bg1"/>
                </a:glow>
              </a:effectLst>
            </a:endParaRPr>
          </a:p>
        </p:txBody>
      </p:sp>
      <p:sp>
        <p:nvSpPr>
          <p:cNvPr id="2" name="Slide Number Placeholder 1"/>
          <p:cNvSpPr>
            <a:spLocks noGrp="1"/>
          </p:cNvSpPr>
          <p:nvPr>
            <p:ph type="sldNum" sz="quarter" idx="12"/>
          </p:nvPr>
        </p:nvSpPr>
        <p:spPr>
          <a:xfrm>
            <a:off x="9296400" y="6492875"/>
            <a:ext cx="2743200" cy="365125"/>
          </a:xfrm>
        </p:spPr>
        <p:txBody>
          <a:bodyPr/>
          <a:lstStyle/>
          <a:p>
            <a:fld id="{AA4C6552-42F6-43F2-A3FB-E92E8C09004E}" type="slidenum">
              <a:rPr lang="en-US" sz="1400" b="1" smtClean="0">
                <a:solidFill>
                  <a:schemeClr val="accent5">
                    <a:lumMod val="50000"/>
                  </a:schemeClr>
                </a:solidFill>
              </a:rPr>
              <a:t>16</a:t>
            </a:fld>
            <a:endParaRPr lang="en-US" b="1" dirty="0">
              <a:solidFill>
                <a:schemeClr val="accent5">
                  <a:lumMod val="50000"/>
                </a:schemeClr>
              </a:solidFill>
            </a:endParaRPr>
          </a:p>
        </p:txBody>
      </p:sp>
      <p:sp>
        <p:nvSpPr>
          <p:cNvPr id="4" name="Title 2"/>
          <p:cNvSpPr txBox="1">
            <a:spLocks/>
          </p:cNvSpPr>
          <p:nvPr/>
        </p:nvSpPr>
        <p:spPr>
          <a:xfrm>
            <a:off x="1219200" y="274320"/>
            <a:ext cx="6844690" cy="2133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8000" b="1" dirty="0">
                <a:ln w="11430">
                  <a:solidFill>
                    <a:srgbClr val="E25110"/>
                  </a:solidFill>
                </a:ln>
                <a:solidFill>
                  <a:srgbClr val="9E2A2A"/>
                </a:solidFill>
                <a:effectLst>
                  <a:outerShdw blurRad="50800" dist="39000" dir="5460000" algn="tl">
                    <a:srgbClr val="000000">
                      <a:alpha val="38000"/>
                    </a:srgbClr>
                  </a:outerShdw>
                </a:effectLst>
                <a:latin typeface="Matura MT Script Capitals" pitchFamily="66" charset="0"/>
              </a:rPr>
              <a:t>What About</a:t>
            </a:r>
          </a:p>
          <a:p>
            <a:pPr algn="ctr"/>
            <a:r>
              <a:rPr lang="en-US" sz="8000" b="1" dirty="0">
                <a:ln w="11430">
                  <a:solidFill>
                    <a:srgbClr val="E25110"/>
                  </a:solidFill>
                </a:ln>
                <a:solidFill>
                  <a:srgbClr val="9E2A2A"/>
                </a:solidFill>
                <a:effectLst>
                  <a:outerShdw blurRad="50800" dist="39000" dir="5460000" algn="tl">
                    <a:srgbClr val="000000">
                      <a:alpha val="38000"/>
                    </a:srgbClr>
                  </a:outerShdw>
                </a:effectLst>
                <a:latin typeface="Matura MT Script Capitals" pitchFamily="66" charset="0"/>
              </a:rPr>
              <a:t>Judah?</a:t>
            </a:r>
            <a:endParaRPr lang="en-US" sz="8000" b="1" dirty="0">
              <a:ln w="11430">
                <a:solidFill>
                  <a:srgbClr val="9E2A2A"/>
                </a:solidFill>
              </a:ln>
              <a:solidFill>
                <a:srgbClr val="E25110"/>
              </a:solidFill>
              <a:effectLst>
                <a:outerShdw blurRad="50800" dist="39000" dir="5460000" algn="tl">
                  <a:srgbClr val="000000">
                    <a:alpha val="38000"/>
                  </a:srgbClr>
                </a:outerShdw>
              </a:effectLst>
              <a:latin typeface="Matura MT Script Capitals" pitchFamily="66" charset="0"/>
            </a:endParaRPr>
          </a:p>
        </p:txBody>
      </p:sp>
      <p:pic>
        <p:nvPicPr>
          <p:cNvPr id="3074" name="Picture 2" descr="C:\Users\Rae\Desktop\#28 Moon Art\Judas Disciple.jpg"/>
          <p:cNvPicPr>
            <a:picLocks noChangeAspect="1" noChangeArrowheads="1"/>
          </p:cNvPicPr>
          <p:nvPr/>
        </p:nvPicPr>
        <p:blipFill>
          <a:blip r:embed="rId5" cstate="email">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5715000" y="2743200"/>
            <a:ext cx="2819400" cy="2906968"/>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7" cstate="email">
            <a:duotone>
              <a:prstClr val="black"/>
              <a:srgbClr val="D9C3A5">
                <a:tint val="50000"/>
                <a:satMod val="180000"/>
              </a:srgbClr>
            </a:duotone>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bwMode="auto">
          <a:xfrm>
            <a:off x="648514" y="1676400"/>
            <a:ext cx="2157372" cy="2906968"/>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609600" y="4419600"/>
            <a:ext cx="2602798" cy="830997"/>
          </a:xfrm>
          <a:prstGeom prst="rect">
            <a:avLst/>
          </a:prstGeom>
          <a:noFill/>
        </p:spPr>
        <p:txBody>
          <a:bodyPr wrap="square" lIns="91440" tIns="45720" rIns="91440" bIns="45720">
            <a:spAutoFit/>
            <a:scene3d>
              <a:camera prst="perspectiveContrastingRightFacing"/>
              <a:lightRig rig="threePt" dir="t"/>
            </a:scene3d>
            <a:sp3d extrusionH="57150">
              <a:bevelT h="25400" prst="softRound"/>
            </a:sp3d>
          </a:bodyPr>
          <a:lstStyle/>
          <a:p>
            <a:pPr algn="ctr"/>
            <a:r>
              <a:rPr lang="en-US" sz="4800" b="1" cap="none" spc="50" dirty="0">
                <a:ln w="12700" cmpd="sng">
                  <a:solidFill>
                    <a:schemeClr val="accent6">
                      <a:satMod val="120000"/>
                      <a:shade val="80000"/>
                    </a:schemeClr>
                  </a:solidFill>
                  <a:prstDash val="solid"/>
                </a:ln>
                <a:solidFill>
                  <a:schemeClr val="accent6">
                    <a:tint val="1000"/>
                  </a:schemeClr>
                </a:solidFill>
                <a:effectLst>
                  <a:glow rad="53100">
                    <a:schemeClr val="bg2">
                      <a:alpha val="30000"/>
                    </a:schemeClr>
                  </a:glow>
                </a:effectLst>
              </a:rPr>
              <a:t>Brother</a:t>
            </a:r>
            <a:r>
              <a:rPr lang="en-US" sz="4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endParaRPr lang="en-US" sz="6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9" name="Rectangle 8"/>
          <p:cNvSpPr/>
          <p:nvPr/>
        </p:nvSpPr>
        <p:spPr>
          <a:xfrm>
            <a:off x="5871376" y="5562600"/>
            <a:ext cx="2510624" cy="830997"/>
          </a:xfrm>
          <a:prstGeom prst="rect">
            <a:avLst/>
          </a:prstGeom>
          <a:noFill/>
        </p:spPr>
        <p:txBody>
          <a:bodyPr wrap="none" lIns="91440" tIns="45720" rIns="91440" bIns="45720">
            <a:spAutoFit/>
            <a:scene3d>
              <a:camera prst="perspectiveHeroicExtremeLeftFacing"/>
              <a:lightRig rig="threePt" dir="t"/>
            </a:scene3d>
            <a:sp3d extrusionH="57150">
              <a:bevelT h="25400" prst="softRound"/>
            </a:sp3d>
          </a:bodyPr>
          <a:lstStyle/>
          <a:p>
            <a:pPr algn="ctr"/>
            <a:r>
              <a:rPr lang="en-US" sz="48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Disciple?</a:t>
            </a:r>
            <a:endParaRPr lang="en-US" sz="66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939840405"/>
      </p:ext>
    </p:extLst>
  </p:cSld>
  <p:clrMapOvr>
    <a:masterClrMapping/>
  </p:clrMapOvr>
  <p:transition spd="slow">
    <p:circl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380999" y="1470948"/>
            <a:ext cx="11544975" cy="4929851"/>
          </a:xfrm>
        </p:spPr>
        <p:txBody>
          <a:bodyPr>
            <a:normAutofit/>
          </a:bodyPr>
          <a:lstStyle/>
          <a:p>
            <a:r>
              <a:rPr lang="en-US" dirty="0">
                <a:solidFill>
                  <a:schemeClr val="tx1">
                    <a:lumMod val="75000"/>
                    <a:lumOff val="25000"/>
                  </a:schemeClr>
                </a:solidFill>
              </a:rPr>
              <a:t>Rather than kill Joseph, </a:t>
            </a:r>
            <a:r>
              <a:rPr lang="en-US" b="1" u="sng" dirty="0">
                <a:ln>
                  <a:solidFill>
                    <a:sysClr val="windowText" lastClr="000000"/>
                  </a:solidFill>
                </a:ln>
                <a:solidFill>
                  <a:srgbClr val="006600"/>
                </a:solidFill>
              </a:rPr>
              <a:t>sell him for 20 shekels of silver</a:t>
            </a:r>
            <a:r>
              <a:rPr lang="en-US" b="1" dirty="0">
                <a:ln>
                  <a:solidFill>
                    <a:sysClr val="windowText" lastClr="000000"/>
                  </a:solidFill>
                </a:ln>
                <a:solidFill>
                  <a:srgbClr val="006600"/>
                </a:solidFill>
              </a:rPr>
              <a:t> </a:t>
            </a:r>
            <a:br>
              <a:rPr lang="en-US" dirty="0">
                <a:ln>
                  <a:solidFill>
                    <a:sysClr val="windowText" lastClr="000000"/>
                  </a:solidFill>
                </a:ln>
                <a:solidFill>
                  <a:srgbClr val="006600"/>
                </a:solidFill>
              </a:rPr>
            </a:br>
            <a:r>
              <a:rPr lang="en-US" dirty="0">
                <a:solidFill>
                  <a:schemeClr val="tx1">
                    <a:lumMod val="75000"/>
                    <a:lumOff val="25000"/>
                  </a:schemeClr>
                </a:solidFill>
              </a:rPr>
              <a:t>to the </a:t>
            </a:r>
            <a:r>
              <a:rPr lang="en-US" dirty="0" err="1">
                <a:solidFill>
                  <a:schemeClr val="tx1">
                    <a:lumMod val="75000"/>
                    <a:lumOff val="25000"/>
                  </a:schemeClr>
                </a:solidFill>
              </a:rPr>
              <a:t>Midianites</a:t>
            </a:r>
            <a:r>
              <a:rPr lang="en-US" dirty="0">
                <a:solidFill>
                  <a:schemeClr val="tx1">
                    <a:lumMod val="75000"/>
                    <a:lumOff val="25000"/>
                  </a:schemeClr>
                </a:solidFill>
              </a:rPr>
              <a:t>  (Gen 37:26-28).</a:t>
            </a:r>
          </a:p>
          <a:p>
            <a:r>
              <a:rPr lang="en-US" b="1" u="sng" dirty="0">
                <a:ln>
                  <a:solidFill>
                    <a:sysClr val="windowText" lastClr="000000"/>
                  </a:solidFill>
                </a:ln>
                <a:solidFill>
                  <a:srgbClr val="B8003D"/>
                </a:solidFill>
              </a:rPr>
              <a:t>Married</a:t>
            </a:r>
            <a:r>
              <a:rPr lang="en-US" dirty="0">
                <a:solidFill>
                  <a:schemeClr val="tx1">
                    <a:lumMod val="75000"/>
                    <a:lumOff val="25000"/>
                  </a:schemeClr>
                </a:solidFill>
              </a:rPr>
              <a:t> </a:t>
            </a:r>
            <a:r>
              <a:rPr lang="en-US" dirty="0" err="1">
                <a:solidFill>
                  <a:schemeClr val="tx1">
                    <a:lumMod val="75000"/>
                    <a:lumOff val="25000"/>
                  </a:schemeClr>
                </a:solidFill>
              </a:rPr>
              <a:t>Shuah</a:t>
            </a:r>
            <a:r>
              <a:rPr lang="en-US" dirty="0">
                <a:solidFill>
                  <a:schemeClr val="tx1">
                    <a:lumMod val="75000"/>
                    <a:lumOff val="25000"/>
                  </a:schemeClr>
                </a:solidFill>
              </a:rPr>
              <a:t> (a Canaanite), a </a:t>
            </a:r>
            <a:r>
              <a:rPr lang="en-US" b="1" u="sng" dirty="0">
                <a:ln>
                  <a:solidFill>
                    <a:sysClr val="windowText" lastClr="000000"/>
                  </a:solidFill>
                </a:ln>
                <a:solidFill>
                  <a:srgbClr val="B8003D"/>
                </a:solidFill>
              </a:rPr>
              <a:t>daughter of a strange god </a:t>
            </a:r>
            <a:br>
              <a:rPr lang="en-US" dirty="0">
                <a:solidFill>
                  <a:schemeClr val="tx1">
                    <a:lumMod val="75000"/>
                    <a:lumOff val="25000"/>
                  </a:schemeClr>
                </a:solidFill>
              </a:rPr>
            </a:br>
            <a:r>
              <a:rPr lang="en-US" dirty="0">
                <a:solidFill>
                  <a:schemeClr val="tx1">
                    <a:lumMod val="75000"/>
                    <a:lumOff val="25000"/>
                  </a:schemeClr>
                </a:solidFill>
              </a:rPr>
              <a:t>(Gen 38:2).</a:t>
            </a:r>
          </a:p>
          <a:p>
            <a:r>
              <a:rPr lang="en-US" dirty="0">
                <a:solidFill>
                  <a:schemeClr val="tx1">
                    <a:lumMod val="75000"/>
                    <a:lumOff val="25000"/>
                  </a:schemeClr>
                </a:solidFill>
              </a:rPr>
              <a:t>Judah </a:t>
            </a:r>
            <a:r>
              <a:rPr lang="en-US" b="1" u="sng" dirty="0">
                <a:ln>
                  <a:solidFill>
                    <a:sysClr val="windowText" lastClr="000000"/>
                  </a:solidFill>
                </a:ln>
                <a:solidFill>
                  <a:srgbClr val="FFC000"/>
                </a:solidFill>
              </a:rPr>
              <a:t>committed adultery</a:t>
            </a:r>
            <a:r>
              <a:rPr lang="en-US" b="1" dirty="0">
                <a:ln>
                  <a:solidFill>
                    <a:sysClr val="windowText" lastClr="000000"/>
                  </a:solidFill>
                </a:ln>
                <a:solidFill>
                  <a:srgbClr val="FFC000"/>
                </a:solidFill>
              </a:rPr>
              <a:t> </a:t>
            </a:r>
            <a:r>
              <a:rPr lang="en-US" dirty="0">
                <a:solidFill>
                  <a:schemeClr val="tx1">
                    <a:lumMod val="75000"/>
                    <a:lumOff val="25000"/>
                  </a:schemeClr>
                </a:solidFill>
              </a:rPr>
              <a:t>with Tamar, his daughter-in-law (Gen 38:16).</a:t>
            </a:r>
          </a:p>
          <a:p>
            <a:r>
              <a:rPr lang="en-US" dirty="0">
                <a:solidFill>
                  <a:schemeClr val="tx1">
                    <a:lumMod val="75000"/>
                    <a:lumOff val="25000"/>
                  </a:schemeClr>
                </a:solidFill>
              </a:rPr>
              <a:t>Judah promised Jacob to be surety for Simeon in Egypt’s prison, IF they could take Benjamin at Joseph’s request (basically Judah was </a:t>
            </a:r>
            <a:r>
              <a:rPr lang="en-US" b="1" u="sng" dirty="0">
                <a:ln>
                  <a:solidFill>
                    <a:sysClr val="windowText" lastClr="000000"/>
                  </a:solidFill>
                </a:ln>
                <a:solidFill>
                  <a:srgbClr val="0070C0"/>
                </a:solidFill>
              </a:rPr>
              <a:t>surety for</a:t>
            </a:r>
            <a:r>
              <a:rPr lang="en-US" dirty="0">
                <a:ln>
                  <a:solidFill>
                    <a:sysClr val="windowText" lastClr="000000"/>
                  </a:solidFill>
                </a:ln>
                <a:solidFill>
                  <a:srgbClr val="0070C0"/>
                </a:solidFill>
              </a:rPr>
              <a:t> </a:t>
            </a:r>
            <a:r>
              <a:rPr lang="en-US" dirty="0">
                <a:solidFill>
                  <a:schemeClr val="tx1">
                    <a:lumMod val="75000"/>
                    <a:lumOff val="25000"/>
                  </a:schemeClr>
                </a:solidFill>
              </a:rPr>
              <a:t>both </a:t>
            </a:r>
            <a:r>
              <a:rPr lang="en-US" b="1" u="sng" dirty="0">
                <a:ln>
                  <a:solidFill>
                    <a:sysClr val="windowText" lastClr="000000"/>
                  </a:solidFill>
                </a:ln>
                <a:solidFill>
                  <a:srgbClr val="0070C0"/>
                </a:solidFill>
              </a:rPr>
              <a:t>Simeon</a:t>
            </a:r>
            <a:r>
              <a:rPr lang="en-US" dirty="0">
                <a:solidFill>
                  <a:schemeClr val="tx1">
                    <a:lumMod val="75000"/>
                    <a:lumOff val="25000"/>
                  </a:schemeClr>
                </a:solidFill>
              </a:rPr>
              <a:t> and </a:t>
            </a:r>
            <a:r>
              <a:rPr lang="en-US" b="1" u="sng" dirty="0">
                <a:ln>
                  <a:solidFill>
                    <a:sysClr val="windowText" lastClr="000000"/>
                  </a:solidFill>
                </a:ln>
                <a:solidFill>
                  <a:srgbClr val="0070C0"/>
                </a:solidFill>
              </a:rPr>
              <a:t>Benjamin</a:t>
            </a:r>
            <a:r>
              <a:rPr lang="en-US" dirty="0">
                <a:solidFill>
                  <a:schemeClr val="tx1">
                    <a:lumMod val="75000"/>
                    <a:lumOff val="25000"/>
                  </a:schemeClr>
                </a:solidFill>
              </a:rPr>
              <a:t>).  (Gen 43:1-10)</a:t>
            </a:r>
          </a:p>
          <a:p>
            <a:r>
              <a:rPr lang="en-US" dirty="0">
                <a:solidFill>
                  <a:schemeClr val="tx1">
                    <a:lumMod val="75000"/>
                    <a:lumOff val="25000"/>
                  </a:schemeClr>
                </a:solidFill>
              </a:rPr>
              <a:t>(</a:t>
            </a:r>
            <a:r>
              <a:rPr lang="en-US" b="1" u="sng" dirty="0">
                <a:solidFill>
                  <a:schemeClr val="tx1">
                    <a:lumMod val="75000"/>
                    <a:lumOff val="25000"/>
                  </a:schemeClr>
                </a:solidFill>
              </a:rPr>
              <a:t>Note Gen 42:35-38</a:t>
            </a:r>
            <a:r>
              <a:rPr lang="en-US" dirty="0">
                <a:solidFill>
                  <a:schemeClr val="tx1">
                    <a:lumMod val="75000"/>
                    <a:lumOff val="25000"/>
                  </a:schemeClr>
                </a:solidFill>
              </a:rPr>
              <a:t>:  About 8 years previous to Judah’s surety for Simeon and Benjamin, Reuben made the same request of Jacob which was denied.)</a:t>
            </a:r>
          </a:p>
        </p:txBody>
      </p:sp>
      <p:sp>
        <p:nvSpPr>
          <p:cNvPr id="9" name="Slide Number Placeholder 1"/>
          <p:cNvSpPr txBox="1">
            <a:spLocks/>
          </p:cNvSpPr>
          <p:nvPr/>
        </p:nvSpPr>
        <p:spPr>
          <a:xfrm>
            <a:off x="9430023" y="648375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17</a:t>
            </a:fld>
            <a:endParaRPr lang="en-US" b="1" dirty="0">
              <a:solidFill>
                <a:srgbClr val="713A1F"/>
              </a:solidFill>
            </a:endParaRPr>
          </a:p>
        </p:txBody>
      </p:sp>
      <p:sp>
        <p:nvSpPr>
          <p:cNvPr id="11" name="Title 2"/>
          <p:cNvSpPr txBox="1">
            <a:spLocks/>
          </p:cNvSpPr>
          <p:nvPr/>
        </p:nvSpPr>
        <p:spPr>
          <a:xfrm>
            <a:off x="228600" y="121920"/>
            <a:ext cx="9615668" cy="1325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80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Judah, the Brother</a:t>
            </a:r>
            <a:endParaRPr lang="en-US" sz="8000" b="1" dirty="0">
              <a:ln w="11430">
                <a:solidFill>
                  <a:srgbClr val="9E2A2A"/>
                </a:solidFill>
              </a:ln>
              <a:solidFill>
                <a:schemeClr val="bg2">
                  <a:lumMod val="50000"/>
                </a:schemeClr>
              </a:solidFill>
              <a:effectLst>
                <a:outerShdw blurRad="50800" dist="39000" dir="5460000" algn="tl">
                  <a:srgbClr val="000000">
                    <a:alpha val="38000"/>
                  </a:srgbClr>
                </a:outerShdw>
              </a:effectLst>
              <a:latin typeface="Matura MT Script Capitals" pitchFamily="66" charset="0"/>
            </a:endParaRPr>
          </a:p>
        </p:txBody>
      </p:sp>
      <p:pic>
        <p:nvPicPr>
          <p:cNvPr id="12" name="Picture 4"/>
          <p:cNvPicPr>
            <a:picLocks noChangeAspect="1" noChangeArrowheads="1"/>
          </p:cNvPicPr>
          <p:nvPr/>
        </p:nvPicPr>
        <p:blipFill>
          <a:blip r:embed="rId3" cstate="email">
            <a:duotone>
              <a:prstClr val="black"/>
              <a:srgbClr val="D9C3A5">
                <a:tint val="50000"/>
                <a:satMod val="180000"/>
              </a:srgb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tretch>
            <a:fillRect/>
          </a:stretch>
        </p:blipFill>
        <p:spPr bwMode="auto">
          <a:xfrm>
            <a:off x="9602689" y="381000"/>
            <a:ext cx="2157372" cy="274320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314926"/>
      </p:ext>
    </p:extLst>
  </p:cSld>
  <p:clrMapOvr>
    <a:masterClrMapping/>
  </p:clrMapOvr>
  <p:transition spd="slow">
    <p:circl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380999" y="1470948"/>
            <a:ext cx="11544975" cy="5387052"/>
          </a:xfrm>
        </p:spPr>
        <p:txBody>
          <a:bodyPr>
            <a:normAutofit lnSpcReduction="10000"/>
          </a:bodyPr>
          <a:lstStyle/>
          <a:p>
            <a:r>
              <a:rPr lang="en-US" b="1" dirty="0">
                <a:solidFill>
                  <a:schemeClr val="bg2">
                    <a:lumMod val="50000"/>
                  </a:schemeClr>
                </a:solidFill>
              </a:rPr>
              <a:t>Remember, brother Judah was surety for both Simeon and </a:t>
            </a:r>
            <a:br>
              <a:rPr lang="en-US" b="1" dirty="0">
                <a:solidFill>
                  <a:schemeClr val="bg2">
                    <a:lumMod val="50000"/>
                  </a:schemeClr>
                </a:solidFill>
              </a:rPr>
            </a:br>
            <a:r>
              <a:rPr lang="en-US" b="1" dirty="0">
                <a:solidFill>
                  <a:schemeClr val="bg2">
                    <a:lumMod val="50000"/>
                  </a:schemeClr>
                </a:solidFill>
              </a:rPr>
              <a:t>Benjamin to bring them back from Egypt</a:t>
            </a:r>
            <a:r>
              <a:rPr lang="en-US" dirty="0">
                <a:solidFill>
                  <a:schemeClr val="tx1">
                    <a:lumMod val="75000"/>
                    <a:lumOff val="25000"/>
                  </a:schemeClr>
                </a:solidFill>
              </a:rPr>
              <a:t> (Gen 43:9-13).  </a:t>
            </a:r>
          </a:p>
          <a:p>
            <a:r>
              <a:rPr lang="en-US" dirty="0">
                <a:solidFill>
                  <a:srgbClr val="006600"/>
                </a:solidFill>
              </a:rPr>
              <a:t>Simeon (a smaller tribe) was given a land inheritance inside </a:t>
            </a:r>
            <a:br>
              <a:rPr lang="en-US" dirty="0">
                <a:solidFill>
                  <a:srgbClr val="006600"/>
                </a:solidFill>
              </a:rPr>
            </a:br>
            <a:r>
              <a:rPr lang="en-US" dirty="0">
                <a:solidFill>
                  <a:srgbClr val="006600"/>
                </a:solidFill>
              </a:rPr>
              <a:t>the tribe of Judah.  Eventually this tribe decreased in numbers </a:t>
            </a:r>
            <a:br>
              <a:rPr lang="en-US" dirty="0">
                <a:solidFill>
                  <a:srgbClr val="006600"/>
                </a:solidFill>
              </a:rPr>
            </a:br>
            <a:r>
              <a:rPr lang="en-US" dirty="0">
                <a:solidFill>
                  <a:srgbClr val="006600"/>
                </a:solidFill>
              </a:rPr>
              <a:t>and was dispersed throughout Judah and the northern tribes.  </a:t>
            </a:r>
            <a:br>
              <a:rPr lang="en-US" dirty="0">
                <a:solidFill>
                  <a:srgbClr val="006600"/>
                </a:solidFill>
              </a:rPr>
            </a:br>
            <a:r>
              <a:rPr lang="en-US" dirty="0">
                <a:solidFill>
                  <a:srgbClr val="006600"/>
                </a:solidFill>
              </a:rPr>
              <a:t>Upon exile to Babylon, some may have been from the tribe of Simeon.</a:t>
            </a:r>
          </a:p>
          <a:p>
            <a:r>
              <a:rPr lang="en-US" dirty="0">
                <a:effectLst>
                  <a:glow rad="114300">
                    <a:schemeClr val="bg2">
                      <a:lumMod val="75000"/>
                      <a:alpha val="82000"/>
                    </a:schemeClr>
                  </a:glow>
                </a:effectLst>
              </a:rPr>
              <a:t>The tribe of Benjamin stayed with Judah when the kingdom split in two.  (Was that because of Judah’s promise to Jacob of surety for Benjamin?)</a:t>
            </a:r>
          </a:p>
          <a:p>
            <a:r>
              <a:rPr lang="en-US" b="1" dirty="0">
                <a:ln>
                  <a:solidFill>
                    <a:sysClr val="windowText" lastClr="000000"/>
                  </a:solidFill>
                </a:ln>
                <a:solidFill>
                  <a:srgbClr val="FFC000"/>
                </a:solidFill>
              </a:rPr>
              <a:t>Both Israel &amp; Judah worshipped other gods.  </a:t>
            </a:r>
            <a:r>
              <a:rPr lang="en-US" dirty="0">
                <a:solidFill>
                  <a:schemeClr val="tx1">
                    <a:lumMod val="75000"/>
                    <a:lumOff val="25000"/>
                  </a:schemeClr>
                </a:solidFill>
              </a:rPr>
              <a:t>Israel was much worse being scattered by Assyria around 721 BC never to return.</a:t>
            </a:r>
          </a:p>
          <a:p>
            <a:r>
              <a:rPr lang="en-US" b="1" dirty="0">
                <a:solidFill>
                  <a:srgbClr val="9A0000"/>
                </a:solidFill>
              </a:rPr>
              <a:t>Judah received the same prophetic warnings </a:t>
            </a:r>
            <a:r>
              <a:rPr lang="en-US" b="1" dirty="0">
                <a:solidFill>
                  <a:schemeClr val="tx1">
                    <a:lumMod val="75000"/>
                    <a:lumOff val="25000"/>
                  </a:schemeClr>
                </a:solidFill>
              </a:rPr>
              <a:t>that were given to Israel about her apostasy … but for an additional 100 years.  </a:t>
            </a:r>
            <a:br>
              <a:rPr lang="en-US" b="1" dirty="0">
                <a:solidFill>
                  <a:srgbClr val="9A0000"/>
                </a:solidFill>
              </a:rPr>
            </a:br>
            <a:r>
              <a:rPr lang="en-US" dirty="0">
                <a:ln>
                  <a:solidFill>
                    <a:sysClr val="windowText" lastClr="000000"/>
                  </a:solidFill>
                </a:ln>
                <a:gradFill flip="none" rotWithShape="1">
                  <a:gsLst>
                    <a:gs pos="0">
                      <a:srgbClr val="000082"/>
                    </a:gs>
                    <a:gs pos="30000">
                      <a:srgbClr val="66008F"/>
                    </a:gs>
                    <a:gs pos="64999">
                      <a:srgbClr val="BA0066"/>
                    </a:gs>
                    <a:gs pos="89999">
                      <a:srgbClr val="FF0000"/>
                    </a:gs>
                    <a:gs pos="100000">
                      <a:srgbClr val="FF8200"/>
                    </a:gs>
                  </a:gsLst>
                  <a:lin ang="8100000" scaled="0"/>
                  <a:tileRect/>
                </a:gradFill>
                <a:latin typeface="Arial Rounded MT Bold" pitchFamily="34" charset="0"/>
              </a:rPr>
              <a:t>Question:  Did it do any good?</a:t>
            </a:r>
          </a:p>
        </p:txBody>
      </p:sp>
      <p:sp>
        <p:nvSpPr>
          <p:cNvPr id="9" name="Slide Number Placeholder 1"/>
          <p:cNvSpPr txBox="1">
            <a:spLocks/>
          </p:cNvSpPr>
          <p:nvPr/>
        </p:nvSpPr>
        <p:spPr>
          <a:xfrm>
            <a:off x="9372600" y="647217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18</a:t>
            </a:fld>
            <a:endParaRPr lang="en-US" b="1" dirty="0">
              <a:solidFill>
                <a:srgbClr val="713A1F"/>
              </a:solidFill>
            </a:endParaRPr>
          </a:p>
        </p:txBody>
      </p:sp>
      <p:sp>
        <p:nvSpPr>
          <p:cNvPr id="11" name="Title 2"/>
          <p:cNvSpPr txBox="1">
            <a:spLocks/>
          </p:cNvSpPr>
          <p:nvPr/>
        </p:nvSpPr>
        <p:spPr>
          <a:xfrm>
            <a:off x="228600" y="121920"/>
            <a:ext cx="9615668" cy="1325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80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Judah, the Tribe </a:t>
            </a:r>
            <a:r>
              <a:rPr lang="en-US" sz="32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Arial Rounded MT Bold" pitchFamily="34" charset="0"/>
              </a:rPr>
              <a:t>(OT)</a:t>
            </a:r>
            <a:endParaRPr lang="en-US" sz="8000" b="1" dirty="0">
              <a:ln w="11430">
                <a:solidFill>
                  <a:srgbClr val="9E2A2A"/>
                </a:solidFill>
              </a:ln>
              <a:solidFill>
                <a:schemeClr val="bg2">
                  <a:lumMod val="50000"/>
                </a:schemeClr>
              </a:solidFill>
              <a:effectLst>
                <a:outerShdw blurRad="50800" dist="39000" dir="5460000" algn="tl">
                  <a:srgbClr val="000000">
                    <a:alpha val="38000"/>
                  </a:srgbClr>
                </a:outerShdw>
              </a:effectLst>
              <a:latin typeface="Arial Rounded MT Bold" pitchFamily="34" charset="0"/>
            </a:endParaRPr>
          </a:p>
        </p:txBody>
      </p:sp>
      <p:pic>
        <p:nvPicPr>
          <p:cNvPr id="12" name="Picture 4"/>
          <p:cNvPicPr>
            <a:picLocks noChangeAspect="1" noChangeArrowheads="1"/>
          </p:cNvPicPr>
          <p:nvPr/>
        </p:nvPicPr>
        <p:blipFill>
          <a:blip r:embed="rId3" cstate="email">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a:ext>
            </a:extLst>
          </a:blip>
          <a:stretch>
            <a:fillRect/>
          </a:stretch>
        </p:blipFill>
        <p:spPr bwMode="auto">
          <a:xfrm>
            <a:off x="9459606" y="445832"/>
            <a:ext cx="2443537" cy="2906968"/>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sp>
        <p:nvSpPr>
          <p:cNvPr id="7" name="Rectangle 6"/>
          <p:cNvSpPr/>
          <p:nvPr/>
        </p:nvSpPr>
        <p:spPr>
          <a:xfrm>
            <a:off x="381000" y="3733800"/>
            <a:ext cx="10820400" cy="861350"/>
          </a:xfrm>
          <a:prstGeom prst="rect">
            <a:avLst/>
          </a:prstGeom>
          <a:noFill/>
          <a:ln w="5715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91474663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000250" y="60464"/>
            <a:ext cx="5943600" cy="838200"/>
          </a:xfrm>
          <a:prstGeom prst="rect">
            <a:avLst/>
          </a:prstGeom>
        </p:spPr>
        <p:txBody>
          <a:bodyPr>
            <a:normAutofit lnSpcReduction="10000"/>
            <a:scene3d>
              <a:camera prst="orthographicFront"/>
              <a:lightRig rig="threePt" dir="t"/>
            </a:scene3d>
            <a:sp3d extrusionH="57150">
              <a:bevelT w="38100" h="38100" prst="angle"/>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r>
              <a:rPr lang="en-US" sz="5400" b="1" dirty="0">
                <a:ln w="900" cmpd="sng">
                  <a:solidFill>
                    <a:srgbClr val="7030A0">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lgerian" pitchFamily="82" charset="0"/>
              </a:rPr>
              <a:t>Calendar  of</a:t>
            </a:r>
          </a:p>
        </p:txBody>
      </p:sp>
      <p:sp>
        <p:nvSpPr>
          <p:cNvPr id="4" name="Content Placeholder 3"/>
          <p:cNvSpPr txBox="1">
            <a:spLocks/>
          </p:cNvSpPr>
          <p:nvPr/>
        </p:nvSpPr>
        <p:spPr>
          <a:xfrm>
            <a:off x="1371600" y="2438400"/>
            <a:ext cx="10134600" cy="4038600"/>
          </a:xfrm>
          <a:prstGeom prst="rect">
            <a:avLst/>
          </a:prstGeom>
        </p:spPr>
        <p:txBody>
          <a:bodyPr>
            <a:noAutofit/>
            <a:scene3d>
              <a:camera prst="orthographicFront"/>
              <a:lightRig rig="threePt" dir="t"/>
            </a:scene3d>
            <a:sp3d extrusionH="57150">
              <a:bevelT w="38100" h="38100" prst="angle"/>
            </a:sp3d>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marL="82296" indent="0" algn="ctr">
              <a:buNone/>
            </a:pPr>
            <a: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a. </a:t>
            </a:r>
            <a:r>
              <a:rPr lang="en-US" sz="106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Sundial Introduction</a:t>
            </a:r>
            <a:b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br>
            <a: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b.  </a:t>
            </a:r>
            <a:r>
              <a:rPr lang="en-US" sz="10600" b="1" dirty="0">
                <a:ln w="900" cmpd="sng">
                  <a:solidFill>
                    <a:srgbClr val="B13F9A">
                      <a:alpha val="55000"/>
                    </a:srgbClr>
                  </a:solidFill>
                  <a:prstDash val="solid"/>
                </a:ln>
                <a:solidFill>
                  <a:srgbClr val="00FFFF"/>
                </a:solidFill>
                <a:effectLst>
                  <a:innerShdw blurRad="101600" dist="76200" dir="5400000">
                    <a:schemeClr val="accent1">
                      <a:satMod val="190000"/>
                      <a:tint val="100000"/>
                      <a:alpha val="74000"/>
                    </a:schemeClr>
                  </a:innerShdw>
                </a:effectLst>
                <a:latin typeface="Edwardian Script ITC" pitchFamily="66" charset="0"/>
              </a:rPr>
              <a:t>Hezekiah’s 2 Signs</a:t>
            </a:r>
            <a:endParaRPr lang="en-US" sz="10600" b="1" strike="sngStrike" dirty="0">
              <a:ln w="900" cmpd="sng">
                <a:solidFill>
                  <a:srgbClr val="B13F9A">
                    <a:alpha val="55000"/>
                  </a:srgbClr>
                </a:solidFill>
                <a:prstDash val="solid"/>
              </a:ln>
              <a:solidFill>
                <a:srgbClr val="00B0F0"/>
              </a:solidFill>
              <a:effectLst>
                <a:innerShdw blurRad="101600" dist="76200" dir="5400000">
                  <a:schemeClr val="accent1">
                    <a:satMod val="190000"/>
                    <a:tint val="100000"/>
                    <a:alpha val="74000"/>
                  </a:schemeClr>
                </a:innerShdw>
              </a:effectLst>
              <a:latin typeface="Edwardian Script ITC" pitchFamily="66" charset="0"/>
            </a:endParaRPr>
          </a:p>
        </p:txBody>
      </p:sp>
      <p:pic>
        <p:nvPicPr>
          <p:cNvPr id="5" name="Picture 3" descr="C:\Users\Rae\Desktop\paleo-version-of-yahuah.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9450" y="0"/>
            <a:ext cx="2952750" cy="883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898664"/>
            <a:ext cx="11353800" cy="1200329"/>
          </a:xfrm>
          <a:prstGeom prst="rect">
            <a:avLst/>
          </a:prstGeom>
          <a:noFill/>
        </p:spPr>
        <p:txBody>
          <a:bodyPr wrap="square" rtlCol="0">
            <a:spAutoFit/>
          </a:bodyPr>
          <a:lstStyle/>
          <a:p>
            <a:pPr algn="ctr"/>
            <a:r>
              <a:rPr lang="en-US" sz="72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Part 2:  From 701  - 699 BC</a:t>
            </a:r>
            <a:endParaRPr lang="en-US" sz="3200" dirty="0">
              <a:solidFill>
                <a:schemeClr val="accent4"/>
              </a:solidFill>
              <a:latin typeface="Edwardian Script ITC" pitchFamily="66" charset="0"/>
            </a:endParaRPr>
          </a:p>
        </p:txBody>
      </p:sp>
      <p:sp>
        <p:nvSpPr>
          <p:cNvPr id="7" name="Slide Number Placeholder 1"/>
          <p:cNvSpPr>
            <a:spLocks noGrp="1"/>
          </p:cNvSpPr>
          <p:nvPr>
            <p:ph type="sldNum" sz="quarter" idx="12"/>
          </p:nvPr>
        </p:nvSpPr>
        <p:spPr>
          <a:xfrm>
            <a:off x="9296400" y="6400800"/>
            <a:ext cx="2743200" cy="365125"/>
          </a:xfrm>
        </p:spPr>
        <p:txBody>
          <a:bodyPr/>
          <a:lstStyle/>
          <a:p>
            <a:fld id="{AA4C6552-42F6-43F2-A3FB-E92E8C09004E}" type="slidenum">
              <a:rPr lang="en-US" sz="2000" smtClean="0">
                <a:solidFill>
                  <a:srgbClr val="FADA7A"/>
                </a:solidFill>
              </a:rPr>
              <a:t>19</a:t>
            </a:fld>
            <a:endParaRPr lang="en-US" sz="2000" dirty="0">
              <a:solidFill>
                <a:srgbClr val="FADA7A"/>
              </a:solidFill>
            </a:endParaRPr>
          </a:p>
        </p:txBody>
      </p:sp>
    </p:spTree>
    <p:extLst>
      <p:ext uri="{BB962C8B-B14F-4D97-AF65-F5344CB8AC3E}">
        <p14:creationId xmlns:p14="http://schemas.microsoft.com/office/powerpoint/2010/main" val="334941586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t>2</a:t>
            </a:fld>
            <a:endParaRPr lang="en-US"/>
          </a:p>
        </p:txBody>
      </p:sp>
      <p:sp>
        <p:nvSpPr>
          <p:cNvPr id="3" name="Title 1"/>
          <p:cNvSpPr txBox="1">
            <a:spLocks/>
          </p:cNvSpPr>
          <p:nvPr/>
        </p:nvSpPr>
        <p:spPr>
          <a:xfrm>
            <a:off x="12539" y="0"/>
            <a:ext cx="12175050" cy="1068725"/>
          </a:xfrm>
          <a:prstGeom prst="rect">
            <a:avLst/>
          </a:prstGeom>
          <a:blipFill dpi="0" rotWithShape="1">
            <a:blip r:embed="rId2">
              <a:extLst>
                <a:ext uri="{28A0092B-C50C-407E-A947-70E740481C1C}">
                  <a14:useLocalDpi xmlns:a14="http://schemas.microsoft.com/office/drawing/2010/main"/>
                </a:ext>
              </a:extLst>
            </a:blip>
            <a:srcRect/>
            <a:stretch>
              <a:fillRect/>
            </a:stretch>
          </a:blipFill>
          <a:scene3d>
            <a:camera prst="orthographicFront"/>
            <a:lightRig rig="flat" dir="tl">
              <a:rot lat="0" lon="0" rev="6600000"/>
            </a:lightRig>
          </a:scene3d>
          <a:sp3d>
            <a:bevelT w="152400" h="50800" prst="softRound"/>
          </a:sp3d>
        </p:spPr>
        <p:txBody>
          <a:bodyPr>
            <a:normAutofit fontScale="97500"/>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a:ln w="38100">
                  <a:solidFill>
                    <a:schemeClr val="accent2">
                      <a:lumMod val="50000"/>
                    </a:schemeClr>
                  </a:solidFill>
                </a:ln>
                <a:solidFill>
                  <a:schemeClr val="accent4"/>
                </a:solidFill>
                <a:effectLst>
                  <a:outerShdw blurRad="50800" dist="39000" dir="5460000" algn="tl">
                    <a:srgbClr val="000000">
                      <a:alpha val="38000"/>
                    </a:srgbClr>
                  </a:outerShdw>
                </a:effectLst>
                <a:latin typeface="Arial Rounded MT Bold" pitchFamily="34" charset="0"/>
              </a:rPr>
              <a:t>Everyone Wants to KNOW the</a:t>
            </a:r>
            <a:endParaRPr lang="en-US" sz="6000" b="1" dirty="0">
              <a:ln w="38100">
                <a:solidFill>
                  <a:schemeClr val="accent2">
                    <a:lumMod val="50000"/>
                  </a:schemeClr>
                </a:solidFill>
              </a:ln>
              <a:solidFill>
                <a:schemeClr val="accent4"/>
              </a:solidFill>
              <a:effectLst>
                <a:outerShdw blurRad="50800" dist="39000" dir="5460000" algn="tl">
                  <a:srgbClr val="000000">
                    <a:alpha val="38000"/>
                  </a:srgbClr>
                </a:outerShdw>
              </a:effectLst>
              <a:latin typeface="Arial Rounded MT Bold" pitchFamily="34" charset="0"/>
            </a:endParaRPr>
          </a:p>
        </p:txBody>
      </p:sp>
      <p:sp>
        <p:nvSpPr>
          <p:cNvPr id="4" name="Slide Number Placeholder 2"/>
          <p:cNvSpPr txBox="1">
            <a:spLocks/>
          </p:cNvSpPr>
          <p:nvPr/>
        </p:nvSpPr>
        <p:spPr>
          <a:xfrm>
            <a:off x="11430000" y="4951553"/>
            <a:ext cx="685800" cy="365125"/>
          </a:xfrm>
          <a:prstGeom prst="rect">
            <a:avLst/>
          </a:prstGeom>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b="1" smtClean="0">
                <a:solidFill>
                  <a:sysClr val="windowText" lastClr="000000"/>
                </a:solidFill>
              </a:rPr>
              <a:pPr/>
              <a:t>2</a:t>
            </a:fld>
            <a:endParaRPr lang="en-US" b="1" dirty="0">
              <a:solidFill>
                <a:sysClr val="windowText" lastClr="000000"/>
              </a:solidFill>
            </a:endParaRPr>
          </a:p>
        </p:txBody>
      </p:sp>
      <p:pic>
        <p:nvPicPr>
          <p:cNvPr id="5" name="Picture 2" descr="C:\Users\Rae\Desktop\truth sets fre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979" y="1071266"/>
            <a:ext cx="12302922" cy="517713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2539" y="3921760"/>
            <a:ext cx="12235404" cy="11430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a:ln w="57150">
                  <a:solidFill>
                    <a:schemeClr val="accent2">
                      <a:lumMod val="50000"/>
                    </a:schemeClr>
                  </a:solidFill>
                </a:ln>
                <a:solidFill>
                  <a:schemeClr val="accent4"/>
                </a:solidFill>
                <a:effectLst>
                  <a:outerShdw blurRad="50800" dist="39000" dir="5460000" algn="tl">
                    <a:srgbClr val="000000">
                      <a:alpha val="38000"/>
                    </a:srgbClr>
                  </a:outerShdw>
                </a:effectLst>
                <a:latin typeface="Arial Rounded MT Bold" pitchFamily="34" charset="0"/>
              </a:rPr>
              <a:t>The Moon!  Oh, the Moon!</a:t>
            </a:r>
          </a:p>
        </p:txBody>
      </p:sp>
      <p:sp>
        <p:nvSpPr>
          <p:cNvPr id="7" name="Rectangle 6"/>
          <p:cNvSpPr/>
          <p:nvPr/>
        </p:nvSpPr>
        <p:spPr>
          <a:xfrm>
            <a:off x="0" y="4917440"/>
            <a:ext cx="12180425" cy="1905000"/>
          </a:xfrm>
          <a:prstGeom prst="rect">
            <a:avLst/>
          </a:prstGeom>
          <a:blipFill>
            <a:blip r:embed="rId4"/>
            <a:tile tx="0" ty="0" sx="100000" sy="100000" flip="none" algn="tl"/>
          </a:blipFill>
          <a:ln w="38100">
            <a:solidFill>
              <a:schemeClr val="accent4">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3"/>
          <p:cNvSpPr txBox="1">
            <a:spLocks/>
          </p:cNvSpPr>
          <p:nvPr/>
        </p:nvSpPr>
        <p:spPr>
          <a:xfrm>
            <a:off x="12539" y="5334000"/>
            <a:ext cx="12167886" cy="1524000"/>
          </a:xfrm>
          <a:prstGeom prst="rect">
            <a:avLst/>
          </a:prstGeom>
        </p:spPr>
        <p:txBody>
          <a:bodyPr vert="horz" lIns="91440" tIns="45720" rIns="91440" bIns="45720" rtlCol="0">
            <a:normAutofit/>
            <a:scene3d>
              <a:camera prst="orthographicFront"/>
              <a:lightRig rig="balanced" dir="t">
                <a:rot lat="0" lon="0" rev="2100000"/>
              </a:lightRig>
            </a:scene3d>
            <a:sp3d extrusionH="57150" prstMaterial="metal">
              <a:bevelT w="38100" h="25400" prst="softRound"/>
              <a:contourClr>
                <a:schemeClr val="bg2"/>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en-US" sz="2900" b="1" dirty="0">
              <a:ln w="50800"/>
              <a:solidFill>
                <a:schemeClr val="bg1">
                  <a:shade val="50000"/>
                </a:schemeClr>
              </a:solidFill>
            </a:endParaRPr>
          </a:p>
        </p:txBody>
      </p:sp>
      <p:sp>
        <p:nvSpPr>
          <p:cNvPr id="9" name="Content Placeholder 3"/>
          <p:cNvSpPr txBox="1">
            <a:spLocks/>
          </p:cNvSpPr>
          <p:nvPr/>
        </p:nvSpPr>
        <p:spPr>
          <a:xfrm>
            <a:off x="54594" y="4951553"/>
            <a:ext cx="12167886" cy="1830247"/>
          </a:xfrm>
          <a:prstGeom prst="rect">
            <a:avLst/>
          </a:prstGeom>
        </p:spPr>
        <p:txBody>
          <a:bodyPr vert="horz" lIns="91440" tIns="45720" rIns="91440" bIns="45720" rtlCol="0">
            <a:normAutofit lnSpcReduction="10000"/>
            <a:scene3d>
              <a:camera prst="orthographicFront"/>
              <a:lightRig rig="balanced" dir="t">
                <a:rot lat="0" lon="0" rev="2100000"/>
              </a:lightRig>
            </a:scene3d>
            <a:sp3d extrusionH="57150" prstMaterial="metal">
              <a:bevelT w="38100" h="25400" prst="softRound"/>
              <a:contourClr>
                <a:schemeClr val="bg2"/>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b="1" dirty="0">
                <a:ln w="50800"/>
                <a:solidFill>
                  <a:srgbClr val="3366CC"/>
                </a:solidFill>
                <a:effectLst>
                  <a:glow rad="63500">
                    <a:schemeClr val="accent2">
                      <a:satMod val="175000"/>
                      <a:alpha val="40000"/>
                    </a:schemeClr>
                  </a:glow>
                </a:effectLst>
                <a:latin typeface="Edwardian Script ITC" pitchFamily="66" charset="0"/>
              </a:rPr>
              <a:t>Part 9:  </a:t>
            </a:r>
            <a:r>
              <a:rPr lang="en-US" sz="5400" b="1" dirty="0">
                <a:ln w="50800"/>
                <a:solidFill>
                  <a:srgbClr val="3366CC"/>
                </a:solidFill>
                <a:effectLst>
                  <a:glow rad="63500">
                    <a:schemeClr val="accent1">
                      <a:satMod val="175000"/>
                      <a:alpha val="40000"/>
                    </a:schemeClr>
                  </a:glow>
                </a:effectLst>
                <a:latin typeface="Edwardian Script ITC" pitchFamily="66" charset="0"/>
              </a:rPr>
              <a:t>“My People have forsaken Me for the </a:t>
            </a:r>
            <a:r>
              <a:rPr lang="en-US" sz="5400" b="1" dirty="0" err="1">
                <a:ln w="50800"/>
                <a:solidFill>
                  <a:srgbClr val="3366CC"/>
                </a:solidFill>
                <a:effectLst>
                  <a:glow rad="63500">
                    <a:schemeClr val="accent1">
                      <a:satMod val="175000"/>
                      <a:alpha val="40000"/>
                    </a:schemeClr>
                  </a:glow>
                </a:effectLst>
                <a:latin typeface="Edwardian Script ITC" pitchFamily="66" charset="0"/>
              </a:rPr>
              <a:t>Moonth</a:t>
            </a:r>
            <a:r>
              <a:rPr lang="en-US" sz="5400" b="1" dirty="0">
                <a:ln w="50800"/>
                <a:solidFill>
                  <a:srgbClr val="3366CC"/>
                </a:solidFill>
                <a:effectLst>
                  <a:glow rad="63500">
                    <a:schemeClr val="accent1">
                      <a:satMod val="175000"/>
                      <a:alpha val="40000"/>
                    </a:schemeClr>
                  </a:glow>
                </a:effectLst>
                <a:latin typeface="Edwardian Script ITC" pitchFamily="66" charset="0"/>
              </a:rPr>
              <a:t>!”   </a:t>
            </a:r>
          </a:p>
          <a:p>
            <a:pPr marL="0" indent="0" algn="ctr">
              <a:lnSpc>
                <a:spcPct val="110000"/>
              </a:lnSpc>
              <a:buFont typeface="Arial" panose="020B0604020202020204" pitchFamily="34" charset="0"/>
              <a:buNone/>
            </a:pPr>
            <a:r>
              <a:rPr lang="en-US" sz="3200" b="1" dirty="0">
                <a:ln w="50800">
                  <a:solidFill>
                    <a:schemeClr val="accent5">
                      <a:lumMod val="75000"/>
                    </a:schemeClr>
                  </a:solidFill>
                </a:ln>
                <a:solidFill>
                  <a:schemeClr val="accent4">
                    <a:lumMod val="75000"/>
                  </a:schemeClr>
                </a:solidFill>
                <a:latin typeface="Ravie" pitchFamily="82" charset="0"/>
              </a:rPr>
              <a:t> Question for this lesson:</a:t>
            </a:r>
            <a:r>
              <a:rPr lang="en-US" sz="2900" b="1" dirty="0">
                <a:ln w="50800"/>
                <a:solidFill>
                  <a:srgbClr val="3366CC"/>
                </a:solidFill>
                <a:effectLst>
                  <a:glow rad="139700">
                    <a:schemeClr val="accent2">
                      <a:satMod val="175000"/>
                      <a:alpha val="40000"/>
                    </a:schemeClr>
                  </a:glow>
                </a:effectLst>
                <a:latin typeface="Segoe Print" pitchFamily="2" charset="0"/>
              </a:rPr>
              <a:t>  </a:t>
            </a:r>
            <a:br>
              <a:rPr lang="en-US" sz="2900" b="1" dirty="0">
                <a:ln w="50800"/>
                <a:solidFill>
                  <a:srgbClr val="3366CC"/>
                </a:solidFill>
                <a:effectLst>
                  <a:glow rad="139700">
                    <a:schemeClr val="accent2">
                      <a:satMod val="175000"/>
                      <a:alpha val="40000"/>
                    </a:schemeClr>
                  </a:glow>
                </a:effectLst>
                <a:latin typeface="Segoe Print" pitchFamily="2" charset="0"/>
              </a:rPr>
            </a:br>
            <a:r>
              <a:rPr lang="en-US" sz="2600" b="1" dirty="0">
                <a:ln w="50800"/>
                <a:solidFill>
                  <a:srgbClr val="3366CC"/>
                </a:solidFill>
                <a:effectLst>
                  <a:glow rad="139700">
                    <a:schemeClr val="accent2">
                      <a:satMod val="175000"/>
                      <a:alpha val="40000"/>
                    </a:schemeClr>
                  </a:glow>
                </a:effectLst>
                <a:latin typeface="Segoe Print" pitchFamily="2" charset="0"/>
              </a:rPr>
              <a:t>Who is really responsible for removing the Covenant Calendar keys?</a:t>
            </a:r>
            <a:endParaRPr lang="en-US" sz="2600" b="1" dirty="0">
              <a:ln w="50800"/>
              <a:solidFill>
                <a:schemeClr val="bg1">
                  <a:shade val="50000"/>
                </a:schemeClr>
              </a:solidFill>
            </a:endParaRPr>
          </a:p>
        </p:txBody>
      </p:sp>
    </p:spTree>
    <p:extLst>
      <p:ext uri="{BB962C8B-B14F-4D97-AF65-F5344CB8AC3E}">
        <p14:creationId xmlns:p14="http://schemas.microsoft.com/office/powerpoint/2010/main" val="22194642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2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nodePh="1">
                                  <p:stCondLst>
                                    <p:cond delay="0"/>
                                  </p:stCondLst>
                                  <p:endCondLst>
                                    <p:cond evt="begin" delay="0">
                                      <p:tn val="10"/>
                                    </p:cond>
                                  </p:end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175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175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2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20200" y="6380152"/>
            <a:ext cx="2743200" cy="365125"/>
          </a:xfrm>
        </p:spPr>
        <p:txBody>
          <a:bodyPr/>
          <a:lstStyle/>
          <a:p>
            <a:fld id="{AA4C6552-42F6-43F2-A3FB-E92E8C09004E}" type="slidenum">
              <a:rPr lang="en-US" sz="1800" b="1" smtClean="0">
                <a:solidFill>
                  <a:schemeClr val="bg1"/>
                </a:solidFill>
              </a:rPr>
              <a:t>20</a:t>
            </a:fld>
            <a:endParaRPr lang="en-US" b="1" dirty="0">
              <a:solidFill>
                <a:schemeClr val="bg1"/>
              </a:solidFill>
            </a:endParaRPr>
          </a:p>
        </p:txBody>
      </p:sp>
      <p:sp>
        <p:nvSpPr>
          <p:cNvPr id="10" name="Rectangle 9"/>
          <p:cNvSpPr/>
          <p:nvPr/>
        </p:nvSpPr>
        <p:spPr>
          <a:xfrm>
            <a:off x="37792" y="0"/>
            <a:ext cx="12038873" cy="6463308"/>
          </a:xfrm>
          <a:prstGeom prst="rect">
            <a:avLst/>
          </a:prstGeom>
          <a:noFill/>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a:ln w="28575">
                  <a:solidFill>
                    <a:schemeClr val="accent5">
                      <a:lumMod val="75000"/>
                    </a:schemeClr>
                  </a:solidFill>
                </a:ln>
                <a:solidFill>
                  <a:schemeClr val="accent3"/>
                </a:solidFill>
                <a:effectLst>
                  <a:outerShdw blurRad="38100" dist="38100" dir="2700000" algn="tl">
                    <a:srgbClr val="000000">
                      <a:alpha val="43137"/>
                    </a:srgbClr>
                  </a:outerShdw>
                </a:effectLst>
                <a:latin typeface="Cooper Black" pitchFamily="18" charset="0"/>
              </a:rPr>
              <a:t>About  701 BC</a:t>
            </a:r>
          </a:p>
          <a:p>
            <a:pPr algn="ctr"/>
            <a:r>
              <a:rPr lang="en-US" sz="5400" b="1" cap="none" spc="0" dirty="0">
                <a:ln w="28575">
                  <a:solidFill>
                    <a:schemeClr val="accent5">
                      <a:lumMod val="75000"/>
                    </a:schemeClr>
                  </a:solidFill>
                </a:ln>
                <a:solidFill>
                  <a:schemeClr val="accent3"/>
                </a:solidFill>
                <a:effectLst>
                  <a:outerShdw blurRad="38100" dist="38100" dir="2700000" algn="tl">
                    <a:srgbClr val="000000">
                      <a:alpha val="43137"/>
                    </a:srgbClr>
                  </a:outerShdw>
                </a:effectLst>
                <a:latin typeface="Cooper Black" pitchFamily="18" charset="0"/>
              </a:rPr>
              <a:t>Hezekiah’s  Sundial  Event</a:t>
            </a:r>
          </a:p>
          <a:p>
            <a:pPr algn="ctr"/>
            <a:endParaRPr lang="en-US" sz="5400" b="1" dirty="0">
              <a:ln/>
              <a:solidFill>
                <a:schemeClr val="accent3"/>
              </a:solidFill>
            </a:endParaRPr>
          </a:p>
          <a:p>
            <a:pPr algn="ctr"/>
            <a:endParaRPr lang="en-US" sz="5400" b="1" cap="none" spc="0" dirty="0">
              <a:ln/>
              <a:solidFill>
                <a:schemeClr val="accent3"/>
              </a:solidFill>
              <a:effectLst/>
            </a:endParaRPr>
          </a:p>
          <a:p>
            <a:pPr algn="ctr"/>
            <a:endParaRPr lang="en-US" sz="5400" b="1" cap="none" spc="0" dirty="0">
              <a:ln/>
              <a:solidFill>
                <a:schemeClr val="accent3"/>
              </a:solidFill>
              <a:effectLst/>
            </a:endParaRPr>
          </a:p>
          <a:p>
            <a:pPr algn="ctr"/>
            <a:endParaRPr lang="en-US" sz="3600" b="1" cap="none" spc="0" dirty="0">
              <a:ln/>
              <a:solidFill>
                <a:schemeClr val="accent3"/>
              </a:solidFill>
              <a:effectLst/>
            </a:endParaRPr>
          </a:p>
          <a:p>
            <a:pPr algn="ctr"/>
            <a:r>
              <a:rPr lang="en-US" sz="5400" b="1" dirty="0">
                <a:ln/>
                <a:solidFill>
                  <a:srgbClr val="0070C0"/>
                </a:solidFill>
                <a:effectLst>
                  <a:outerShdw blurRad="38100" dist="38100" dir="2700000" algn="tl">
                    <a:srgbClr val="000000">
                      <a:alpha val="43137"/>
                    </a:srgbClr>
                  </a:outerShdw>
                </a:effectLst>
                <a:latin typeface="Comic Sans MS" pitchFamily="66" charset="0"/>
              </a:rPr>
              <a:t>Sent</a:t>
            </a:r>
            <a:r>
              <a:rPr lang="en-US" sz="5400" b="1" dirty="0">
                <a:ln/>
                <a:solidFill>
                  <a:srgbClr val="0070C0"/>
                </a:solidFill>
                <a:latin typeface="Comic Sans MS" pitchFamily="66" charset="0"/>
              </a:rPr>
              <a:t> </a:t>
            </a:r>
            <a:r>
              <a:rPr lang="en-US" sz="5400" b="1" dirty="0">
                <a:ln/>
                <a:solidFill>
                  <a:srgbClr val="0070C0"/>
                </a:solidFill>
                <a:effectLst>
                  <a:outerShdw blurRad="38100" dist="38100" dir="2700000" algn="tl">
                    <a:srgbClr val="000000">
                      <a:alpha val="43137"/>
                    </a:srgbClr>
                  </a:outerShdw>
                </a:effectLst>
                <a:latin typeface="Comic Sans MS" pitchFamily="66" charset="0"/>
              </a:rPr>
              <a:t>by Yahuah to </a:t>
            </a:r>
            <a:r>
              <a:rPr lang="en-US" sz="5400" b="1" cap="none" spc="0" dirty="0">
                <a:ln/>
                <a:solidFill>
                  <a:srgbClr val="0070C0"/>
                </a:solidFill>
                <a:effectLst>
                  <a:outerShdw blurRad="38100" dist="38100" dir="2700000" algn="tl">
                    <a:srgbClr val="000000">
                      <a:alpha val="43137"/>
                    </a:srgbClr>
                  </a:outerShdw>
                </a:effectLst>
                <a:latin typeface="Comic Sans MS" pitchFamily="66" charset="0"/>
              </a:rPr>
              <a:t>Correct ALL </a:t>
            </a:r>
            <a:br>
              <a:rPr lang="en-US" sz="5400" b="1" cap="none" spc="0" dirty="0">
                <a:ln/>
                <a:solidFill>
                  <a:srgbClr val="0070C0"/>
                </a:solidFill>
                <a:effectLst>
                  <a:outerShdw blurRad="38100" dist="38100" dir="2700000" algn="tl">
                    <a:srgbClr val="000000">
                      <a:alpha val="43137"/>
                    </a:srgbClr>
                  </a:outerShdw>
                </a:effectLst>
                <a:latin typeface="Comic Sans MS" pitchFamily="66" charset="0"/>
              </a:rPr>
            </a:br>
            <a:r>
              <a:rPr lang="en-US" sz="5400" b="1" cap="none" spc="0" dirty="0">
                <a:ln/>
                <a:solidFill>
                  <a:srgbClr val="9A0000"/>
                </a:solidFill>
                <a:effectLst>
                  <a:outerShdw blurRad="38100" dist="38100" dir="2700000" algn="tl">
                    <a:srgbClr val="000000">
                      <a:alpha val="43137"/>
                    </a:srgbClr>
                  </a:outerShdw>
                </a:effectLst>
                <a:latin typeface="Comic Sans MS" pitchFamily="66" charset="0"/>
              </a:rPr>
              <a:t>Apostasy</a:t>
            </a:r>
            <a:r>
              <a:rPr lang="en-US" sz="5400" b="1" cap="none" spc="0" dirty="0">
                <a:ln/>
                <a:solidFill>
                  <a:srgbClr val="FF0000"/>
                </a:solidFill>
                <a:effectLst>
                  <a:outerShdw blurRad="38100" dist="38100" dir="2700000" algn="tl">
                    <a:srgbClr val="000000">
                      <a:alpha val="43137"/>
                    </a:srgbClr>
                  </a:outerShdw>
                </a:effectLst>
                <a:latin typeface="Comic Sans MS" pitchFamily="66" charset="0"/>
              </a:rPr>
              <a:t> </a:t>
            </a:r>
            <a:r>
              <a:rPr lang="en-US" sz="5400" b="1" cap="none" spc="0" dirty="0">
                <a:ln/>
                <a:solidFill>
                  <a:srgbClr val="9A0000"/>
                </a:solidFill>
                <a:effectLst>
                  <a:outerShdw blurRad="38100" dist="38100" dir="2700000" algn="tl">
                    <a:srgbClr val="000000">
                      <a:alpha val="43137"/>
                    </a:srgbClr>
                  </a:outerShdw>
                </a:effectLst>
                <a:latin typeface="Comic Sans MS" pitchFamily="66" charset="0"/>
              </a:rPr>
              <a:t>with the “moon goddess.”</a:t>
            </a:r>
          </a:p>
        </p:txBody>
      </p:sp>
      <p:sp>
        <p:nvSpPr>
          <p:cNvPr id="12" name="TextBox 11"/>
          <p:cNvSpPr txBox="1"/>
          <p:nvPr/>
        </p:nvSpPr>
        <p:spPr>
          <a:xfrm>
            <a:off x="7696200" y="2806005"/>
            <a:ext cx="2514600" cy="1384995"/>
          </a:xfrm>
          <a:prstGeom prst="rect">
            <a:avLst/>
          </a:prstGeom>
          <a:noFill/>
        </p:spPr>
        <p:txBody>
          <a:bodyPr wrap="square" rtlCol="0">
            <a:spAutoFit/>
            <a:scene3d>
              <a:camera prst="orthographicFront"/>
              <a:lightRig rig="threePt" dir="t"/>
            </a:scene3d>
            <a:sp3d extrusionH="57150">
              <a:bevelT w="38100" h="38100" prst="angle"/>
            </a:sp3d>
          </a:bodyPr>
          <a:lstStyle/>
          <a:p>
            <a:r>
              <a:rPr lang="en-US" sz="2800" b="1" dirty="0">
                <a:solidFill>
                  <a:schemeClr val="accent3">
                    <a:lumMod val="60000"/>
                    <a:lumOff val="40000"/>
                  </a:schemeClr>
                </a:solidFill>
                <a:effectLst>
                  <a:outerShdw blurRad="38100" dist="38100" dir="2700000" algn="tl">
                    <a:srgbClr val="000000">
                      <a:alpha val="43137"/>
                    </a:srgbClr>
                  </a:outerShdw>
                </a:effectLst>
              </a:rPr>
              <a:t>2 Kings 20:9-11</a:t>
            </a:r>
          </a:p>
          <a:p>
            <a:r>
              <a:rPr lang="en-US" sz="2800" b="1" dirty="0">
                <a:solidFill>
                  <a:schemeClr val="accent3">
                    <a:lumMod val="60000"/>
                    <a:lumOff val="40000"/>
                  </a:schemeClr>
                </a:solidFill>
                <a:effectLst>
                  <a:outerShdw blurRad="38100" dist="38100" dir="2700000" algn="tl">
                    <a:srgbClr val="000000">
                      <a:alpha val="43137"/>
                    </a:srgbClr>
                  </a:outerShdw>
                </a:effectLst>
              </a:rPr>
              <a:t>2 Chron 32:24</a:t>
            </a:r>
          </a:p>
          <a:p>
            <a:r>
              <a:rPr lang="en-US" sz="2800" b="1" dirty="0">
                <a:solidFill>
                  <a:schemeClr val="accent3">
                    <a:lumMod val="60000"/>
                    <a:lumOff val="40000"/>
                  </a:schemeClr>
                </a:solidFill>
                <a:effectLst>
                  <a:outerShdw blurRad="38100" dist="38100" dir="2700000" algn="tl">
                    <a:srgbClr val="000000">
                      <a:alpha val="43137"/>
                    </a:srgbClr>
                  </a:outerShdw>
                </a:effectLst>
              </a:rPr>
              <a:t>Isa 38:7-8</a:t>
            </a:r>
          </a:p>
        </p:txBody>
      </p:sp>
      <p:sp>
        <p:nvSpPr>
          <p:cNvPr id="6" name="Title 1"/>
          <p:cNvSpPr txBox="1">
            <a:spLocks/>
          </p:cNvSpPr>
          <p:nvPr/>
        </p:nvSpPr>
        <p:spPr>
          <a:xfrm>
            <a:off x="1903656" y="1804987"/>
            <a:ext cx="8307144" cy="633413"/>
          </a:xfrm>
          <a:prstGeom prst="rect">
            <a:avLst/>
          </a:prstGeom>
          <a:gradFill>
            <a:gsLst>
              <a:gs pos="95000">
                <a:srgbClr val="FFF7E8"/>
              </a:gs>
              <a:gs pos="15000">
                <a:srgbClr val="FFEFD1"/>
              </a:gs>
              <a:gs pos="54000">
                <a:srgbClr val="F0EBD5">
                  <a:lumMod val="0"/>
                  <a:lumOff val="100000"/>
                </a:srgbClr>
              </a:gs>
            </a:gsLst>
            <a:lin ang="5400000" scaled="0"/>
          </a:gradFill>
          <a:scene3d>
            <a:camera prst="orthographicFront"/>
            <a:lightRig rig="flat" dir="tl">
              <a:rot lat="0" lon="0" rev="6600000"/>
            </a:lightRig>
          </a:scene3d>
          <a:sp3d>
            <a:bevelT/>
          </a:sp3d>
        </p:spPr>
        <p:txBody>
          <a:bodyPr vert="horz" anchor="ctr">
            <a:noAutofit/>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200" b="1" dirty="0">
                <a:ln w="11430">
                  <a:solidFill>
                    <a:srgbClr val="7030A0"/>
                  </a:solidFill>
                </a:ln>
                <a:solidFill>
                  <a:srgbClr val="7030A0"/>
                </a:solidFill>
                <a:effectLst>
                  <a:outerShdw blurRad="50800" dist="39000" dir="5460000" algn="tl">
                    <a:srgbClr val="000000">
                      <a:alpha val="38000"/>
                    </a:srgbClr>
                  </a:outerShdw>
                </a:effectLst>
              </a:rPr>
              <a:t>An Old Testament Historical Turning Point</a:t>
            </a:r>
            <a:endParaRPr lang="en-US" sz="2400" b="1" dirty="0">
              <a:ln w="11430"/>
              <a:solidFill>
                <a:srgbClr val="0070C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823525324"/>
      </p:ext>
    </p:extLst>
  </p:cSld>
  <p:clrMapOvr>
    <a:masterClrMapping/>
  </p:clrMapOvr>
  <p:transition spd="slow">
    <p:circl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A0A75170-548C-4A8B-8FEE-6418D9891680}" type="slidenum">
              <a:rPr lang="en-US" smtClean="0"/>
              <a:t>21</a:t>
            </a:fld>
            <a:endParaRPr lang="en-US"/>
          </a:p>
        </p:txBody>
      </p:sp>
      <p:sp>
        <p:nvSpPr>
          <p:cNvPr id="5" name="Content Placeholder 4"/>
          <p:cNvSpPr>
            <a:spLocks noGrp="1"/>
          </p:cNvSpPr>
          <p:nvPr>
            <p:ph sz="quarter" idx="4294967295"/>
          </p:nvPr>
        </p:nvSpPr>
        <p:spPr>
          <a:xfrm>
            <a:off x="3143673" y="609600"/>
            <a:ext cx="8724053" cy="4940808"/>
          </a:xfrm>
          <a:prstGeom prst="rect">
            <a:avLst/>
          </a:prstGeom>
        </p:spPr>
        <p:txBody>
          <a:bodyPr>
            <a:scene3d>
              <a:camera prst="orthographicFront"/>
              <a:lightRig rig="threePt" dir="t"/>
            </a:scene3d>
            <a:sp3d extrusionH="57150">
              <a:bevelT w="57150" h="38100" prst="artDeco"/>
            </a:sp3d>
          </a:bodyPr>
          <a:lstStyle/>
          <a:p>
            <a:r>
              <a:rPr lang="en-US" sz="4800" b="1" dirty="0">
                <a:solidFill>
                  <a:srgbClr val="A40052"/>
                </a:solidFill>
                <a:effectLst>
                  <a:glow rad="127000">
                    <a:schemeClr val="accent4">
                      <a:lumMod val="20000"/>
                      <a:lumOff val="80000"/>
                    </a:schemeClr>
                  </a:glow>
                </a:effectLst>
              </a:rPr>
              <a:t>Many of the Bible testimonies are recorded twice. </a:t>
            </a:r>
            <a:br>
              <a:rPr lang="en-US" sz="4800" b="1" dirty="0">
                <a:solidFill>
                  <a:srgbClr val="A40052"/>
                </a:solidFill>
                <a:effectLst>
                  <a:glow rad="127000">
                    <a:schemeClr val="accent4">
                      <a:lumMod val="20000"/>
                      <a:lumOff val="80000"/>
                    </a:schemeClr>
                  </a:glow>
                </a:effectLst>
              </a:rPr>
            </a:br>
            <a:r>
              <a:rPr lang="en-US" sz="4800" b="1" dirty="0">
                <a:solidFill>
                  <a:srgbClr val="A40052"/>
                </a:solidFill>
                <a:effectLst>
                  <a:glow rad="127000">
                    <a:schemeClr val="accent4">
                      <a:lumMod val="20000"/>
                      <a:lumOff val="80000"/>
                    </a:schemeClr>
                  </a:glow>
                </a:effectLst>
              </a:rPr>
              <a:t> </a:t>
            </a:r>
          </a:p>
          <a:p>
            <a:r>
              <a:rPr lang="en-US" sz="4800" b="1" dirty="0">
                <a:solidFill>
                  <a:srgbClr val="A40052"/>
                </a:solidFill>
                <a:effectLst>
                  <a:glow rad="127000">
                    <a:schemeClr val="accent4">
                      <a:lumMod val="20000"/>
                      <a:lumOff val="80000"/>
                    </a:schemeClr>
                  </a:glow>
                </a:effectLst>
              </a:rPr>
              <a:t>Hezekiah’s testimony </a:t>
            </a:r>
            <a:r>
              <a:rPr lang="en-US" sz="4000" b="1" dirty="0">
                <a:solidFill>
                  <a:srgbClr val="A40052"/>
                </a:solidFill>
                <a:effectLst>
                  <a:glow rad="127000">
                    <a:schemeClr val="accent4">
                      <a:lumMod val="20000"/>
                      <a:lumOff val="80000"/>
                    </a:schemeClr>
                  </a:glow>
                </a:effectLst>
              </a:rPr>
              <a:t>(recorded 3 times)</a:t>
            </a:r>
            <a:r>
              <a:rPr lang="en-US" sz="4800" b="1" dirty="0">
                <a:solidFill>
                  <a:srgbClr val="A40052"/>
                </a:solidFill>
                <a:effectLst>
                  <a:glow rad="127000">
                    <a:schemeClr val="accent4">
                      <a:lumMod val="20000"/>
                      <a:lumOff val="80000"/>
                    </a:schemeClr>
                  </a:glow>
                </a:effectLst>
              </a:rPr>
              <a:t> is given more attention for the sundial shadow moving backwards 10 degrees.  </a:t>
            </a:r>
          </a:p>
        </p:txBody>
      </p:sp>
    </p:spTree>
    <p:extLst>
      <p:ext uri="{BB962C8B-B14F-4D97-AF65-F5344CB8AC3E}">
        <p14:creationId xmlns:p14="http://schemas.microsoft.com/office/powerpoint/2010/main" val="18455378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normAutofit fontScale="92500" lnSpcReduction="10000"/>
          </a:bodyPr>
          <a:lstStyle/>
          <a:p>
            <a:fld id="{A0A75170-548C-4A8B-8FEE-6418D9891680}" type="slidenum">
              <a:rPr lang="en-US" b="1" smtClean="0">
                <a:solidFill>
                  <a:schemeClr val="bg1"/>
                </a:solidFill>
              </a:rPr>
              <a:t>22</a:t>
            </a:fld>
            <a:endParaRPr lang="en-US" b="1" dirty="0">
              <a:solidFill>
                <a:schemeClr val="bg1"/>
              </a:solidFill>
            </a:endParaRPr>
          </a:p>
        </p:txBody>
      </p:sp>
      <p:sp>
        <p:nvSpPr>
          <p:cNvPr id="5" name="Content Placeholder 4"/>
          <p:cNvSpPr>
            <a:spLocks noGrp="1"/>
          </p:cNvSpPr>
          <p:nvPr>
            <p:ph sz="quarter" idx="4294967295"/>
          </p:nvPr>
        </p:nvSpPr>
        <p:spPr>
          <a:xfrm>
            <a:off x="3029373" y="152400"/>
            <a:ext cx="8724053" cy="3200400"/>
          </a:xfrm>
          <a:prstGeom prst="rect">
            <a:avLst/>
          </a:prstGeom>
        </p:spPr>
        <p:txBody>
          <a:bodyPr>
            <a:normAutofit/>
            <a:scene3d>
              <a:camera prst="orthographicFront"/>
              <a:lightRig rig="threePt" dir="t"/>
            </a:scene3d>
            <a:sp3d extrusionH="57150">
              <a:bevelT w="57150" h="38100" prst="artDeco"/>
            </a:sp3d>
          </a:bodyPr>
          <a:lstStyle/>
          <a:p>
            <a:pPr marL="0" indent="0">
              <a:buNone/>
            </a:pPr>
            <a:r>
              <a:rPr lang="en-US" sz="4000" b="1" dirty="0">
                <a:solidFill>
                  <a:srgbClr val="A40052"/>
                </a:solidFill>
                <a:effectLst>
                  <a:glow rad="127000">
                    <a:schemeClr val="accent4">
                      <a:lumMod val="20000"/>
                      <a:lumOff val="80000"/>
                    </a:schemeClr>
                  </a:glow>
                </a:effectLst>
              </a:rPr>
              <a:t>A Bible Hermeneutic worth repeating and remembering: </a:t>
            </a:r>
            <a:br>
              <a:rPr lang="en-US" sz="3200" b="1" dirty="0">
                <a:solidFill>
                  <a:srgbClr val="A40052"/>
                </a:solidFill>
                <a:effectLst>
                  <a:glow rad="127000">
                    <a:schemeClr val="accent4">
                      <a:lumMod val="20000"/>
                      <a:lumOff val="80000"/>
                    </a:schemeClr>
                  </a:glow>
                </a:effectLst>
              </a:rPr>
            </a:br>
            <a:r>
              <a:rPr lang="en-US" sz="3200" b="1" dirty="0">
                <a:solidFill>
                  <a:srgbClr val="A40052"/>
                </a:solidFill>
                <a:effectLst>
                  <a:glow rad="127000">
                    <a:schemeClr val="accent4">
                      <a:lumMod val="20000"/>
                      <a:lumOff val="80000"/>
                    </a:schemeClr>
                  </a:glow>
                </a:effectLst>
              </a:rPr>
              <a:t>       </a:t>
            </a:r>
            <a:r>
              <a:rPr lang="en-US" sz="4400" b="1" dirty="0">
                <a:solidFill>
                  <a:srgbClr val="A40052"/>
                </a:solidFill>
                <a:effectLst>
                  <a:glow rad="127000">
                    <a:schemeClr val="accent4">
                      <a:lumMod val="20000"/>
                      <a:lumOff val="80000"/>
                    </a:schemeClr>
                  </a:glow>
                </a:effectLst>
              </a:rPr>
              <a:t>Yahuah does not repeat things </a:t>
            </a:r>
            <a:br>
              <a:rPr lang="en-US" sz="4400" b="1" dirty="0">
                <a:solidFill>
                  <a:srgbClr val="A40052"/>
                </a:solidFill>
                <a:effectLst>
                  <a:glow rad="127000">
                    <a:schemeClr val="accent4">
                      <a:lumMod val="20000"/>
                      <a:lumOff val="80000"/>
                    </a:schemeClr>
                  </a:glow>
                </a:effectLst>
              </a:rPr>
            </a:br>
            <a:r>
              <a:rPr lang="en-US" sz="4400" b="1" dirty="0">
                <a:solidFill>
                  <a:srgbClr val="A40052"/>
                </a:solidFill>
                <a:effectLst>
                  <a:glow rad="127000">
                    <a:schemeClr val="accent4">
                      <a:lumMod val="20000"/>
                      <a:lumOff val="80000"/>
                    </a:schemeClr>
                  </a:glow>
                </a:effectLst>
              </a:rPr>
              <a:t>         of no great consequence!  </a:t>
            </a:r>
          </a:p>
          <a:p>
            <a:r>
              <a:rPr lang="en-US" sz="3600" b="1" dirty="0">
                <a:solidFill>
                  <a:srgbClr val="002060"/>
                </a:solidFill>
              </a:rPr>
              <a:t>That means: </a:t>
            </a:r>
          </a:p>
        </p:txBody>
      </p:sp>
      <p:sp>
        <p:nvSpPr>
          <p:cNvPr id="7" name="Rounded Rectangle 6"/>
          <p:cNvSpPr/>
          <p:nvPr/>
        </p:nvSpPr>
        <p:spPr>
          <a:xfrm>
            <a:off x="4000500" y="3200400"/>
            <a:ext cx="7010400" cy="3098721"/>
          </a:xfrm>
          <a:prstGeom prst="roundRect">
            <a:avLst/>
          </a:prstGeom>
          <a:solidFill>
            <a:srgbClr val="660033">
              <a:alpha val="39000"/>
            </a:srgbClr>
          </a:solidFill>
          <a:ln w="57150">
            <a:solidFill>
              <a:srgbClr val="660033"/>
            </a:solidFill>
          </a:ln>
          <a:scene3d>
            <a:camera prst="orthographicFront"/>
            <a:lightRig rig="soft" dir="tl">
              <a:rot lat="0" lon="0" rev="0"/>
            </a:lightRig>
          </a:scene3d>
          <a:sp3d>
            <a:bevelT w="152400" h="50800" prst="softRound"/>
          </a:sp3d>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400" b="1" spc="150" dirty="0">
                <a:ln w="11430"/>
                <a:solidFill>
                  <a:srgbClr val="F8F8F8"/>
                </a:solidFill>
                <a:effectLst>
                  <a:outerShdw blurRad="25400" algn="tl" rotWithShape="0">
                    <a:srgbClr val="000000">
                      <a:alpha val="43000"/>
                    </a:srgbClr>
                  </a:outerShdw>
                </a:effectLst>
              </a:rPr>
              <a:t>When something is given</a:t>
            </a:r>
          </a:p>
          <a:p>
            <a:pPr algn="ctr"/>
            <a:r>
              <a:rPr lang="en-US" sz="4400" b="1" spc="150" dirty="0">
                <a:ln w="11430"/>
                <a:solidFill>
                  <a:srgbClr val="F8F8F8"/>
                </a:solidFill>
                <a:effectLst>
                  <a:outerShdw blurRad="25400" algn="tl" rotWithShape="0">
                    <a:srgbClr val="000000">
                      <a:alpha val="43000"/>
                    </a:srgbClr>
                  </a:outerShdw>
                </a:effectLst>
              </a:rPr>
              <a:t>attention an unusual</a:t>
            </a:r>
            <a:br>
              <a:rPr lang="en-US" sz="4400" b="1" spc="150" dirty="0">
                <a:ln w="11430"/>
                <a:solidFill>
                  <a:srgbClr val="F8F8F8"/>
                </a:solidFill>
                <a:effectLst>
                  <a:outerShdw blurRad="25400" algn="tl" rotWithShape="0">
                    <a:srgbClr val="000000">
                      <a:alpha val="43000"/>
                    </a:srgbClr>
                  </a:outerShdw>
                </a:effectLst>
              </a:rPr>
            </a:br>
            <a:r>
              <a:rPr lang="en-US" sz="4400" b="1" spc="150" dirty="0">
                <a:ln w="11430"/>
                <a:solidFill>
                  <a:srgbClr val="F8F8F8"/>
                </a:solidFill>
                <a:effectLst>
                  <a:outerShdw blurRad="25400" algn="tl" rotWithShape="0">
                    <a:srgbClr val="000000">
                      <a:alpha val="43000"/>
                    </a:srgbClr>
                  </a:outerShdw>
                </a:effectLst>
              </a:rPr>
              <a:t>number of times –</a:t>
            </a:r>
            <a:br>
              <a:rPr lang="en-US" sz="4400" b="1" spc="150" dirty="0">
                <a:ln w="11430"/>
                <a:solidFill>
                  <a:srgbClr val="F8F8F8"/>
                </a:solidFill>
                <a:effectLst>
                  <a:outerShdw blurRad="25400" algn="tl" rotWithShape="0">
                    <a:srgbClr val="000000">
                      <a:alpha val="43000"/>
                    </a:srgbClr>
                  </a:outerShdw>
                </a:effectLst>
              </a:rPr>
            </a:br>
            <a:r>
              <a:rPr lang="en-US" sz="4400" b="1" spc="150" dirty="0">
                <a:ln w="11430"/>
                <a:solidFill>
                  <a:srgbClr val="F8F8F8"/>
                </a:solidFill>
                <a:effectLst>
                  <a:outerShdw blurRad="25400" algn="tl" rotWithShape="0">
                    <a:srgbClr val="000000">
                      <a:alpha val="43000"/>
                    </a:srgbClr>
                  </a:outerShdw>
                </a:effectLst>
              </a:rPr>
              <a:t>it is time to take notice!</a:t>
            </a:r>
            <a:endParaRPr lang="en-US" sz="48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19642144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27000">
              <a:schemeClr val="bg1"/>
            </a:gs>
            <a:gs pos="43000">
              <a:srgbClr val="FEE7F2"/>
            </a:gs>
            <a:gs pos="63000">
              <a:srgbClr val="FAC77D"/>
            </a:gs>
            <a:gs pos="82000">
              <a:srgbClr val="FBD49C"/>
            </a:gs>
            <a:gs pos="100000">
              <a:schemeClr val="bg1"/>
            </a:gs>
          </a:gsLst>
          <a:lin ang="8100000" scaled="1"/>
        </a:gradFill>
        <a:effectLst/>
      </p:bgPr>
    </p:bg>
    <p:spTree>
      <p:nvGrpSpPr>
        <p:cNvPr id="1" name=""/>
        <p:cNvGrpSpPr/>
        <p:nvPr/>
      </p:nvGrpSpPr>
      <p:grpSpPr>
        <a:xfrm>
          <a:off x="0" y="0"/>
          <a:ext cx="0" cy="0"/>
          <a:chOff x="0" y="0"/>
          <a:chExt cx="0" cy="0"/>
        </a:xfrm>
      </p:grpSpPr>
      <p:pic>
        <p:nvPicPr>
          <p:cNvPr id="1026" name="Picture 2" descr="C:\Users\Rae\Desktop\white man clip art\white man hear ye m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8930638" y="0"/>
            <a:ext cx="3413762" cy="26336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1"/>
            <a:ext cx="9448800" cy="914401"/>
          </a:xfrm>
        </p:spPr>
        <p:txBody>
          <a:bodyPr>
            <a:scene3d>
              <a:camera prst="orthographicFront"/>
              <a:lightRig rig="threePt" dir="t"/>
            </a:scene3d>
            <a:sp3d extrusionH="57150">
              <a:bevelT h="25400" prst="softRound"/>
            </a:sp3d>
          </a:bodyPr>
          <a:lstStyle/>
          <a:p>
            <a:pPr algn="ctr"/>
            <a:r>
              <a:rPr lang="en-US" dirty="0">
                <a:solidFill>
                  <a:srgbClr val="C00000"/>
                </a:solidFill>
                <a:latin typeface="Cooper Black" pitchFamily="18" charset="0"/>
              </a:rPr>
              <a:t>An Important Announcement</a:t>
            </a:r>
          </a:p>
        </p:txBody>
      </p:sp>
      <p:sp>
        <p:nvSpPr>
          <p:cNvPr id="3" name="Content Placeholder 2"/>
          <p:cNvSpPr>
            <a:spLocks noGrp="1"/>
          </p:cNvSpPr>
          <p:nvPr>
            <p:ph idx="1"/>
          </p:nvPr>
        </p:nvSpPr>
        <p:spPr>
          <a:xfrm>
            <a:off x="304800" y="990600"/>
            <a:ext cx="11811000" cy="5562600"/>
          </a:xfrm>
        </p:spPr>
        <p:txBody>
          <a:bodyPr>
            <a:normAutofit fontScale="92500"/>
          </a:bodyPr>
          <a:lstStyle/>
          <a:p>
            <a:pPr marL="0" indent="0">
              <a:buNone/>
            </a:pPr>
            <a:r>
              <a:rPr lang="en-US" b="1" dirty="0">
                <a:effectLst>
                  <a:glow rad="63500">
                    <a:schemeClr val="accent5">
                      <a:satMod val="175000"/>
                      <a:alpha val="40000"/>
                    </a:schemeClr>
                  </a:glow>
                </a:effectLst>
              </a:rPr>
              <a:t>There were two signs given to King Hezekiah around 701 BC:  </a:t>
            </a:r>
          </a:p>
          <a:p>
            <a:pPr marL="514350" indent="-514350">
              <a:buFont typeface="+mj-lt"/>
              <a:buAutoNum type="arabicPeriod"/>
            </a:pPr>
            <a:r>
              <a:rPr lang="en-US" b="1" dirty="0">
                <a:effectLst>
                  <a:glow rad="63500">
                    <a:schemeClr val="accent5">
                      <a:satMod val="175000"/>
                      <a:alpha val="40000"/>
                    </a:schemeClr>
                  </a:glow>
                </a:effectLst>
              </a:rPr>
              <a:t>The sign for the approaching Jubilee year in Isaiah 37; </a:t>
            </a:r>
          </a:p>
          <a:p>
            <a:pPr marL="514350" indent="-514350">
              <a:buFont typeface="+mj-lt"/>
              <a:buAutoNum type="arabicPeriod"/>
            </a:pPr>
            <a:r>
              <a:rPr lang="en-US" b="1" dirty="0">
                <a:effectLst>
                  <a:glow rad="63500">
                    <a:schemeClr val="accent5">
                      <a:satMod val="175000"/>
                      <a:alpha val="40000"/>
                    </a:schemeClr>
                  </a:glow>
                </a:effectLst>
              </a:rPr>
              <a:t>The sundial miracle in Isaiah 38.  </a:t>
            </a:r>
          </a:p>
          <a:p>
            <a:pPr>
              <a:buFont typeface="Wingdings" pitchFamily="2" charset="2"/>
              <a:buChar char="v"/>
            </a:pPr>
            <a:r>
              <a:rPr lang="en-US" b="1" dirty="0">
                <a:effectLst>
                  <a:glow rad="63500">
                    <a:schemeClr val="accent5">
                      <a:satMod val="175000"/>
                      <a:alpha val="40000"/>
                    </a:schemeClr>
                  </a:glow>
                </a:effectLst>
              </a:rPr>
              <a:t>  One commentary says this:  </a:t>
            </a:r>
            <a:r>
              <a:rPr lang="en-US" b="1" dirty="0">
                <a:effectLst>
                  <a:outerShdw blurRad="69850" dist="43180" dir="5400000" sx="0" sy="0">
                    <a:srgbClr val="000000">
                      <a:alpha val="65000"/>
                    </a:srgbClr>
                  </a:outerShdw>
                </a:effectLst>
              </a:rPr>
              <a:t>The extra fifteen years given to Hezekiah </a:t>
            </a:r>
            <a:r>
              <a:rPr lang="en-US" b="1" u="sng" dirty="0">
                <a:effectLst>
                  <a:glow rad="63500">
                    <a:schemeClr val="accent2">
                      <a:satMod val="175000"/>
                      <a:alpha val="40000"/>
                    </a:schemeClr>
                  </a:glow>
                  <a:outerShdw blurRad="69850" dist="43180" dir="5400000" sx="0" sy="0">
                    <a:srgbClr val="000000">
                      <a:alpha val="65000"/>
                    </a:srgbClr>
                  </a:outerShdw>
                </a:effectLst>
              </a:rPr>
              <a:t>ended</a:t>
            </a:r>
            <a:r>
              <a:rPr lang="en-US" b="1" dirty="0">
                <a:effectLst>
                  <a:outerShdw blurRad="69850" dist="43180" dir="5400000" sx="0" sy="0">
                    <a:srgbClr val="000000">
                      <a:alpha val="65000"/>
                    </a:srgbClr>
                  </a:outerShdw>
                </a:effectLst>
              </a:rPr>
              <a:t> </a:t>
            </a:r>
            <a:br>
              <a:rPr lang="en-US" b="1" dirty="0">
                <a:effectLst>
                  <a:outerShdw blurRad="69850" dist="43180" dir="5400000" sx="0" sy="0">
                    <a:srgbClr val="000000">
                      <a:alpha val="65000"/>
                    </a:srgbClr>
                  </a:outerShdw>
                </a:effectLst>
              </a:rPr>
            </a:br>
            <a:r>
              <a:rPr lang="en-US" b="1" dirty="0">
                <a:effectLst>
                  <a:outerShdw blurRad="69850" dist="43180" dir="5400000" sx="0" sy="0">
                    <a:srgbClr val="000000">
                      <a:alpha val="65000"/>
                    </a:srgbClr>
                  </a:outerShdw>
                </a:effectLst>
              </a:rPr>
              <a:t>with the deliverance of Jerusalem, </a:t>
            </a:r>
            <a:r>
              <a:rPr lang="en-US" b="1" dirty="0">
                <a:ln>
                  <a:solidFill>
                    <a:srgbClr val="7030A0"/>
                  </a:solidFill>
                </a:ln>
                <a:solidFill>
                  <a:srgbClr val="00B050"/>
                </a:solidFill>
                <a:effectLst>
                  <a:glow rad="139700">
                    <a:schemeClr val="accent2">
                      <a:satMod val="175000"/>
                      <a:alpha val="40000"/>
                    </a:schemeClr>
                  </a:glow>
                  <a:outerShdw blurRad="69850" dist="43180" dir="5400000" sx="0" sy="0">
                    <a:srgbClr val="000000">
                      <a:alpha val="65000"/>
                    </a:srgbClr>
                  </a:outerShdw>
                </a:effectLst>
              </a:rPr>
              <a:t>marking the completion of the third year of </a:t>
            </a:r>
            <a:br>
              <a:rPr lang="en-US" b="1" dirty="0">
                <a:ln>
                  <a:solidFill>
                    <a:srgbClr val="7030A0"/>
                  </a:solidFill>
                </a:ln>
                <a:solidFill>
                  <a:srgbClr val="00B050"/>
                </a:solidFill>
                <a:effectLst>
                  <a:glow rad="139700">
                    <a:schemeClr val="accent2">
                      <a:satMod val="175000"/>
                      <a:alpha val="40000"/>
                    </a:schemeClr>
                  </a:glow>
                  <a:outerShdw blurRad="69850" dist="43180" dir="5400000" sx="0" sy="0">
                    <a:srgbClr val="000000">
                      <a:alpha val="65000"/>
                    </a:srgbClr>
                  </a:outerShdw>
                </a:effectLst>
              </a:rPr>
            </a:br>
            <a:r>
              <a:rPr lang="en-US" b="1" dirty="0">
                <a:ln>
                  <a:solidFill>
                    <a:srgbClr val="7030A0"/>
                  </a:solidFill>
                </a:ln>
                <a:solidFill>
                  <a:srgbClr val="00B050"/>
                </a:solidFill>
                <a:effectLst>
                  <a:glow rad="139700">
                    <a:schemeClr val="accent2">
                      <a:satMod val="175000"/>
                      <a:alpha val="40000"/>
                    </a:schemeClr>
                  </a:glow>
                  <a:outerShdw blurRad="69850" dist="43180" dir="5400000" sx="0" sy="0">
                    <a:srgbClr val="000000">
                      <a:alpha val="65000"/>
                    </a:srgbClr>
                  </a:outerShdw>
                </a:effectLst>
              </a:rPr>
              <a:t>the ‘3rd-year’ sign … </a:t>
            </a:r>
          </a:p>
          <a:p>
            <a:pPr marL="0" indent="0">
              <a:buNone/>
            </a:pPr>
            <a:r>
              <a:rPr lang="en-US" dirty="0">
                <a:ln>
                  <a:solidFill>
                    <a:schemeClr val="tx1"/>
                  </a:solidFill>
                </a:ln>
                <a:solidFill>
                  <a:srgbClr val="006600"/>
                </a:solidFill>
              </a:rPr>
              <a:t>The sundial miracle and other events around Hezekiah connect to: </a:t>
            </a:r>
          </a:p>
          <a:p>
            <a:pPr marL="514350" indent="-514350">
              <a:buAutoNum type="arabicPeriod"/>
            </a:pPr>
            <a:r>
              <a:rPr lang="en-US" dirty="0">
                <a:ln>
                  <a:solidFill>
                    <a:schemeClr val="tx1"/>
                  </a:solidFill>
                </a:ln>
                <a:solidFill>
                  <a:srgbClr val="006600"/>
                </a:solidFill>
              </a:rPr>
              <a:t>The Jubilee Calendar used to calculate every 50 years of the 120 allotted Jubilees;</a:t>
            </a:r>
          </a:p>
          <a:p>
            <a:pPr marL="514350" indent="-514350">
              <a:buAutoNum type="arabicPeriod"/>
            </a:pPr>
            <a:r>
              <a:rPr lang="en-US" dirty="0">
                <a:ln>
                  <a:solidFill>
                    <a:schemeClr val="tx1"/>
                  </a:solidFill>
                </a:ln>
                <a:solidFill>
                  <a:srgbClr val="006600"/>
                </a:solidFill>
              </a:rPr>
              <a:t>The Covenant Calendar used from month to month each year.</a:t>
            </a:r>
          </a:p>
          <a:p>
            <a:pPr>
              <a:lnSpc>
                <a:spcPct val="110000"/>
              </a:lnSpc>
              <a:buFont typeface="Wingdings" pitchFamily="2" charset="2"/>
              <a:buChar char="v"/>
            </a:pPr>
            <a:r>
              <a:rPr lang="en-US" dirty="0"/>
              <a:t>  </a:t>
            </a:r>
            <a:r>
              <a:rPr lang="en-US" dirty="0">
                <a:ln>
                  <a:solidFill>
                    <a:schemeClr val="tx1"/>
                  </a:solidFill>
                </a:ln>
                <a:solidFill>
                  <a:srgbClr val="00B0F0"/>
                </a:solidFill>
              </a:rPr>
              <a:t>Hezekiah’s testimony is the </a:t>
            </a:r>
            <a:r>
              <a:rPr lang="en-US" b="1" u="sng" dirty="0">
                <a:ln>
                  <a:solidFill>
                    <a:schemeClr val="tx1"/>
                  </a:solidFill>
                </a:ln>
                <a:solidFill>
                  <a:srgbClr val="00B0F0"/>
                </a:solidFill>
              </a:rPr>
              <a:t>only marker in the Old Testament</a:t>
            </a:r>
            <a:r>
              <a:rPr lang="en-US" dirty="0">
                <a:ln>
                  <a:solidFill>
                    <a:schemeClr val="tx1"/>
                  </a:solidFill>
                </a:ln>
                <a:solidFill>
                  <a:srgbClr val="00B0F0"/>
                </a:solidFill>
              </a:rPr>
              <a:t> and the </a:t>
            </a:r>
            <a:r>
              <a:rPr lang="en-US" b="1" u="sng" dirty="0">
                <a:ln>
                  <a:solidFill>
                    <a:schemeClr val="tx1"/>
                  </a:solidFill>
                </a:ln>
                <a:solidFill>
                  <a:srgbClr val="00B0F0"/>
                </a:solidFill>
              </a:rPr>
              <a:t>only pivotal point</a:t>
            </a:r>
            <a:r>
              <a:rPr lang="en-US" dirty="0">
                <a:ln>
                  <a:solidFill>
                    <a:schemeClr val="tx1"/>
                  </a:solidFill>
                </a:ln>
                <a:solidFill>
                  <a:srgbClr val="00B0F0"/>
                </a:solidFill>
              </a:rPr>
              <a:t> that challenges the pagan “moon” calendar, AND, also establishes the exact year for the years 49, 50 and the new 1</a:t>
            </a:r>
            <a:r>
              <a:rPr lang="en-US" baseline="30000" dirty="0">
                <a:ln>
                  <a:solidFill>
                    <a:schemeClr val="tx1"/>
                  </a:solidFill>
                </a:ln>
                <a:solidFill>
                  <a:srgbClr val="00B0F0"/>
                </a:solidFill>
              </a:rPr>
              <a:t>st</a:t>
            </a:r>
            <a:r>
              <a:rPr lang="en-US" dirty="0">
                <a:ln>
                  <a:solidFill>
                    <a:schemeClr val="tx1"/>
                  </a:solidFill>
                </a:ln>
                <a:solidFill>
                  <a:srgbClr val="00B0F0"/>
                </a:solidFill>
              </a:rPr>
              <a:t> year of the next Jubilee calendar.</a:t>
            </a:r>
          </a:p>
          <a:p>
            <a:pPr marL="0" indent="0">
              <a:buNone/>
            </a:pPr>
            <a:endParaRPr lang="en-US" dirty="0">
              <a:ln>
                <a:solidFill>
                  <a:srgbClr val="7030A0"/>
                </a:solidFill>
              </a:ln>
              <a:solidFill>
                <a:srgbClr val="00B050"/>
              </a:solidFill>
              <a:effectLst>
                <a:glow rad="139700">
                  <a:schemeClr val="accent2">
                    <a:satMod val="175000"/>
                    <a:alpha val="40000"/>
                  </a:schemeClr>
                </a:glow>
                <a:outerShdw blurRad="69850" dist="43180" dir="5400000" sx="0" sy="0">
                  <a:srgbClr val="000000">
                    <a:alpha val="65000"/>
                  </a:srgbClr>
                </a:outerShdw>
              </a:effectLst>
            </a:endParaRPr>
          </a:p>
        </p:txBody>
      </p:sp>
      <p:sp>
        <p:nvSpPr>
          <p:cNvPr id="4" name="Slide Number Placeholder 3"/>
          <p:cNvSpPr>
            <a:spLocks noGrp="1"/>
          </p:cNvSpPr>
          <p:nvPr>
            <p:ph type="sldNum" sz="quarter" idx="12"/>
          </p:nvPr>
        </p:nvSpPr>
        <p:spPr/>
        <p:txBody>
          <a:bodyPr/>
          <a:lstStyle/>
          <a:p>
            <a:fld id="{AA4C6552-42F6-43F2-A3FB-E92E8C09004E}" type="slidenum">
              <a:rPr lang="en-US" b="1" smtClean="0"/>
              <a:pPr/>
              <a:t>23</a:t>
            </a:fld>
            <a:endParaRPr lang="en-US" b="1" dirty="0"/>
          </a:p>
        </p:txBody>
      </p:sp>
    </p:spTree>
    <p:extLst>
      <p:ext uri="{BB962C8B-B14F-4D97-AF65-F5344CB8AC3E}">
        <p14:creationId xmlns:p14="http://schemas.microsoft.com/office/powerpoint/2010/main" val="21813043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left)">
                                      <p:cBhvr>
                                        <p:cTn id="7" dur="1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up)">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50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wipe(up)">
                                      <p:cBhvr>
                                        <p:cTn id="41"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27000">
              <a:schemeClr val="bg1"/>
            </a:gs>
            <a:gs pos="43000">
              <a:srgbClr val="FEE7F2"/>
            </a:gs>
            <a:gs pos="63000">
              <a:srgbClr val="FAC77D"/>
            </a:gs>
            <a:gs pos="82000">
              <a:srgbClr val="FBD49C"/>
            </a:gs>
            <a:gs pos="100000">
              <a:schemeClr val="bg1"/>
            </a:gs>
          </a:gsLst>
          <a:lin ang="8100000" scaled="1"/>
          <a:tileRect/>
        </a:gradFill>
        <a:effectLst/>
      </p:bgPr>
    </p:bg>
    <p:spTree>
      <p:nvGrpSpPr>
        <p:cNvPr id="1" name=""/>
        <p:cNvGrpSpPr/>
        <p:nvPr/>
      </p:nvGrpSpPr>
      <p:grpSpPr>
        <a:xfrm>
          <a:off x="0" y="0"/>
          <a:ext cx="0" cy="0"/>
          <a:chOff x="0" y="0"/>
          <a:chExt cx="0" cy="0"/>
        </a:xfrm>
      </p:grpSpPr>
      <p:pic>
        <p:nvPicPr>
          <p:cNvPr id="1026" name="Picture 2" descr="C:\Users\Rae\Desktop\white man clip art\white man hear ye m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9220200" y="533400"/>
            <a:ext cx="3108962" cy="239851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 y="-76200"/>
            <a:ext cx="11658600" cy="1066800"/>
          </a:xfrm>
        </p:spPr>
        <p:txBody>
          <a:bodyPr>
            <a:normAutofit/>
            <a:scene3d>
              <a:camera prst="orthographicFront"/>
              <a:lightRig rig="threePt" dir="t"/>
            </a:scene3d>
            <a:sp3d extrusionH="57150">
              <a:bevelT h="25400" prst="softRound"/>
            </a:sp3d>
          </a:bodyPr>
          <a:lstStyle/>
          <a:p>
            <a:pPr algn="ctr"/>
            <a:r>
              <a:rPr lang="en-US" dirty="0">
                <a:ln>
                  <a:solidFill>
                    <a:schemeClr val="tx2"/>
                  </a:solidFill>
                </a:ln>
                <a:solidFill>
                  <a:srgbClr val="00B0F0"/>
                </a:solidFill>
                <a:latin typeface="Cooper Black" pitchFamily="18" charset="0"/>
              </a:rPr>
              <a:t>1</a:t>
            </a:r>
            <a:r>
              <a:rPr lang="en-US" baseline="30000" dirty="0">
                <a:ln>
                  <a:solidFill>
                    <a:schemeClr val="tx2"/>
                  </a:solidFill>
                </a:ln>
                <a:solidFill>
                  <a:srgbClr val="00B0F0"/>
                </a:solidFill>
                <a:latin typeface="Cooper Black" pitchFamily="18" charset="0"/>
              </a:rPr>
              <a:t>st</a:t>
            </a:r>
            <a:r>
              <a:rPr lang="en-US" dirty="0">
                <a:ln>
                  <a:solidFill>
                    <a:schemeClr val="tx2"/>
                  </a:solidFill>
                </a:ln>
                <a:solidFill>
                  <a:srgbClr val="00B0F0"/>
                </a:solidFill>
                <a:latin typeface="Cooper Black" pitchFamily="18" charset="0"/>
              </a:rPr>
              <a:t> Sign Isa 37:   </a:t>
            </a:r>
            <a:r>
              <a:rPr lang="en-US" dirty="0">
                <a:solidFill>
                  <a:srgbClr val="C00000"/>
                </a:solidFill>
                <a:latin typeface="Cooper Black" pitchFamily="18" charset="0"/>
              </a:rPr>
              <a:t>Jubilee Calendar </a:t>
            </a:r>
          </a:p>
        </p:txBody>
      </p:sp>
      <p:sp>
        <p:nvSpPr>
          <p:cNvPr id="3" name="Content Placeholder 2"/>
          <p:cNvSpPr>
            <a:spLocks noGrp="1"/>
          </p:cNvSpPr>
          <p:nvPr>
            <p:ph idx="1"/>
          </p:nvPr>
        </p:nvSpPr>
        <p:spPr>
          <a:xfrm>
            <a:off x="304800" y="821800"/>
            <a:ext cx="11734800" cy="5562600"/>
          </a:xfrm>
        </p:spPr>
        <p:txBody>
          <a:bodyPr>
            <a:normAutofit/>
            <a:scene3d>
              <a:camera prst="orthographicFront"/>
              <a:lightRig rig="threePt" dir="t"/>
            </a:scene3d>
            <a:sp3d extrusionH="57150">
              <a:bevelT w="38100" h="38100"/>
            </a:sp3d>
          </a:bodyPr>
          <a:lstStyle/>
          <a:p>
            <a:pPr marL="0" indent="0">
              <a:buNone/>
            </a:pPr>
            <a:r>
              <a:rPr lang="en-US" sz="3600" b="1" dirty="0">
                <a:ln>
                  <a:solidFill>
                    <a:srgbClr val="793F25"/>
                  </a:solidFill>
                </a:ln>
                <a:solidFill>
                  <a:srgbClr val="FF0000"/>
                </a:solidFill>
                <a:effectLst>
                  <a:outerShdw blurRad="38100" dist="38100" dir="2700000" algn="tl">
                    <a:srgbClr val="000000">
                      <a:alpha val="43137"/>
                    </a:srgbClr>
                  </a:outerShdw>
                </a:effectLst>
              </a:rPr>
              <a:t>Isa 37:30   </a:t>
            </a:r>
            <a:r>
              <a:rPr lang="en-US" b="1" dirty="0">
                <a:ln w="1905"/>
                <a:solidFill>
                  <a:srgbClr val="00B050"/>
                </a:solidFill>
                <a:effectLst>
                  <a:innerShdw blurRad="69850" dist="43180" dir="5400000">
                    <a:srgbClr val="000000">
                      <a:alpha val="65000"/>
                    </a:srgbClr>
                  </a:innerShdw>
                </a:effectLst>
              </a:rPr>
              <a:t>And this shall be a sign unto thee, </a:t>
            </a:r>
            <a:br>
              <a:rPr lang="en-US" b="1" dirty="0">
                <a:ln w="1905"/>
                <a:solidFill>
                  <a:srgbClr val="00B050"/>
                </a:solidFill>
                <a:effectLst>
                  <a:innerShdw blurRad="69850" dist="43180" dir="5400000">
                    <a:srgbClr val="000000">
                      <a:alpha val="65000"/>
                    </a:srgbClr>
                  </a:innerShdw>
                </a:effectLst>
              </a:rPr>
            </a:br>
            <a:r>
              <a:rPr lang="en-US" dirty="0">
                <a:effectLst>
                  <a:outerShdw blurRad="69850" dist="43180" dir="5400000" sx="0" sy="0">
                    <a:srgbClr val="000000">
                      <a:alpha val="65000"/>
                    </a:srgbClr>
                  </a:outerShdw>
                </a:effectLst>
              </a:rPr>
              <a:t>Ye shall eat </a:t>
            </a:r>
            <a:r>
              <a:rPr lang="en-US" b="1" dirty="0">
                <a:solidFill>
                  <a:srgbClr val="FF0000"/>
                </a:solidFill>
                <a:effectLst>
                  <a:outerShdw blurRad="38100" dist="38100" dir="2700000" algn="tl">
                    <a:srgbClr val="000000">
                      <a:alpha val="43137"/>
                    </a:srgbClr>
                  </a:outerShdw>
                </a:effectLst>
              </a:rPr>
              <a:t>this</a:t>
            </a:r>
            <a:r>
              <a:rPr lang="en-US" b="1" dirty="0">
                <a:solidFill>
                  <a:srgbClr val="FF0000"/>
                </a:solidFill>
              </a:rPr>
              <a:t> </a:t>
            </a:r>
            <a:r>
              <a:rPr lang="en-US" b="1" dirty="0">
                <a:solidFill>
                  <a:srgbClr val="FF0000"/>
                </a:solidFill>
                <a:effectLst>
                  <a:outerShdw blurRad="38100" dist="38100" dir="2700000" algn="tl">
                    <a:srgbClr val="000000">
                      <a:alpha val="43137"/>
                    </a:srgbClr>
                  </a:outerShdw>
                </a:effectLst>
              </a:rPr>
              <a:t>year </a:t>
            </a:r>
            <a:r>
              <a:rPr lang="en-US" sz="2000" b="1" dirty="0">
                <a:solidFill>
                  <a:srgbClr val="FF0000"/>
                </a:solidFill>
                <a:effectLst>
                  <a:outerShdw blurRad="38100" dist="38100" dir="2700000" algn="tl">
                    <a:srgbClr val="000000">
                      <a:alpha val="43137"/>
                    </a:srgbClr>
                  </a:outerShdw>
                </a:effectLst>
              </a:rPr>
              <a:t>[49</a:t>
            </a:r>
            <a:r>
              <a:rPr lang="en-US" sz="2000" b="1" baseline="30000" dirty="0">
                <a:solidFill>
                  <a:srgbClr val="FF0000"/>
                </a:solidFill>
                <a:effectLst>
                  <a:outerShdw blurRad="38100" dist="38100" dir="2700000" algn="tl">
                    <a:srgbClr val="000000">
                      <a:alpha val="43137"/>
                    </a:srgbClr>
                  </a:outerShdw>
                </a:effectLst>
              </a:rPr>
              <a:t>th</a:t>
            </a:r>
            <a:r>
              <a:rPr lang="en-US" sz="2000" b="1" dirty="0">
                <a:solidFill>
                  <a:srgbClr val="FF0000"/>
                </a:solidFill>
                <a:effectLst>
                  <a:outerShdw blurRad="38100" dist="38100" dir="2700000" algn="tl">
                    <a:srgbClr val="000000">
                      <a:alpha val="43137"/>
                    </a:srgbClr>
                  </a:outerShdw>
                </a:effectLst>
              </a:rPr>
              <a:t> </a:t>
            </a:r>
            <a:r>
              <a:rPr lang="en-US" sz="2000" b="1" dirty="0" err="1">
                <a:solidFill>
                  <a:srgbClr val="FF0000"/>
                </a:solidFill>
                <a:effectLst>
                  <a:outerShdw blurRad="38100" dist="38100" dir="2700000" algn="tl">
                    <a:srgbClr val="000000">
                      <a:alpha val="43137"/>
                    </a:srgbClr>
                  </a:outerShdw>
                </a:effectLst>
              </a:rPr>
              <a:t>yr</a:t>
            </a:r>
            <a:r>
              <a:rPr lang="en-US" sz="2000" b="1" dirty="0">
                <a:solidFill>
                  <a:srgbClr val="FF0000"/>
                </a:solidFill>
                <a:effectLst>
                  <a:outerShdw blurRad="38100" dist="38100" dir="2700000" algn="tl">
                    <a:srgbClr val="000000">
                      <a:alpha val="43137"/>
                    </a:srgbClr>
                  </a:outerShdw>
                </a:effectLst>
              </a:rPr>
              <a:t>]  </a:t>
            </a:r>
            <a:r>
              <a:rPr lang="en-US" dirty="0">
                <a:effectLst>
                  <a:outerShdw blurRad="69850" dist="43180" dir="5400000" sx="0" sy="0">
                    <a:srgbClr val="000000">
                      <a:alpha val="65000"/>
                    </a:srgbClr>
                  </a:outerShdw>
                </a:effectLst>
              </a:rPr>
              <a:t>such as </a:t>
            </a:r>
            <a:r>
              <a:rPr lang="en-US" dirty="0" err="1">
                <a:effectLst>
                  <a:outerShdw blurRad="69850" dist="43180" dir="5400000" sx="0" sy="0">
                    <a:srgbClr val="000000">
                      <a:alpha val="65000"/>
                    </a:srgbClr>
                  </a:outerShdw>
                </a:effectLst>
              </a:rPr>
              <a:t>groweth</a:t>
            </a:r>
            <a:r>
              <a:rPr lang="en-US" dirty="0">
                <a:effectLst>
                  <a:outerShdw blurRad="69850" dist="43180" dir="5400000" sx="0" sy="0">
                    <a:srgbClr val="000000">
                      <a:alpha val="65000"/>
                    </a:srgbClr>
                  </a:outerShdw>
                </a:effectLst>
              </a:rPr>
              <a:t> of itself; </a:t>
            </a:r>
            <a:br>
              <a:rPr lang="en-US" dirty="0">
                <a:effectLst>
                  <a:outerShdw blurRad="69850" dist="43180" dir="5400000" sx="0" sy="0">
                    <a:srgbClr val="000000">
                      <a:alpha val="65000"/>
                    </a:srgbClr>
                  </a:outerShdw>
                </a:effectLst>
              </a:rPr>
            </a:br>
            <a:r>
              <a:rPr lang="en-US" dirty="0">
                <a:effectLst>
                  <a:outerShdw blurRad="69850" dist="43180" dir="5400000" sx="0" sy="0">
                    <a:srgbClr val="000000">
                      <a:alpha val="65000"/>
                    </a:srgbClr>
                  </a:outerShdw>
                </a:effectLst>
              </a:rPr>
              <a:t>and </a:t>
            </a:r>
            <a:r>
              <a:rPr lang="en-US" b="1" dirty="0">
                <a:solidFill>
                  <a:srgbClr val="0070C0"/>
                </a:solidFill>
                <a:effectLst>
                  <a:outerShdw blurRad="38100" dist="38100" dir="2700000" algn="tl">
                    <a:srgbClr val="000000">
                      <a:alpha val="43137"/>
                    </a:srgbClr>
                  </a:outerShdw>
                </a:effectLst>
              </a:rPr>
              <a:t>the second year </a:t>
            </a:r>
            <a:r>
              <a:rPr lang="en-US" sz="2000" b="1" dirty="0">
                <a:solidFill>
                  <a:srgbClr val="0070C0"/>
                </a:solidFill>
                <a:effectLst>
                  <a:outerShdw blurRad="38100" dist="38100" dir="2700000" algn="tl">
                    <a:srgbClr val="000000">
                      <a:alpha val="43137"/>
                    </a:srgbClr>
                  </a:outerShdw>
                </a:effectLst>
              </a:rPr>
              <a:t>[50</a:t>
            </a:r>
            <a:r>
              <a:rPr lang="en-US" sz="2000" b="1" baseline="30000" dirty="0">
                <a:solidFill>
                  <a:srgbClr val="0070C0"/>
                </a:solidFill>
                <a:effectLst>
                  <a:outerShdw blurRad="38100" dist="38100" dir="2700000" algn="tl">
                    <a:srgbClr val="000000">
                      <a:alpha val="43137"/>
                    </a:srgbClr>
                  </a:outerShdw>
                </a:effectLst>
              </a:rPr>
              <a:t>th</a:t>
            </a:r>
            <a:r>
              <a:rPr lang="en-US" sz="2000" b="1" dirty="0">
                <a:solidFill>
                  <a:srgbClr val="0070C0"/>
                </a:solidFill>
                <a:effectLst>
                  <a:outerShdw blurRad="38100" dist="38100" dir="2700000" algn="tl">
                    <a:srgbClr val="000000">
                      <a:alpha val="43137"/>
                    </a:srgbClr>
                  </a:outerShdw>
                </a:effectLst>
              </a:rPr>
              <a:t> </a:t>
            </a:r>
            <a:r>
              <a:rPr lang="en-US" sz="2000" b="1" dirty="0" err="1">
                <a:solidFill>
                  <a:srgbClr val="0070C0"/>
                </a:solidFill>
                <a:effectLst>
                  <a:outerShdw blurRad="38100" dist="38100" dir="2700000" algn="tl">
                    <a:srgbClr val="000000">
                      <a:alpha val="43137"/>
                    </a:srgbClr>
                  </a:outerShdw>
                </a:effectLst>
              </a:rPr>
              <a:t>yr</a:t>
            </a:r>
            <a:r>
              <a:rPr lang="en-US" sz="2000" b="1" dirty="0">
                <a:solidFill>
                  <a:srgbClr val="0070C0"/>
                </a:solidFill>
                <a:effectLst>
                  <a:outerShdw blurRad="38100" dist="38100" dir="2700000" algn="tl">
                    <a:srgbClr val="000000">
                      <a:alpha val="43137"/>
                    </a:srgbClr>
                  </a:outerShdw>
                </a:effectLst>
              </a:rPr>
              <a:t>]  </a:t>
            </a:r>
            <a:r>
              <a:rPr lang="en-US" dirty="0">
                <a:effectLst>
                  <a:outerShdw blurRad="69850" dist="43180" dir="5400000" sx="0" sy="0">
                    <a:srgbClr val="000000">
                      <a:alpha val="65000"/>
                    </a:srgbClr>
                  </a:outerShdw>
                </a:effectLst>
              </a:rPr>
              <a:t>that which </a:t>
            </a:r>
            <a:r>
              <a:rPr lang="en-US" dirty="0" err="1">
                <a:effectLst>
                  <a:outerShdw blurRad="69850" dist="43180" dir="5400000" sx="0" sy="0">
                    <a:srgbClr val="000000">
                      <a:alpha val="65000"/>
                    </a:srgbClr>
                  </a:outerShdw>
                </a:effectLst>
              </a:rPr>
              <a:t>springeth</a:t>
            </a:r>
            <a:r>
              <a:rPr lang="en-US" dirty="0">
                <a:effectLst>
                  <a:outerShdw blurRad="69850" dist="43180" dir="5400000" sx="0" sy="0">
                    <a:srgbClr val="000000">
                      <a:alpha val="65000"/>
                    </a:srgbClr>
                  </a:outerShdw>
                </a:effectLst>
              </a:rPr>
              <a:t> of the same: </a:t>
            </a:r>
            <a:br>
              <a:rPr lang="en-US" dirty="0">
                <a:effectLst>
                  <a:outerShdw blurRad="69850" dist="43180" dir="5400000" sx="0" sy="0">
                    <a:srgbClr val="000000">
                      <a:alpha val="65000"/>
                    </a:srgbClr>
                  </a:outerShdw>
                </a:effectLst>
              </a:rPr>
            </a:br>
            <a:r>
              <a:rPr lang="en-US" dirty="0">
                <a:effectLst>
                  <a:outerShdw blurRad="69850" dist="43180" dir="5400000" sx="0" sy="0">
                    <a:srgbClr val="000000">
                      <a:alpha val="65000"/>
                    </a:srgbClr>
                  </a:outerShdw>
                </a:effectLst>
              </a:rPr>
              <a:t>and in </a:t>
            </a:r>
            <a:r>
              <a:rPr lang="en-US" b="1" dirty="0">
                <a:solidFill>
                  <a:schemeClr val="accent6">
                    <a:lumMod val="75000"/>
                  </a:schemeClr>
                </a:solidFill>
                <a:effectLst>
                  <a:outerShdw blurRad="38100" dist="38100" dir="2700000" algn="tl">
                    <a:srgbClr val="000000">
                      <a:alpha val="43137"/>
                    </a:srgbClr>
                  </a:outerShdw>
                </a:effectLst>
              </a:rPr>
              <a:t>the third year </a:t>
            </a:r>
            <a:r>
              <a:rPr lang="en-US" sz="2000" b="1" dirty="0">
                <a:solidFill>
                  <a:schemeClr val="accent6">
                    <a:lumMod val="75000"/>
                  </a:schemeClr>
                </a:solidFill>
                <a:effectLst>
                  <a:outerShdw blurRad="38100" dist="38100" dir="2700000" algn="tl">
                    <a:srgbClr val="000000">
                      <a:alpha val="43137"/>
                    </a:srgbClr>
                  </a:outerShdw>
                </a:effectLst>
              </a:rPr>
              <a:t>[1</a:t>
            </a:r>
            <a:r>
              <a:rPr lang="en-US" sz="2000" b="1" baseline="30000" dirty="0">
                <a:solidFill>
                  <a:schemeClr val="accent6">
                    <a:lumMod val="75000"/>
                  </a:schemeClr>
                </a:solidFill>
                <a:effectLst>
                  <a:outerShdw blurRad="38100" dist="38100" dir="2700000" algn="tl">
                    <a:srgbClr val="000000">
                      <a:alpha val="43137"/>
                    </a:srgbClr>
                  </a:outerShdw>
                </a:effectLst>
              </a:rPr>
              <a:t>st</a:t>
            </a:r>
            <a:r>
              <a:rPr lang="en-US" sz="2000" b="1" dirty="0">
                <a:solidFill>
                  <a:schemeClr val="accent6">
                    <a:lumMod val="75000"/>
                  </a:schemeClr>
                </a:solidFill>
                <a:effectLst>
                  <a:outerShdw blurRad="38100" dist="38100" dir="2700000" algn="tl">
                    <a:srgbClr val="000000">
                      <a:alpha val="43137"/>
                    </a:srgbClr>
                  </a:outerShdw>
                </a:effectLst>
              </a:rPr>
              <a:t> </a:t>
            </a:r>
            <a:r>
              <a:rPr lang="en-US" sz="2000" b="1" dirty="0" err="1">
                <a:solidFill>
                  <a:schemeClr val="accent6">
                    <a:lumMod val="75000"/>
                  </a:schemeClr>
                </a:solidFill>
                <a:effectLst>
                  <a:outerShdw blurRad="38100" dist="38100" dir="2700000" algn="tl">
                    <a:srgbClr val="000000">
                      <a:alpha val="43137"/>
                    </a:srgbClr>
                  </a:outerShdw>
                </a:effectLst>
              </a:rPr>
              <a:t>yr</a:t>
            </a:r>
            <a:r>
              <a:rPr lang="en-US" sz="2000" b="1" dirty="0">
                <a:solidFill>
                  <a:schemeClr val="accent6">
                    <a:lumMod val="75000"/>
                  </a:schemeClr>
                </a:solidFill>
                <a:effectLst>
                  <a:outerShdw blurRad="38100" dist="38100" dir="2700000" algn="tl">
                    <a:srgbClr val="000000">
                      <a:alpha val="43137"/>
                    </a:srgbClr>
                  </a:outerShdw>
                </a:effectLst>
              </a:rPr>
              <a:t>]  </a:t>
            </a:r>
            <a:r>
              <a:rPr lang="en-US" dirty="0">
                <a:effectLst>
                  <a:outerShdw blurRad="69850" dist="43180" dir="5400000" sx="0" sy="0">
                    <a:srgbClr val="000000">
                      <a:alpha val="65000"/>
                    </a:srgbClr>
                  </a:outerShdw>
                </a:effectLst>
              </a:rPr>
              <a:t>sow ye, and reap, and plant vineyards, </a:t>
            </a:r>
            <a:br>
              <a:rPr lang="en-US" dirty="0">
                <a:effectLst>
                  <a:outerShdw blurRad="69850" dist="43180" dir="5400000" sx="0" sy="0">
                    <a:srgbClr val="000000">
                      <a:alpha val="65000"/>
                    </a:srgbClr>
                  </a:outerShdw>
                </a:effectLst>
              </a:rPr>
            </a:br>
            <a:r>
              <a:rPr lang="en-US" dirty="0">
                <a:effectLst>
                  <a:outerShdw blurRad="69850" dist="43180" dir="5400000" sx="0" sy="0">
                    <a:srgbClr val="000000">
                      <a:alpha val="65000"/>
                    </a:srgbClr>
                  </a:outerShdw>
                </a:effectLst>
              </a:rPr>
              <a:t>and eat the fruit thereof.</a:t>
            </a:r>
          </a:p>
          <a:p>
            <a:pPr marL="0" indent="0">
              <a:buNone/>
            </a:pPr>
            <a:r>
              <a:rPr lang="en-US" dirty="0">
                <a:effectLst>
                  <a:outerShdw blurRad="69850" dist="43180" dir="5400000" sx="0" sy="0">
                    <a:srgbClr val="000000">
                      <a:alpha val="65000"/>
                    </a:srgbClr>
                  </a:outerShdw>
                </a:effectLst>
              </a:rPr>
              <a:t>Because the sundial miracle of Isaiah 38 is the same time frame of 701 BC, then: </a:t>
            </a:r>
          </a:p>
          <a:p>
            <a:pPr marL="0" indent="0">
              <a:buNone/>
            </a:pPr>
            <a:r>
              <a:rPr lang="en-US" b="1" dirty="0">
                <a:solidFill>
                  <a:srgbClr val="FF0000"/>
                </a:solidFill>
                <a:effectLst>
                  <a:outerShdw blurRad="38100" dist="38100" dir="2700000" algn="tl">
                    <a:srgbClr val="000000">
                      <a:alpha val="43137"/>
                    </a:srgbClr>
                  </a:outerShdw>
                </a:effectLst>
              </a:rPr>
              <a:t>a)   this</a:t>
            </a:r>
            <a:r>
              <a:rPr lang="en-US" b="1" dirty="0">
                <a:solidFill>
                  <a:srgbClr val="FF0000"/>
                </a:solidFill>
              </a:rPr>
              <a:t> </a:t>
            </a:r>
            <a:r>
              <a:rPr lang="en-US" b="1" dirty="0">
                <a:solidFill>
                  <a:srgbClr val="FF0000"/>
                </a:solidFill>
                <a:effectLst>
                  <a:outerShdw blurRad="38100" dist="38100" dir="2700000" algn="tl">
                    <a:srgbClr val="000000">
                      <a:alpha val="43137"/>
                    </a:srgbClr>
                  </a:outerShdw>
                </a:effectLst>
              </a:rPr>
              <a:t>year </a:t>
            </a:r>
            <a:r>
              <a:rPr lang="en-US" sz="2000" b="1" dirty="0">
                <a:solidFill>
                  <a:srgbClr val="FF0000"/>
                </a:solidFill>
                <a:effectLst>
                  <a:outerShdw blurRad="38100" dist="38100" dir="2700000" algn="tl">
                    <a:srgbClr val="000000">
                      <a:alpha val="43137"/>
                    </a:srgbClr>
                  </a:outerShdw>
                </a:effectLst>
              </a:rPr>
              <a:t>[49</a:t>
            </a:r>
            <a:r>
              <a:rPr lang="en-US" sz="2000" b="1" baseline="30000" dirty="0">
                <a:solidFill>
                  <a:srgbClr val="FF0000"/>
                </a:solidFill>
                <a:effectLst>
                  <a:outerShdw blurRad="38100" dist="38100" dir="2700000" algn="tl">
                    <a:srgbClr val="000000">
                      <a:alpha val="43137"/>
                    </a:srgbClr>
                  </a:outerShdw>
                </a:effectLst>
              </a:rPr>
              <a:t>th</a:t>
            </a:r>
            <a:r>
              <a:rPr lang="en-US" sz="2000" b="1" dirty="0">
                <a:solidFill>
                  <a:srgbClr val="FF0000"/>
                </a:solidFill>
                <a:effectLst>
                  <a:outerShdw blurRad="38100" dist="38100" dir="2700000" algn="tl">
                    <a:srgbClr val="000000">
                      <a:alpha val="43137"/>
                    </a:srgbClr>
                  </a:outerShdw>
                </a:effectLst>
              </a:rPr>
              <a:t> </a:t>
            </a:r>
            <a:r>
              <a:rPr lang="en-US" sz="2000" b="1" dirty="0" err="1">
                <a:solidFill>
                  <a:srgbClr val="FF0000"/>
                </a:solidFill>
                <a:effectLst>
                  <a:outerShdw blurRad="38100" dist="38100" dir="2700000" algn="tl">
                    <a:srgbClr val="000000">
                      <a:alpha val="43137"/>
                    </a:srgbClr>
                  </a:outerShdw>
                </a:effectLst>
              </a:rPr>
              <a:t>yr</a:t>
            </a:r>
            <a:r>
              <a:rPr lang="en-US" sz="2000" b="1" dirty="0">
                <a:solidFill>
                  <a:srgbClr val="FF0000"/>
                </a:solidFill>
                <a:effectLst>
                  <a:outerShdw blurRad="38100" dist="38100" dir="2700000" algn="tl">
                    <a:srgbClr val="000000">
                      <a:alpha val="43137"/>
                    </a:srgbClr>
                  </a:outerShdw>
                </a:effectLst>
              </a:rPr>
              <a:t>]  </a:t>
            </a:r>
            <a:r>
              <a:rPr lang="en-US" dirty="0">
                <a:effectLst>
                  <a:outerShdw blurRad="69850" dist="43180" dir="5400000" sx="0" sy="0">
                    <a:srgbClr val="000000">
                      <a:alpha val="65000"/>
                    </a:srgbClr>
                  </a:outerShdw>
                </a:effectLst>
              </a:rPr>
              <a:t>= 701 BC</a:t>
            </a:r>
            <a:endParaRPr lang="en-US" dirty="0">
              <a:ln>
                <a:solidFill>
                  <a:srgbClr val="7030A0"/>
                </a:solidFill>
              </a:ln>
              <a:solidFill>
                <a:srgbClr val="00B050"/>
              </a:solidFill>
              <a:effectLst>
                <a:outerShdw blurRad="69850" dist="43180" dir="5400000" sx="0" sy="0">
                  <a:srgbClr val="000000">
                    <a:alpha val="65000"/>
                  </a:srgbClr>
                </a:outerShdw>
              </a:effectLst>
            </a:endParaRPr>
          </a:p>
          <a:p>
            <a:pPr marL="514350" indent="-514350">
              <a:buFont typeface="Arial" panose="020B0604020202020204" pitchFamily="34" charset="0"/>
              <a:buAutoNum type="alphaLcParenR" startAt="2"/>
            </a:pPr>
            <a:r>
              <a:rPr lang="en-US" b="1" dirty="0">
                <a:solidFill>
                  <a:srgbClr val="0070C0"/>
                </a:solidFill>
                <a:effectLst>
                  <a:outerShdw blurRad="38100" dist="38100" dir="2700000" algn="tl">
                    <a:srgbClr val="000000">
                      <a:alpha val="43137"/>
                    </a:srgbClr>
                  </a:outerShdw>
                </a:effectLst>
              </a:rPr>
              <a:t>the second year </a:t>
            </a:r>
            <a:r>
              <a:rPr lang="en-US" sz="2000" b="1" dirty="0">
                <a:solidFill>
                  <a:srgbClr val="0070C0"/>
                </a:solidFill>
                <a:effectLst>
                  <a:outerShdw blurRad="38100" dist="38100" dir="2700000" algn="tl">
                    <a:srgbClr val="000000">
                      <a:alpha val="43137"/>
                    </a:srgbClr>
                  </a:outerShdw>
                </a:effectLst>
              </a:rPr>
              <a:t>[50</a:t>
            </a:r>
            <a:r>
              <a:rPr lang="en-US" sz="2000" b="1" baseline="30000" dirty="0">
                <a:solidFill>
                  <a:srgbClr val="0070C0"/>
                </a:solidFill>
                <a:effectLst>
                  <a:outerShdw blurRad="38100" dist="38100" dir="2700000" algn="tl">
                    <a:srgbClr val="000000">
                      <a:alpha val="43137"/>
                    </a:srgbClr>
                  </a:outerShdw>
                </a:effectLst>
              </a:rPr>
              <a:t>th</a:t>
            </a:r>
            <a:r>
              <a:rPr lang="en-US" sz="2000" b="1" dirty="0">
                <a:solidFill>
                  <a:srgbClr val="0070C0"/>
                </a:solidFill>
                <a:effectLst>
                  <a:outerShdw blurRad="38100" dist="38100" dir="2700000" algn="tl">
                    <a:srgbClr val="000000">
                      <a:alpha val="43137"/>
                    </a:srgbClr>
                  </a:outerShdw>
                </a:effectLst>
              </a:rPr>
              <a:t> </a:t>
            </a:r>
            <a:r>
              <a:rPr lang="en-US" sz="2000" b="1" dirty="0" err="1">
                <a:solidFill>
                  <a:srgbClr val="0070C0"/>
                </a:solidFill>
                <a:effectLst>
                  <a:outerShdw blurRad="38100" dist="38100" dir="2700000" algn="tl">
                    <a:srgbClr val="000000">
                      <a:alpha val="43137"/>
                    </a:srgbClr>
                  </a:outerShdw>
                </a:effectLst>
              </a:rPr>
              <a:t>yr</a:t>
            </a:r>
            <a:r>
              <a:rPr lang="en-US" sz="2000" b="1" dirty="0">
                <a:solidFill>
                  <a:srgbClr val="0070C0"/>
                </a:solidFill>
                <a:effectLst>
                  <a:outerShdw blurRad="38100" dist="38100" dir="2700000" algn="tl">
                    <a:srgbClr val="000000">
                      <a:alpha val="43137"/>
                    </a:srgbClr>
                  </a:outerShdw>
                </a:effectLst>
              </a:rPr>
              <a:t>]  </a:t>
            </a:r>
            <a:r>
              <a:rPr lang="en-US" dirty="0">
                <a:effectLst>
                  <a:outerShdw blurRad="69850" dist="43180" dir="5400000" sx="0" sy="0">
                    <a:srgbClr val="000000">
                      <a:alpha val="65000"/>
                    </a:srgbClr>
                  </a:outerShdw>
                </a:effectLst>
              </a:rPr>
              <a:t>= 700 BC</a:t>
            </a:r>
            <a:r>
              <a:rPr lang="en-US" b="1" dirty="0">
                <a:solidFill>
                  <a:srgbClr val="0070C0"/>
                </a:solidFill>
                <a:effectLst>
                  <a:outerShdw blurRad="38100" dist="38100" dir="2700000" algn="tl">
                    <a:srgbClr val="000000">
                      <a:alpha val="43137"/>
                    </a:srgbClr>
                  </a:outerShdw>
                </a:effectLst>
              </a:rPr>
              <a:t>  (Some say this is about the 66</a:t>
            </a:r>
            <a:r>
              <a:rPr lang="en-US" b="1" baseline="30000" dirty="0">
                <a:solidFill>
                  <a:srgbClr val="0070C0"/>
                </a:solidFill>
                <a:effectLst>
                  <a:outerShdw blurRad="38100" dist="38100" dir="2700000" algn="tl">
                    <a:srgbClr val="000000">
                      <a:alpha val="43137"/>
                    </a:srgbClr>
                  </a:outerShdw>
                </a:effectLst>
              </a:rPr>
              <a:t>th</a:t>
            </a:r>
            <a:r>
              <a:rPr lang="en-US" b="1" dirty="0">
                <a:solidFill>
                  <a:srgbClr val="0070C0"/>
                </a:solidFill>
                <a:effectLst>
                  <a:outerShdw blurRad="38100" dist="38100" dir="2700000" algn="tl">
                    <a:srgbClr val="000000">
                      <a:alpha val="43137"/>
                    </a:srgbClr>
                  </a:outerShdw>
                </a:effectLst>
              </a:rPr>
              <a:t> Jubilee.)</a:t>
            </a:r>
            <a:endParaRPr lang="en-US" dirty="0">
              <a:effectLst>
                <a:outerShdw blurRad="69850" dist="43180" dir="5400000" sx="0" sy="0">
                  <a:srgbClr val="000000">
                    <a:alpha val="65000"/>
                  </a:srgbClr>
                </a:outerShdw>
              </a:effectLst>
            </a:endParaRPr>
          </a:p>
          <a:p>
            <a:pPr marL="514350" indent="-514350">
              <a:buAutoNum type="alphaLcParenR" startAt="2"/>
            </a:pPr>
            <a:r>
              <a:rPr lang="en-US" b="1" dirty="0">
                <a:solidFill>
                  <a:schemeClr val="accent6">
                    <a:lumMod val="75000"/>
                  </a:schemeClr>
                </a:solidFill>
                <a:effectLst>
                  <a:outerShdw blurRad="38100" dist="38100" dir="2700000" algn="tl">
                    <a:srgbClr val="000000">
                      <a:alpha val="43137"/>
                    </a:srgbClr>
                  </a:outerShdw>
                </a:effectLst>
              </a:rPr>
              <a:t>the third year </a:t>
            </a:r>
            <a:r>
              <a:rPr lang="en-US" sz="2000" b="1" dirty="0">
                <a:solidFill>
                  <a:schemeClr val="accent6">
                    <a:lumMod val="75000"/>
                  </a:schemeClr>
                </a:solidFill>
                <a:effectLst>
                  <a:outerShdw blurRad="38100" dist="38100" dir="2700000" algn="tl">
                    <a:srgbClr val="000000">
                      <a:alpha val="43137"/>
                    </a:srgbClr>
                  </a:outerShdw>
                </a:effectLst>
              </a:rPr>
              <a:t>[1</a:t>
            </a:r>
            <a:r>
              <a:rPr lang="en-US" sz="2000" b="1" baseline="30000" dirty="0">
                <a:solidFill>
                  <a:schemeClr val="accent6">
                    <a:lumMod val="75000"/>
                  </a:schemeClr>
                </a:solidFill>
                <a:effectLst>
                  <a:outerShdw blurRad="38100" dist="38100" dir="2700000" algn="tl">
                    <a:srgbClr val="000000">
                      <a:alpha val="43137"/>
                    </a:srgbClr>
                  </a:outerShdw>
                </a:effectLst>
              </a:rPr>
              <a:t>st</a:t>
            </a:r>
            <a:r>
              <a:rPr lang="en-US" sz="2000" b="1" dirty="0">
                <a:solidFill>
                  <a:schemeClr val="accent6">
                    <a:lumMod val="75000"/>
                  </a:schemeClr>
                </a:solidFill>
                <a:effectLst>
                  <a:outerShdw blurRad="38100" dist="38100" dir="2700000" algn="tl">
                    <a:srgbClr val="000000">
                      <a:alpha val="43137"/>
                    </a:srgbClr>
                  </a:outerShdw>
                </a:effectLst>
              </a:rPr>
              <a:t> </a:t>
            </a:r>
            <a:r>
              <a:rPr lang="en-US" sz="2000" b="1" dirty="0" err="1">
                <a:solidFill>
                  <a:schemeClr val="accent6">
                    <a:lumMod val="75000"/>
                  </a:schemeClr>
                </a:solidFill>
                <a:effectLst>
                  <a:outerShdw blurRad="38100" dist="38100" dir="2700000" algn="tl">
                    <a:srgbClr val="000000">
                      <a:alpha val="43137"/>
                    </a:srgbClr>
                  </a:outerShdw>
                </a:effectLst>
              </a:rPr>
              <a:t>yr</a:t>
            </a:r>
            <a:r>
              <a:rPr lang="en-US" sz="2000" b="1" dirty="0">
                <a:solidFill>
                  <a:schemeClr val="accent6">
                    <a:lumMod val="75000"/>
                  </a:schemeClr>
                </a:solidFill>
                <a:effectLst>
                  <a:outerShdw blurRad="38100" dist="38100" dir="2700000" algn="tl">
                    <a:srgbClr val="000000">
                      <a:alpha val="43137"/>
                    </a:srgbClr>
                  </a:outerShdw>
                </a:effectLst>
              </a:rPr>
              <a:t>]</a:t>
            </a:r>
            <a:r>
              <a:rPr lang="en-US" dirty="0">
                <a:ln>
                  <a:solidFill>
                    <a:srgbClr val="7030A0"/>
                  </a:solidFill>
                </a:ln>
                <a:solidFill>
                  <a:srgbClr val="00B050"/>
                </a:solidFill>
                <a:effectLst>
                  <a:outerShdw blurRad="69850" dist="43180" dir="5400000" sx="0" sy="0">
                    <a:srgbClr val="000000">
                      <a:alpha val="65000"/>
                    </a:srgbClr>
                  </a:outerShdw>
                </a:effectLst>
              </a:rPr>
              <a:t> </a:t>
            </a:r>
            <a:r>
              <a:rPr lang="en-US" dirty="0">
                <a:effectLst>
                  <a:outerShdw blurRad="69850" dist="43180" dir="5400000" sx="0" sy="0">
                    <a:srgbClr val="000000">
                      <a:alpha val="65000"/>
                    </a:srgbClr>
                  </a:outerShdw>
                </a:effectLst>
              </a:rPr>
              <a:t>= 699 BC</a:t>
            </a:r>
          </a:p>
          <a:p>
            <a:pPr marL="0" indent="0">
              <a:buNone/>
            </a:pPr>
            <a:endParaRPr lang="en-US" dirty="0">
              <a:effectLst>
                <a:outerShdw blurRad="69850" dist="43180" dir="5400000" sx="0" sy="0">
                  <a:srgbClr val="000000">
                    <a:alpha val="65000"/>
                  </a:srgbClr>
                </a:outerShdw>
              </a:effectLst>
            </a:endParaRPr>
          </a:p>
          <a:p>
            <a:pPr marL="0" indent="0">
              <a:buNone/>
            </a:pPr>
            <a:r>
              <a:rPr lang="en-US" b="1" dirty="0">
                <a:solidFill>
                  <a:srgbClr val="0070C0"/>
                </a:solidFill>
                <a:effectLst>
                  <a:outerShdw blurRad="38100" dist="38100" dir="2700000" algn="tl">
                    <a:srgbClr val="000000">
                      <a:alpha val="43137"/>
                    </a:srgbClr>
                  </a:outerShdw>
                </a:effectLst>
              </a:rPr>
              <a:t> </a:t>
            </a:r>
            <a:endParaRPr lang="en-US" dirty="0">
              <a:ln>
                <a:solidFill>
                  <a:srgbClr val="7030A0"/>
                </a:solidFill>
              </a:ln>
              <a:solidFill>
                <a:srgbClr val="00B050"/>
              </a:solidFill>
              <a:effectLst>
                <a:glow rad="139700">
                  <a:schemeClr val="accent2">
                    <a:satMod val="175000"/>
                    <a:alpha val="40000"/>
                  </a:schemeClr>
                </a:glow>
                <a:outerShdw blurRad="69850" dist="43180" dir="5400000" sx="0" sy="0">
                  <a:srgbClr val="000000">
                    <a:alpha val="65000"/>
                  </a:srgbClr>
                </a:outerShdw>
              </a:effectLst>
            </a:endParaRPr>
          </a:p>
        </p:txBody>
      </p:sp>
      <p:sp>
        <p:nvSpPr>
          <p:cNvPr id="4" name="Slide Number Placeholder 3"/>
          <p:cNvSpPr>
            <a:spLocks noGrp="1"/>
          </p:cNvSpPr>
          <p:nvPr>
            <p:ph type="sldNum" sz="quarter" idx="12"/>
          </p:nvPr>
        </p:nvSpPr>
        <p:spPr/>
        <p:txBody>
          <a:bodyPr/>
          <a:lstStyle/>
          <a:p>
            <a:fld id="{AA4C6552-42F6-43F2-A3FB-E92E8C09004E}" type="slidenum">
              <a:rPr lang="en-US" b="1" smtClean="0"/>
              <a:pPr/>
              <a:t>24</a:t>
            </a:fld>
            <a:endParaRPr lang="en-US" b="1" dirty="0"/>
          </a:p>
        </p:txBody>
      </p:sp>
      <p:sp>
        <p:nvSpPr>
          <p:cNvPr id="5" name="TextBox 4"/>
          <p:cNvSpPr txBox="1"/>
          <p:nvPr/>
        </p:nvSpPr>
        <p:spPr>
          <a:xfrm>
            <a:off x="1066800" y="5088998"/>
            <a:ext cx="10058400" cy="1569660"/>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w="76200">
            <a:solidFill>
              <a:schemeClr val="accent2">
                <a:lumMod val="60000"/>
                <a:lumOff val="40000"/>
              </a:schemeClr>
            </a:solidFill>
          </a:ln>
          <a:scene3d>
            <a:camera prst="orthographicFront"/>
            <a:lightRig rig="soft" dir="t">
              <a:rot lat="0" lon="0" rev="10800000"/>
            </a:lightRig>
          </a:scene3d>
          <a:sp3d>
            <a:bevelT w="152400" h="50800" prst="softRound"/>
          </a:sp3d>
        </p:spPr>
        <p:txBody>
          <a:bodyPr wrap="square" rtlCol="0">
            <a:spAutoFit/>
            <a:sp3d>
              <a:bevelT w="27940" h="12700"/>
              <a:contourClr>
                <a:srgbClr val="DDDDDD"/>
              </a:contourClr>
            </a:sp3d>
          </a:bodyPr>
          <a:lstStyle/>
          <a:p>
            <a:pPr algn="ctr"/>
            <a:r>
              <a:rPr lang="en-US" sz="3200" b="1" spc="150" dirty="0">
                <a:ln w="11430"/>
                <a:solidFill>
                  <a:srgbClr val="F8F8F8"/>
                </a:solidFill>
                <a:effectLst>
                  <a:outerShdw blurRad="25400" algn="tl" rotWithShape="0">
                    <a:srgbClr val="000000">
                      <a:alpha val="43000"/>
                    </a:srgbClr>
                  </a:outerShdw>
                </a:effectLst>
              </a:rPr>
              <a:t>This information is part of a Jubilee Calendar study.  </a:t>
            </a:r>
            <a:br>
              <a:rPr lang="en-US" sz="3200" b="1" spc="150" dirty="0">
                <a:ln w="11430"/>
                <a:solidFill>
                  <a:srgbClr val="F8F8F8"/>
                </a:solidFill>
                <a:effectLst>
                  <a:outerShdw blurRad="25400" algn="tl" rotWithShape="0">
                    <a:srgbClr val="000000">
                      <a:alpha val="43000"/>
                    </a:srgbClr>
                  </a:outerShdw>
                </a:effectLst>
              </a:rPr>
            </a:br>
            <a:r>
              <a:rPr lang="en-US" sz="3200" b="1" spc="150" dirty="0">
                <a:ln w="11430"/>
                <a:solidFill>
                  <a:srgbClr val="F8F8F8"/>
                </a:solidFill>
                <a:effectLst>
                  <a:outerShdw blurRad="25400" algn="tl" rotWithShape="0">
                    <a:srgbClr val="000000">
                      <a:alpha val="43000"/>
                    </a:srgbClr>
                  </a:outerShdw>
                </a:effectLst>
              </a:rPr>
              <a:t>Today’s study is examining the history of “no-god” worship &amp; apostasy among Yahuah’s people.</a:t>
            </a:r>
          </a:p>
        </p:txBody>
      </p:sp>
    </p:spTree>
    <p:extLst>
      <p:ext uri="{BB962C8B-B14F-4D97-AF65-F5344CB8AC3E}">
        <p14:creationId xmlns:p14="http://schemas.microsoft.com/office/powerpoint/2010/main" val="257220970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up)">
                                      <p:cBhvr>
                                        <p:cTn id="29"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72600" y="6400800"/>
            <a:ext cx="2743200" cy="365125"/>
          </a:xfrm>
        </p:spPr>
        <p:txBody>
          <a:bodyPr/>
          <a:lstStyle/>
          <a:p>
            <a:fld id="{AA4C6552-42F6-43F2-A3FB-E92E8C09004E}" type="slidenum">
              <a:rPr lang="en-US" sz="1600" b="1" smtClean="0">
                <a:solidFill>
                  <a:schemeClr val="bg1"/>
                </a:solidFill>
              </a:rPr>
              <a:t>25</a:t>
            </a:fld>
            <a:endParaRPr lang="en-US" b="1" dirty="0">
              <a:solidFill>
                <a:schemeClr val="bg1"/>
              </a:solidFill>
            </a:endParaRPr>
          </a:p>
        </p:txBody>
      </p:sp>
      <p:sp>
        <p:nvSpPr>
          <p:cNvPr id="4" name="Title 1"/>
          <p:cNvSpPr txBox="1">
            <a:spLocks/>
          </p:cNvSpPr>
          <p:nvPr/>
        </p:nvSpPr>
        <p:spPr>
          <a:xfrm>
            <a:off x="0" y="228600"/>
            <a:ext cx="12192000" cy="762000"/>
          </a:xfrm>
          <a:prstGeom prst="rect">
            <a:avLst/>
          </a:prstGeom>
          <a:gradFill>
            <a:gsLst>
              <a:gs pos="0">
                <a:srgbClr val="FFEFD1"/>
              </a:gs>
              <a:gs pos="83000">
                <a:srgbClr val="F0EBD5">
                  <a:lumMod val="0"/>
                  <a:lumOff val="100000"/>
                </a:srgbClr>
              </a:gs>
              <a:gs pos="100000">
                <a:srgbClr val="D1C39F"/>
              </a:gs>
            </a:gsLst>
            <a:lin ang="5400000" scaled="0"/>
          </a:gradFill>
          <a:scene3d>
            <a:camera prst="orthographicFront"/>
            <a:lightRig rig="flat" dir="tl">
              <a:rot lat="0" lon="0" rev="6600000"/>
            </a:lightRig>
          </a:scene3d>
          <a:sp3d>
            <a:bevelT/>
          </a:sp3d>
        </p:spPr>
        <p:txBody>
          <a:bodyPr vert="horz" anchor="ctr">
            <a:noAutofit/>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000" dirty="0">
                <a:solidFill>
                  <a:srgbClr val="00B0F0"/>
                </a:solidFill>
                <a:latin typeface="Cooper Black" pitchFamily="18" charset="0"/>
              </a:rPr>
              <a:t>          2</a:t>
            </a:r>
            <a:r>
              <a:rPr lang="en-US" sz="4000" baseline="30000" dirty="0">
                <a:solidFill>
                  <a:srgbClr val="00B0F0"/>
                </a:solidFill>
                <a:latin typeface="Cooper Black" pitchFamily="18" charset="0"/>
              </a:rPr>
              <a:t>nd</a:t>
            </a:r>
            <a:r>
              <a:rPr lang="en-US" sz="4000" dirty="0">
                <a:solidFill>
                  <a:srgbClr val="00B0F0"/>
                </a:solidFill>
                <a:latin typeface="Cooper Black" pitchFamily="18" charset="0"/>
              </a:rPr>
              <a:t> Sign Isa 38: </a:t>
            </a:r>
            <a:r>
              <a:rPr lang="en-US" sz="4000" dirty="0">
                <a:solidFill>
                  <a:srgbClr val="C00000"/>
                </a:solidFill>
                <a:latin typeface="Cooper Black" pitchFamily="18" charset="0"/>
              </a:rPr>
              <a:t> Yearly Calendar </a:t>
            </a:r>
            <a:endParaRPr lang="en-US" sz="3200" b="1" dirty="0">
              <a:ln w="11430"/>
              <a:solidFill>
                <a:srgbClr val="0070C0"/>
              </a:solidFill>
              <a:effectLst>
                <a:outerShdw blurRad="50800" dist="39000" dir="5460000" algn="tl">
                  <a:srgbClr val="000000">
                    <a:alpha val="38000"/>
                  </a:srgbClr>
                </a:outerShdw>
              </a:effectLst>
            </a:endParaRPr>
          </a:p>
        </p:txBody>
      </p:sp>
      <p:sp>
        <p:nvSpPr>
          <p:cNvPr id="5" name="Content Placeholder 2"/>
          <p:cNvSpPr txBox="1">
            <a:spLocks/>
          </p:cNvSpPr>
          <p:nvPr/>
        </p:nvSpPr>
        <p:spPr>
          <a:xfrm>
            <a:off x="4114800" y="2209800"/>
            <a:ext cx="7696200" cy="4029670"/>
          </a:xfrm>
          <a:prstGeom prst="rect">
            <a:avLst/>
          </a:prstGeom>
          <a:solidFill>
            <a:srgbClr val="F3EBF9">
              <a:alpha val="70000"/>
            </a:srgbClr>
          </a:solidFill>
          <a:ln w="57150">
            <a:solidFill>
              <a:schemeClr val="accent4"/>
            </a:solidFill>
          </a:ln>
          <a:scene3d>
            <a:camera prst="orthographicFront"/>
            <a:lightRig rig="threePt" dir="t"/>
          </a:scene3d>
          <a:sp3d>
            <a:bevelT prst="relaxedInset"/>
          </a:sp3d>
        </p:spPr>
        <p:txBody>
          <a:bodyPr>
            <a:normAutofit fontScale="77500" lnSpcReduction="20000"/>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mj-lt"/>
              <a:buAutoNum type="arabicPeriod"/>
            </a:pPr>
            <a:endParaRPr lang="en-US" sz="1100" b="1" dirty="0">
              <a:solidFill>
                <a:srgbClr val="0070C0"/>
              </a:solidFill>
            </a:endParaRPr>
          </a:p>
          <a:p>
            <a:pPr marL="514350" indent="-514350">
              <a:buClr>
                <a:srgbClr val="002060"/>
              </a:buClr>
              <a:buFont typeface="+mj-lt"/>
              <a:buAutoNum type="arabicPeriod"/>
            </a:pPr>
            <a:r>
              <a:rPr lang="en-US" b="1" dirty="0">
                <a:solidFill>
                  <a:srgbClr val="0070C0"/>
                </a:solidFill>
              </a:rPr>
              <a:t>Isa 38:7-8</a:t>
            </a:r>
            <a:r>
              <a:rPr lang="en-US" dirty="0">
                <a:solidFill>
                  <a:srgbClr val="0070C0"/>
                </a:solidFill>
              </a:rPr>
              <a:t>  </a:t>
            </a:r>
            <a:r>
              <a:rPr lang="en-US" dirty="0"/>
              <a:t>And </a:t>
            </a:r>
            <a:r>
              <a:rPr lang="en-US" b="1" dirty="0">
                <a:solidFill>
                  <a:srgbClr val="00B050"/>
                </a:solidFill>
              </a:rPr>
              <a:t>this shall be a sign unto thee … </a:t>
            </a:r>
            <a:br>
              <a:rPr lang="en-US" b="1" dirty="0">
                <a:solidFill>
                  <a:srgbClr val="00B050"/>
                </a:solidFill>
              </a:rPr>
            </a:br>
            <a:r>
              <a:rPr lang="en-US" b="1" dirty="0">
                <a:solidFill>
                  <a:srgbClr val="0070C0"/>
                </a:solidFill>
              </a:rPr>
              <a:t>8 </a:t>
            </a:r>
            <a:r>
              <a:rPr lang="en-US" dirty="0"/>
              <a:t> Behold, I will bring again the shadow of the degrees … </a:t>
            </a:r>
            <a:br>
              <a:rPr lang="en-US" dirty="0"/>
            </a:br>
            <a:r>
              <a:rPr lang="en-US" dirty="0"/>
              <a:t>ten degrees backward …</a:t>
            </a:r>
            <a:br>
              <a:rPr lang="en-US" dirty="0"/>
            </a:br>
            <a:endParaRPr lang="en-US" sz="2300" dirty="0"/>
          </a:p>
          <a:p>
            <a:pPr marL="514350" indent="-514350">
              <a:buClr>
                <a:srgbClr val="002060"/>
              </a:buClr>
              <a:buFont typeface="+mj-lt"/>
              <a:buAutoNum type="arabicPeriod"/>
            </a:pPr>
            <a:r>
              <a:rPr lang="en-US" b="1" dirty="0">
                <a:solidFill>
                  <a:srgbClr val="0070C0"/>
                </a:solidFill>
              </a:rPr>
              <a:t>2 Chron 32:24</a:t>
            </a:r>
            <a:r>
              <a:rPr lang="en-US" dirty="0">
                <a:solidFill>
                  <a:srgbClr val="0070C0"/>
                </a:solidFill>
              </a:rPr>
              <a:t>  </a:t>
            </a:r>
            <a:r>
              <a:rPr lang="en-US" dirty="0"/>
              <a:t>In those days </a:t>
            </a:r>
            <a:r>
              <a:rPr lang="en-US" b="1" dirty="0">
                <a:solidFill>
                  <a:srgbClr val="00B050"/>
                </a:solidFill>
              </a:rPr>
              <a:t>Hezekiah</a:t>
            </a:r>
            <a:r>
              <a:rPr lang="en-US" dirty="0"/>
              <a:t> was sick to the death, and prayed unto Yahuah: … and he </a:t>
            </a:r>
            <a:r>
              <a:rPr lang="en-US" b="1" dirty="0">
                <a:ln w="1905"/>
                <a:solidFill>
                  <a:srgbClr val="00B050"/>
                </a:solidFill>
                <a:effectLst>
                  <a:innerShdw blurRad="69850" dist="43180" dir="5400000">
                    <a:srgbClr val="000000">
                      <a:alpha val="65000"/>
                    </a:srgbClr>
                  </a:innerShdw>
                </a:effectLst>
              </a:rPr>
              <a:t>gave him a sign.</a:t>
            </a:r>
            <a:br>
              <a:rPr lang="en-US" b="1" dirty="0">
                <a:ln w="1905"/>
                <a:solidFill>
                  <a:srgbClr val="00B050"/>
                </a:solidFill>
                <a:effectLst>
                  <a:innerShdw blurRad="69850" dist="43180" dir="5400000">
                    <a:srgbClr val="000000">
                      <a:alpha val="65000"/>
                    </a:srgbClr>
                  </a:innerShdw>
                </a:effectLst>
              </a:rPr>
            </a:br>
            <a:endParaRPr lang="en-US" sz="2300" b="1" dirty="0">
              <a:ln w="1905"/>
              <a:solidFill>
                <a:srgbClr val="00B050"/>
              </a:solidFill>
              <a:effectLst>
                <a:innerShdw blurRad="69850" dist="43180" dir="5400000">
                  <a:srgbClr val="000000">
                    <a:alpha val="65000"/>
                  </a:srgbClr>
                </a:innerShdw>
              </a:effectLst>
            </a:endParaRPr>
          </a:p>
          <a:p>
            <a:pPr marL="514350" indent="-514350">
              <a:buClr>
                <a:srgbClr val="002060"/>
              </a:buClr>
              <a:buFont typeface="+mj-lt"/>
              <a:buAutoNum type="arabicPeriod"/>
            </a:pPr>
            <a:r>
              <a:rPr lang="en-US" b="1" dirty="0">
                <a:solidFill>
                  <a:srgbClr val="0070C0"/>
                </a:solidFill>
              </a:rPr>
              <a:t>2 Kings 20:9-11</a:t>
            </a:r>
            <a:r>
              <a:rPr lang="en-US" dirty="0">
                <a:solidFill>
                  <a:srgbClr val="0070C0"/>
                </a:solidFill>
              </a:rPr>
              <a:t> </a:t>
            </a:r>
            <a:r>
              <a:rPr lang="en-US" dirty="0"/>
              <a:t>… shall the shadow go forth ten degrees, </a:t>
            </a:r>
            <a:br>
              <a:rPr lang="en-US" dirty="0"/>
            </a:br>
            <a:r>
              <a:rPr lang="en-US" dirty="0"/>
              <a:t>or go back ten degrees?  </a:t>
            </a:r>
            <a:br>
              <a:rPr lang="en-US" dirty="0"/>
            </a:br>
            <a:r>
              <a:rPr lang="en-US" b="1" dirty="0">
                <a:solidFill>
                  <a:srgbClr val="0070C0"/>
                </a:solidFill>
              </a:rPr>
              <a:t>10</a:t>
            </a:r>
            <a:r>
              <a:rPr lang="en-US" b="1" dirty="0"/>
              <a:t> </a:t>
            </a:r>
            <a:r>
              <a:rPr lang="en-US" dirty="0"/>
              <a:t> And </a:t>
            </a:r>
            <a:r>
              <a:rPr lang="en-US" b="1" dirty="0">
                <a:solidFill>
                  <a:srgbClr val="00B050"/>
                </a:solidFill>
              </a:rPr>
              <a:t>Hezekiah answered,</a:t>
            </a:r>
            <a:r>
              <a:rPr lang="en-US" dirty="0">
                <a:solidFill>
                  <a:srgbClr val="00B050"/>
                </a:solidFill>
              </a:rPr>
              <a:t> </a:t>
            </a:r>
            <a:r>
              <a:rPr lang="en-US" dirty="0"/>
              <a:t>It is a light thing for the </a:t>
            </a:r>
            <a:br>
              <a:rPr lang="en-US" dirty="0"/>
            </a:br>
            <a:r>
              <a:rPr lang="en-US" dirty="0"/>
              <a:t>shadow  to go down ten degrees: nay, but </a:t>
            </a:r>
            <a:r>
              <a:rPr lang="en-US" b="1" dirty="0">
                <a:solidFill>
                  <a:srgbClr val="00B050"/>
                </a:solidFill>
              </a:rPr>
              <a:t>let the shadow return backward ten degrees.</a:t>
            </a:r>
            <a:r>
              <a:rPr lang="en-US" b="1" dirty="0">
                <a:solidFill>
                  <a:srgbClr val="FFFF00"/>
                </a:solidFill>
              </a:rPr>
              <a:t> </a:t>
            </a:r>
            <a:r>
              <a:rPr lang="en-US" dirty="0"/>
              <a:t> </a:t>
            </a:r>
            <a:br>
              <a:rPr lang="en-US" dirty="0"/>
            </a:br>
            <a:r>
              <a:rPr lang="en-US" b="1" dirty="0">
                <a:solidFill>
                  <a:srgbClr val="0070C0"/>
                </a:solidFill>
              </a:rPr>
              <a:t>11</a:t>
            </a:r>
            <a:r>
              <a:rPr lang="en-US" b="1" dirty="0"/>
              <a:t> </a:t>
            </a:r>
            <a:r>
              <a:rPr lang="en-US" dirty="0"/>
              <a:t> And … he brought the shadow ten degrees backward … </a:t>
            </a:r>
            <a:br>
              <a:rPr lang="en-US" dirty="0"/>
            </a:br>
            <a:endParaRPr lang="en-US" dirty="0"/>
          </a:p>
        </p:txBody>
      </p:sp>
      <p:sp>
        <p:nvSpPr>
          <p:cNvPr id="6" name="Rectangle 5"/>
          <p:cNvSpPr/>
          <p:nvPr/>
        </p:nvSpPr>
        <p:spPr>
          <a:xfrm>
            <a:off x="259080" y="1127759"/>
            <a:ext cx="1127760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4000" dirty="0">
                <a:ln>
                  <a:solidFill>
                    <a:schemeClr val="bg1"/>
                  </a:solidFill>
                </a:ln>
                <a:solidFill>
                  <a:srgbClr val="FFC000"/>
                </a:solidFill>
                <a:latin typeface="Cooper Black" pitchFamily="18" charset="0"/>
              </a:rPr>
              <a:t>Affects the Pagan </a:t>
            </a:r>
            <a:r>
              <a:rPr lang="en-US" sz="4000" dirty="0" err="1">
                <a:ln>
                  <a:solidFill>
                    <a:schemeClr val="bg1"/>
                  </a:solidFill>
                </a:ln>
                <a:solidFill>
                  <a:srgbClr val="FFC000"/>
                </a:solidFill>
                <a:latin typeface="Cooper Black" pitchFamily="18" charset="0"/>
              </a:rPr>
              <a:t>Moonth</a:t>
            </a:r>
            <a:r>
              <a:rPr lang="en-US" sz="4000" dirty="0">
                <a:ln>
                  <a:solidFill>
                    <a:schemeClr val="bg1"/>
                  </a:solidFill>
                </a:ln>
                <a:solidFill>
                  <a:srgbClr val="FFC000"/>
                </a:solidFill>
                <a:latin typeface="Cooper Black" pitchFamily="18" charset="0"/>
              </a:rPr>
              <a:t> Length</a:t>
            </a:r>
            <a:endParaRPr lang="en-US" sz="4000" b="1" cap="none" spc="150" dirty="0">
              <a:ln>
                <a:solidFill>
                  <a:schemeClr val="bg1"/>
                </a:solidFill>
              </a:ln>
              <a:solidFill>
                <a:srgbClr val="FFC000"/>
              </a:solidFill>
              <a:effectLst>
                <a:outerShdw blurRad="25400" algn="tl" rotWithShape="0">
                  <a:srgbClr val="000000">
                    <a:alpha val="43000"/>
                  </a:srgbClr>
                </a:outerShdw>
              </a:effectLst>
            </a:endParaRPr>
          </a:p>
        </p:txBody>
      </p:sp>
      <p:pic>
        <p:nvPicPr>
          <p:cNvPr id="7" name="Picture 2" descr="F:\Moon-Month Study July 2016\Moon Art for PPT\hezekiah edi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4675" y="1970229"/>
            <a:ext cx="1828800" cy="2224505"/>
          </a:xfrm>
          <a:prstGeom prst="ellipse">
            <a:avLst/>
          </a:prstGeom>
          <a:ln w="190500" cap="rnd">
            <a:solidFill>
              <a:srgbClr val="F3EBF9"/>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8" name="Rectangle 7"/>
          <p:cNvSpPr/>
          <p:nvPr/>
        </p:nvSpPr>
        <p:spPr>
          <a:xfrm>
            <a:off x="304800" y="4537304"/>
            <a:ext cx="3505200" cy="1692771"/>
          </a:xfrm>
          <a:prstGeom prst="rect">
            <a:avLst/>
          </a:prstGeom>
          <a:solidFill>
            <a:srgbClr val="F3EBF9"/>
          </a:solidFill>
          <a:ln w="57150">
            <a:solidFill>
              <a:srgbClr val="7030A0"/>
            </a:solidFill>
          </a:ln>
          <a:scene3d>
            <a:camera prst="orthographicFront"/>
            <a:lightRig rig="flat" dir="tl">
              <a:rot lat="0" lon="0" rev="6600000"/>
            </a:lightRig>
          </a:scene3d>
          <a:sp3d>
            <a:bevelT/>
          </a:sp3d>
        </p:spPr>
        <p:txBody>
          <a:bodyPr wrap="square" lIns="91440" tIns="45720" rIns="91440" bIns="45720">
            <a:spAutoFit/>
            <a:sp3d extrusionH="25400" contourW="8890">
              <a:bevelT w="38100" h="31750"/>
              <a:contourClr>
                <a:schemeClr val="accent2">
                  <a:shade val="75000"/>
                </a:schemeClr>
              </a:contourClr>
            </a:sp3d>
          </a:bodyPr>
          <a:lstStyle/>
          <a:p>
            <a:pPr algn="ctr"/>
            <a:r>
              <a:rPr lang="en-US" sz="2600" b="1" cap="none" spc="0" dirty="0">
                <a:ln w="11430"/>
                <a:solidFill>
                  <a:srgbClr val="7030A0"/>
                </a:solidFill>
                <a:effectLst>
                  <a:outerShdw blurRad="50800" dist="39000" dir="5460000" algn="tl">
                    <a:srgbClr val="000000">
                      <a:alpha val="38000"/>
                    </a:srgbClr>
                  </a:outerShdw>
                </a:effectLst>
                <a:latin typeface="Comic Sans MS" pitchFamily="66" charset="0"/>
              </a:rPr>
              <a:t>Did Hezekiah make the right choice </a:t>
            </a:r>
            <a:br>
              <a:rPr lang="en-US" sz="2600" b="1" cap="none" spc="0" dirty="0">
                <a:ln w="11430"/>
                <a:solidFill>
                  <a:srgbClr val="7030A0"/>
                </a:solidFill>
                <a:effectLst>
                  <a:outerShdw blurRad="50800" dist="39000" dir="5460000" algn="tl">
                    <a:srgbClr val="000000">
                      <a:alpha val="38000"/>
                    </a:srgbClr>
                  </a:outerShdw>
                </a:effectLst>
                <a:latin typeface="Comic Sans MS" pitchFamily="66" charset="0"/>
              </a:rPr>
            </a:br>
            <a:r>
              <a:rPr lang="en-US" sz="2600" b="1" cap="none" spc="0" dirty="0">
                <a:ln w="11430"/>
                <a:solidFill>
                  <a:srgbClr val="7030A0"/>
                </a:solidFill>
                <a:effectLst>
                  <a:outerShdw blurRad="50800" dist="39000" dir="5460000" algn="tl">
                    <a:srgbClr val="000000">
                      <a:alpha val="38000"/>
                    </a:srgbClr>
                  </a:outerShdw>
                </a:effectLst>
                <a:latin typeface="Comic Sans MS" pitchFamily="66" charset="0"/>
              </a:rPr>
              <a:t>for the sun to go backwards?</a:t>
            </a:r>
          </a:p>
        </p:txBody>
      </p:sp>
      <p:pic>
        <p:nvPicPr>
          <p:cNvPr id="5122" name="Picture 2" descr="F:\Art on Desktop - 1\All white man clip art\3d white people\png\doe man with horn pn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58400" y="192087"/>
            <a:ext cx="2212975" cy="217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41154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500"/>
                                        <p:tgtEl>
                                          <p:spTgt spid="5">
                                            <p:txEl>
                                              <p:pRg st="1" end="1"/>
                                            </p:txEl>
                                          </p:spTgt>
                                        </p:tgtEl>
                                      </p:cBhvr>
                                    </p:animEffect>
                                    <p:anim calcmode="lin" valueType="num">
                                      <p:cBhvr>
                                        <p:cTn id="8" dur="1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100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1500"/>
                                        <p:tgtEl>
                                          <p:spTgt spid="5">
                                            <p:txEl>
                                              <p:pRg st="2" end="2"/>
                                            </p:txEl>
                                          </p:spTgt>
                                        </p:tgtEl>
                                      </p:cBhvr>
                                    </p:animEffect>
                                    <p:anim calcmode="lin" valueType="num">
                                      <p:cBhvr>
                                        <p:cTn id="14" dur="1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5" dur="1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100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500"/>
                                        <p:tgtEl>
                                          <p:spTgt spid="5">
                                            <p:txEl>
                                              <p:pRg st="3" end="3"/>
                                            </p:txEl>
                                          </p:spTgt>
                                        </p:tgtEl>
                                      </p:cBhvr>
                                    </p:animEffect>
                                    <p:anim calcmode="lin" valueType="num">
                                      <p:cBhvr>
                                        <p:cTn id="20" dur="1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1" dur="1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 calcmode="lin" valueType="num">
                                      <p:cBhvr>
                                        <p:cTn id="26"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7"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28"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29"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A0A75170-548C-4A8B-8FEE-6418D9891680}" type="slidenum">
              <a:rPr lang="en-US" b="1" smtClean="0">
                <a:solidFill>
                  <a:schemeClr val="bg1"/>
                </a:solidFill>
              </a:rPr>
              <a:t>26</a:t>
            </a:fld>
            <a:endParaRPr lang="en-US" b="1" dirty="0">
              <a:solidFill>
                <a:schemeClr val="bg1"/>
              </a:solidFill>
            </a:endParaRPr>
          </a:p>
        </p:txBody>
      </p:sp>
      <p:sp>
        <p:nvSpPr>
          <p:cNvPr id="6" name="Content Placeholder 7"/>
          <p:cNvSpPr>
            <a:spLocks noGrp="1"/>
          </p:cNvSpPr>
          <p:nvPr>
            <p:ph sz="quarter" idx="4294967295"/>
          </p:nvPr>
        </p:nvSpPr>
        <p:spPr>
          <a:xfrm>
            <a:off x="304801" y="1060050"/>
            <a:ext cx="5727700" cy="5242560"/>
          </a:xfrm>
          <a:prstGeom prst="rect">
            <a:avLst/>
          </a:prstGeom>
        </p:spPr>
        <p:txBody>
          <a:bodyPr>
            <a:scene3d>
              <a:camera prst="orthographicFront"/>
              <a:lightRig rig="threePt" dir="t"/>
            </a:scene3d>
            <a:sp3d extrusionH="57150">
              <a:bevelT w="38100" h="38100"/>
            </a:sp3d>
          </a:bodyPr>
          <a:lstStyle/>
          <a:p>
            <a:r>
              <a:rPr lang="en-US" b="1" dirty="0">
                <a:solidFill>
                  <a:srgbClr val="002060"/>
                </a:solidFill>
              </a:rPr>
              <a:t>Then what?  </a:t>
            </a:r>
            <a:r>
              <a:rPr lang="en-US" b="1" u="sng" dirty="0">
                <a:solidFill>
                  <a:srgbClr val="C00000"/>
                </a:solidFill>
              </a:rPr>
              <a:t>If</a:t>
            </a:r>
            <a:r>
              <a:rPr lang="en-US" dirty="0">
                <a:solidFill>
                  <a:srgbClr val="002060"/>
                </a:solidFill>
              </a:rPr>
              <a:t> the shadow going backwards would lengthen the sun’s yearly circuit, </a:t>
            </a:r>
            <a:r>
              <a:rPr lang="en-US" b="1" u="sng" dirty="0">
                <a:solidFill>
                  <a:srgbClr val="C00000"/>
                </a:solidFill>
              </a:rPr>
              <a:t>then</a:t>
            </a:r>
            <a:r>
              <a:rPr lang="en-US" dirty="0">
                <a:solidFill>
                  <a:srgbClr val="002060"/>
                </a:solidFill>
              </a:rPr>
              <a:t> the shadow moving forward would shorten the sun’s yearly circuit. </a:t>
            </a:r>
          </a:p>
          <a:p>
            <a:r>
              <a:rPr lang="en-US" b="1" dirty="0">
                <a:solidFill>
                  <a:srgbClr val="002060"/>
                </a:solidFill>
              </a:rPr>
              <a:t>Is it reasonable </a:t>
            </a:r>
            <a:r>
              <a:rPr lang="en-US" dirty="0">
                <a:solidFill>
                  <a:srgbClr val="002060"/>
                </a:solidFill>
              </a:rPr>
              <a:t>that the yearly circuit would have been shortened by 5¼ days, if the shadow moved forward 10 degrees? </a:t>
            </a:r>
          </a:p>
          <a:p>
            <a:r>
              <a:rPr lang="en-US" b="1" dirty="0">
                <a:solidFill>
                  <a:srgbClr val="002060"/>
                </a:solidFill>
              </a:rPr>
              <a:t>360 – 5¼ = </a:t>
            </a:r>
            <a:r>
              <a:rPr lang="en-US" b="1" dirty="0">
                <a:solidFill>
                  <a:srgbClr val="FF0000"/>
                </a:solidFill>
              </a:rPr>
              <a:t>354.75 solar days/yr. </a:t>
            </a:r>
          </a:p>
        </p:txBody>
      </p:sp>
      <p:sp>
        <p:nvSpPr>
          <p:cNvPr id="7" name="Title 3"/>
          <p:cNvSpPr txBox="1">
            <a:spLocks/>
          </p:cNvSpPr>
          <p:nvPr/>
        </p:nvSpPr>
        <p:spPr>
          <a:xfrm>
            <a:off x="304800" y="145649"/>
            <a:ext cx="11455400" cy="762001"/>
          </a:xfrm>
          <a:prstGeom prst="rect">
            <a:avLst/>
          </a:prstGeom>
          <a:ln>
            <a:noFill/>
          </a:ln>
        </p:spPr>
        <p:txBody>
          <a:bodyPr vert="horz" lIns="91440" tIns="45720" rIns="91440" bIns="45720" rtlCol="0" anchor="b" anchorCtr="0">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sz="4400" b="1" dirty="0">
                <a:ln w="11430"/>
                <a:solidFill>
                  <a:srgbClr val="002060"/>
                </a:solidFill>
                <a:effectLst>
                  <a:outerShdw blurRad="50800" dist="39000" dir="5460000" algn="tl">
                    <a:srgbClr val="000000">
                      <a:alpha val="38000"/>
                    </a:srgbClr>
                  </a:outerShdw>
                </a:effectLst>
              </a:rPr>
              <a:t>What </a:t>
            </a:r>
            <a:r>
              <a:rPr lang="en-US" sz="4400" b="1" dirty="0">
                <a:ln w="11430"/>
                <a:solidFill>
                  <a:srgbClr val="C00000"/>
                </a:solidFill>
                <a:effectLst>
                  <a:outerShdw blurRad="50800" dist="39000" dir="5460000" algn="tl">
                    <a:srgbClr val="000000">
                      <a:alpha val="38000"/>
                    </a:srgbClr>
                  </a:outerShdw>
                </a:effectLst>
              </a:rPr>
              <a:t>if</a:t>
            </a:r>
            <a:r>
              <a:rPr lang="en-US" sz="4400" b="1" dirty="0">
                <a:ln w="11430"/>
                <a:solidFill>
                  <a:srgbClr val="002060"/>
                </a:solidFill>
                <a:effectLst>
                  <a:outerShdw blurRad="50800" dist="39000" dir="5460000" algn="tl">
                    <a:srgbClr val="000000">
                      <a:alpha val="38000"/>
                    </a:srgbClr>
                  </a:outerShdw>
                </a:effectLst>
              </a:rPr>
              <a:t> the shadow went forward?</a:t>
            </a:r>
          </a:p>
        </p:txBody>
      </p:sp>
      <p:sp>
        <p:nvSpPr>
          <p:cNvPr id="8" name="Content Placeholder 7"/>
          <p:cNvSpPr txBox="1">
            <a:spLocks/>
          </p:cNvSpPr>
          <p:nvPr/>
        </p:nvSpPr>
        <p:spPr>
          <a:xfrm>
            <a:off x="6260253" y="1060050"/>
            <a:ext cx="5830147" cy="5394960"/>
          </a:xfrm>
          <a:prstGeom prst="rect">
            <a:avLst/>
          </a:prstGeom>
        </p:spPr>
        <p:txBody>
          <a:bodyPr vert="horz" lIns="91440" tIns="45720" rIns="91440" bIns="45720" rtlCol="0">
            <a:normAutofit/>
            <a:scene3d>
              <a:camera prst="orthographicFront"/>
              <a:lightRig rig="threePt" dir="t"/>
            </a:scene3d>
            <a:sp3d extrusionH="57150">
              <a:bevelT w="38100" h="38100"/>
            </a:sp3d>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r>
              <a:rPr lang="en-US" sz="2800" dirty="0">
                <a:solidFill>
                  <a:srgbClr val="002060"/>
                </a:solidFill>
              </a:rPr>
              <a:t>Let’s do the math, considering the lunar cycle would have re-calculated to Judah’s 29½ days/</a:t>
            </a:r>
            <a:r>
              <a:rPr lang="en-US" sz="2800" dirty="0" err="1">
                <a:solidFill>
                  <a:srgbClr val="002060"/>
                </a:solidFill>
              </a:rPr>
              <a:t>mon.</a:t>
            </a:r>
            <a:endParaRPr lang="en-US" sz="2800" dirty="0">
              <a:solidFill>
                <a:srgbClr val="002060"/>
              </a:solidFill>
            </a:endParaRPr>
          </a:p>
          <a:p>
            <a:r>
              <a:rPr lang="en-US" sz="2800" b="1" dirty="0">
                <a:solidFill>
                  <a:srgbClr val="002060"/>
                </a:solidFill>
              </a:rPr>
              <a:t>12 </a:t>
            </a:r>
            <a:r>
              <a:rPr lang="en-US" sz="2800" b="1" dirty="0" err="1">
                <a:solidFill>
                  <a:srgbClr val="002060"/>
                </a:solidFill>
              </a:rPr>
              <a:t>mon</a:t>
            </a:r>
            <a:r>
              <a:rPr lang="en-US" sz="2800" b="1" dirty="0">
                <a:solidFill>
                  <a:srgbClr val="002060"/>
                </a:solidFill>
              </a:rPr>
              <a:t> x 29½ = </a:t>
            </a:r>
            <a:r>
              <a:rPr lang="en-US" sz="2800" b="1" dirty="0">
                <a:solidFill>
                  <a:srgbClr val="FF0000"/>
                </a:solidFill>
              </a:rPr>
              <a:t>354 lunar days/yr.  </a:t>
            </a:r>
          </a:p>
          <a:p>
            <a:r>
              <a:rPr lang="en-US" sz="2800" b="1" dirty="0">
                <a:solidFill>
                  <a:srgbClr val="002060"/>
                </a:solidFill>
              </a:rPr>
              <a:t>Do you see the problem? </a:t>
            </a:r>
          </a:p>
        </p:txBody>
      </p:sp>
      <p:sp>
        <p:nvSpPr>
          <p:cNvPr id="9" name="Rectangle 8"/>
          <p:cNvSpPr/>
          <p:nvPr/>
        </p:nvSpPr>
        <p:spPr>
          <a:xfrm>
            <a:off x="6190749" y="3429000"/>
            <a:ext cx="5569452" cy="3108543"/>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r>
              <a:rPr lang="en-US" sz="2800" b="1" spc="150" dirty="0">
                <a:ln w="11430"/>
                <a:solidFill>
                  <a:srgbClr val="BC005E"/>
                </a:solidFill>
                <a:effectLst>
                  <a:glow rad="266700">
                    <a:schemeClr val="accent5">
                      <a:lumMod val="20000"/>
                      <a:lumOff val="80000"/>
                      <a:alpha val="69000"/>
                    </a:schemeClr>
                  </a:glow>
                  <a:outerShdw blurRad="25400" algn="tl" rotWithShape="0">
                    <a:srgbClr val="000000">
                      <a:alpha val="43000"/>
                    </a:srgbClr>
                  </a:outerShdw>
                </a:effectLst>
              </a:rPr>
              <a:t>RESULT:</a:t>
            </a:r>
          </a:p>
          <a:p>
            <a:r>
              <a:rPr lang="en-US" sz="2800" b="1" spc="150" dirty="0">
                <a:ln w="11430"/>
                <a:solidFill>
                  <a:srgbClr val="BC005E"/>
                </a:solidFill>
                <a:effectLst>
                  <a:glow rad="266700">
                    <a:schemeClr val="accent5">
                      <a:lumMod val="20000"/>
                      <a:lumOff val="80000"/>
                      <a:alpha val="69000"/>
                    </a:schemeClr>
                  </a:glow>
                  <a:outerShdw blurRad="25400" algn="tl" rotWithShape="0">
                    <a:srgbClr val="000000">
                      <a:alpha val="43000"/>
                    </a:srgbClr>
                  </a:outerShdw>
                </a:effectLst>
              </a:rPr>
              <a:t>The lunar cycle/yr. would have been within 18 hrs. of the solar year length.  It may have been impossible to understand the calendar needed to be restored </a:t>
            </a:r>
            <a:r>
              <a:rPr lang="en-US" sz="2800" b="1" u="sng" spc="150" dirty="0">
                <a:ln w="11430"/>
                <a:solidFill>
                  <a:srgbClr val="BC005E"/>
                </a:solidFill>
                <a:effectLst>
                  <a:glow rad="266700">
                    <a:schemeClr val="accent5">
                      <a:lumMod val="20000"/>
                      <a:lumOff val="80000"/>
                      <a:alpha val="69000"/>
                    </a:schemeClr>
                  </a:glow>
                  <a:outerShdw blurRad="25400" algn="tl" rotWithShape="0">
                    <a:srgbClr val="000000">
                      <a:alpha val="43000"/>
                    </a:srgbClr>
                  </a:outerShdw>
                </a:effectLst>
              </a:rPr>
              <a:t>without</a:t>
            </a:r>
            <a:r>
              <a:rPr lang="en-US" sz="2800" b="1" spc="150" dirty="0">
                <a:ln w="11430"/>
                <a:solidFill>
                  <a:srgbClr val="BC005E"/>
                </a:solidFill>
                <a:effectLst>
                  <a:glow rad="266700">
                    <a:schemeClr val="accent5">
                      <a:lumMod val="20000"/>
                      <a:lumOff val="80000"/>
                      <a:alpha val="69000"/>
                    </a:schemeClr>
                  </a:glow>
                  <a:outerShdw blurRad="25400" algn="tl" rotWithShape="0">
                    <a:srgbClr val="000000">
                      <a:alpha val="43000"/>
                    </a:srgbClr>
                  </a:outerShdw>
                </a:effectLst>
              </a:rPr>
              <a:t> </a:t>
            </a:r>
            <a:r>
              <a:rPr lang="en-US" sz="2800" b="1" u="sng" spc="150" dirty="0">
                <a:ln w="11430"/>
                <a:solidFill>
                  <a:srgbClr val="BC005E"/>
                </a:solidFill>
                <a:effectLst>
                  <a:glow rad="266700">
                    <a:schemeClr val="accent5">
                      <a:lumMod val="20000"/>
                      <a:lumOff val="80000"/>
                      <a:alpha val="69000"/>
                    </a:schemeClr>
                  </a:glow>
                  <a:outerShdw blurRad="25400" algn="tl" rotWithShape="0">
                    <a:srgbClr val="000000">
                      <a:alpha val="43000"/>
                    </a:srgbClr>
                  </a:outerShdw>
                </a:effectLst>
              </a:rPr>
              <a:t>gazing</a:t>
            </a:r>
            <a:r>
              <a:rPr lang="en-US" sz="2800" b="1" spc="150" dirty="0">
                <a:ln w="11430"/>
                <a:solidFill>
                  <a:srgbClr val="BC005E"/>
                </a:solidFill>
                <a:effectLst>
                  <a:glow rad="266700">
                    <a:schemeClr val="accent5">
                      <a:lumMod val="20000"/>
                      <a:lumOff val="80000"/>
                      <a:alpha val="69000"/>
                    </a:schemeClr>
                  </a:glow>
                  <a:outerShdw blurRad="25400" algn="tl" rotWithShape="0">
                    <a:srgbClr val="000000">
                      <a:alpha val="43000"/>
                    </a:srgbClr>
                  </a:outerShdw>
                </a:effectLst>
              </a:rPr>
              <a:t> </a:t>
            </a:r>
            <a:r>
              <a:rPr lang="en-US" sz="2800" b="1" u="sng" spc="150" dirty="0">
                <a:ln w="11430"/>
                <a:solidFill>
                  <a:srgbClr val="BC005E"/>
                </a:solidFill>
                <a:effectLst>
                  <a:glow rad="266700">
                    <a:schemeClr val="accent5">
                      <a:lumMod val="20000"/>
                      <a:lumOff val="80000"/>
                      <a:alpha val="69000"/>
                    </a:schemeClr>
                  </a:glow>
                  <a:outerShdw blurRad="25400" algn="tl" rotWithShape="0">
                    <a:srgbClr val="000000">
                      <a:alpha val="43000"/>
                    </a:srgbClr>
                  </a:outerShdw>
                </a:effectLst>
              </a:rPr>
              <a:t>at</a:t>
            </a:r>
            <a:r>
              <a:rPr lang="en-US" sz="2800" b="1" spc="150" dirty="0">
                <a:ln w="11430"/>
                <a:solidFill>
                  <a:srgbClr val="BC005E"/>
                </a:solidFill>
                <a:effectLst>
                  <a:glow rad="266700">
                    <a:schemeClr val="accent5">
                      <a:lumMod val="20000"/>
                      <a:lumOff val="80000"/>
                      <a:alpha val="69000"/>
                    </a:schemeClr>
                  </a:glow>
                  <a:outerShdw blurRad="25400" algn="tl" rotWithShape="0">
                    <a:srgbClr val="000000">
                      <a:alpha val="43000"/>
                    </a:srgbClr>
                  </a:outerShdw>
                </a:effectLst>
              </a:rPr>
              <a:t> </a:t>
            </a:r>
            <a:r>
              <a:rPr lang="en-US" sz="2800" b="1" u="sng" spc="150" dirty="0">
                <a:ln w="11430"/>
                <a:solidFill>
                  <a:srgbClr val="BC005E"/>
                </a:solidFill>
                <a:effectLst>
                  <a:glow rad="266700">
                    <a:schemeClr val="accent5">
                      <a:lumMod val="20000"/>
                      <a:lumOff val="80000"/>
                      <a:alpha val="69000"/>
                    </a:schemeClr>
                  </a:glow>
                  <a:outerShdw blurRad="25400" algn="tl" rotWithShape="0">
                    <a:srgbClr val="000000">
                      <a:alpha val="43000"/>
                    </a:srgbClr>
                  </a:outerShdw>
                </a:effectLst>
              </a:rPr>
              <a:t>the</a:t>
            </a:r>
            <a:r>
              <a:rPr lang="en-US" sz="2800" b="1" spc="150" dirty="0">
                <a:ln w="11430"/>
                <a:solidFill>
                  <a:srgbClr val="BC005E"/>
                </a:solidFill>
                <a:effectLst>
                  <a:glow rad="266700">
                    <a:schemeClr val="accent5">
                      <a:lumMod val="20000"/>
                      <a:lumOff val="80000"/>
                      <a:alpha val="69000"/>
                    </a:schemeClr>
                  </a:glow>
                  <a:outerShdw blurRad="25400" algn="tl" rotWithShape="0">
                    <a:srgbClr val="000000">
                      <a:alpha val="43000"/>
                    </a:srgbClr>
                  </a:outerShdw>
                </a:effectLst>
              </a:rPr>
              <a:t> </a:t>
            </a:r>
            <a:r>
              <a:rPr lang="en-US" sz="2800" b="1" u="sng" spc="150" dirty="0">
                <a:ln w="11430"/>
                <a:solidFill>
                  <a:srgbClr val="BC005E"/>
                </a:solidFill>
                <a:effectLst>
                  <a:glow rad="266700">
                    <a:schemeClr val="accent5">
                      <a:lumMod val="20000"/>
                      <a:lumOff val="80000"/>
                      <a:alpha val="69000"/>
                    </a:schemeClr>
                  </a:glow>
                  <a:outerShdw blurRad="25400" algn="tl" rotWithShape="0">
                    <a:srgbClr val="000000">
                      <a:alpha val="43000"/>
                    </a:srgbClr>
                  </a:outerShdw>
                </a:effectLst>
              </a:rPr>
              <a:t>moon</a:t>
            </a:r>
            <a:r>
              <a:rPr lang="en-US" sz="2800" b="1" spc="150" dirty="0">
                <a:ln w="11430"/>
                <a:solidFill>
                  <a:srgbClr val="BC005E"/>
                </a:solidFill>
                <a:effectLst>
                  <a:glow rad="266700">
                    <a:schemeClr val="accent5">
                      <a:lumMod val="20000"/>
                      <a:lumOff val="80000"/>
                      <a:alpha val="69000"/>
                    </a:schemeClr>
                  </a:glow>
                  <a:outerShdw blurRad="25400" algn="tl" rotWithShape="0">
                    <a:srgbClr val="000000">
                      <a:alpha val="43000"/>
                    </a:srgbClr>
                  </a:outerShdw>
                </a:effectLst>
              </a:rPr>
              <a:t>!</a:t>
            </a:r>
          </a:p>
        </p:txBody>
      </p:sp>
    </p:spTree>
    <p:extLst>
      <p:ext uri="{BB962C8B-B14F-4D97-AF65-F5344CB8AC3E}">
        <p14:creationId xmlns:p14="http://schemas.microsoft.com/office/powerpoint/2010/main" val="38508048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circle(in)">
                                      <p:cBhvr>
                                        <p:cTn id="7" dur="2000"/>
                                        <p:tgtEl>
                                          <p:spTgt spid="6">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circle(in)">
                                      <p:cBhvr>
                                        <p:cTn id="10" dur="20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circle(in)">
                                      <p:cBhvr>
                                        <p:cTn id="15" dur="2000"/>
                                        <p:tgtEl>
                                          <p:spTgt spid="8">
                                            <p:txEl>
                                              <p:pRg st="0" end="0"/>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circle(in)">
                                      <p:cBhvr>
                                        <p:cTn id="18" dur="2000"/>
                                        <p:tgtEl>
                                          <p:spTgt spid="8">
                                            <p:txEl>
                                              <p:pRg st="1" end="1"/>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circle(in)">
                                      <p:cBhvr>
                                        <p:cTn id="21" dur="2000"/>
                                        <p:tgtEl>
                                          <p:spTgt spid="8">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t="-17000" b="-17000"/>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A0A75170-548C-4A8B-8FEE-6418D9891680}" type="slidenum">
              <a:rPr lang="en-US" smtClean="0">
                <a:solidFill>
                  <a:schemeClr val="tx1"/>
                </a:solidFill>
              </a:rPr>
              <a:t>27</a:t>
            </a:fld>
            <a:endParaRPr lang="en-US" dirty="0">
              <a:solidFill>
                <a:schemeClr val="tx1"/>
              </a:solidFill>
            </a:endParaRPr>
          </a:p>
        </p:txBody>
      </p:sp>
      <p:sp>
        <p:nvSpPr>
          <p:cNvPr id="8" name="Content Placeholder 7"/>
          <p:cNvSpPr>
            <a:spLocks noGrp="1"/>
          </p:cNvSpPr>
          <p:nvPr>
            <p:ph sz="quarter" idx="4294967295"/>
          </p:nvPr>
        </p:nvSpPr>
        <p:spPr>
          <a:xfrm>
            <a:off x="546099" y="762000"/>
            <a:ext cx="5930901" cy="5715000"/>
          </a:xfrm>
          <a:prstGeom prst="rect">
            <a:avLst/>
          </a:prstGeom>
        </p:spPr>
        <p:txBody>
          <a:bodyPr>
            <a:normAutofit fontScale="92500" lnSpcReduction="10000"/>
            <a:scene3d>
              <a:camera prst="orthographicFront"/>
              <a:lightRig rig="threePt" dir="t"/>
            </a:scene3d>
            <a:sp3d extrusionH="57150">
              <a:bevelT w="38100" h="38100"/>
            </a:sp3d>
          </a:bodyPr>
          <a:lstStyle/>
          <a:p>
            <a:r>
              <a:rPr lang="en-US" b="1" dirty="0">
                <a:solidFill>
                  <a:srgbClr val="002060"/>
                </a:solidFill>
              </a:rPr>
              <a:t>We know the records of the flood account confirm there were 150 </a:t>
            </a:r>
            <a:br>
              <a:rPr lang="en-US" b="1" dirty="0">
                <a:solidFill>
                  <a:srgbClr val="002060"/>
                </a:solidFill>
              </a:rPr>
            </a:br>
            <a:r>
              <a:rPr lang="en-US" b="1" dirty="0">
                <a:solidFill>
                  <a:srgbClr val="002060"/>
                </a:solidFill>
              </a:rPr>
              <a:t>days within a 5 month period – </a:t>
            </a:r>
            <a:br>
              <a:rPr lang="en-US" b="1" dirty="0">
                <a:solidFill>
                  <a:srgbClr val="002060"/>
                </a:solidFill>
              </a:rPr>
            </a:br>
            <a:r>
              <a:rPr lang="en-US" b="1" dirty="0">
                <a:solidFill>
                  <a:srgbClr val="002060"/>
                </a:solidFill>
              </a:rPr>
              <a:t>by means of 30 days/month</a:t>
            </a:r>
            <a:r>
              <a:rPr lang="en-US" dirty="0">
                <a:solidFill>
                  <a:srgbClr val="002060"/>
                </a:solidFill>
              </a:rPr>
              <a:t>.</a:t>
            </a:r>
          </a:p>
          <a:p>
            <a:r>
              <a:rPr lang="en-US" dirty="0">
                <a:solidFill>
                  <a:srgbClr val="002060"/>
                </a:solidFill>
              </a:rPr>
              <a:t>The lunar cycle would have been a perfect 30 days from </a:t>
            </a:r>
            <a:r>
              <a:rPr lang="en-US" b="1" dirty="0">
                <a:solidFill>
                  <a:srgbClr val="002060"/>
                </a:solidFill>
              </a:rPr>
              <a:t>Yahuah’s</a:t>
            </a:r>
            <a:r>
              <a:rPr lang="en-US" dirty="0">
                <a:solidFill>
                  <a:srgbClr val="002060"/>
                </a:solidFill>
              </a:rPr>
              <a:t> perfect creation.  A lunar cycle of 27.3 or 29½ days/month does not link with any of </a:t>
            </a:r>
            <a:r>
              <a:rPr lang="en-US" b="1" dirty="0">
                <a:solidFill>
                  <a:srgbClr val="002060"/>
                </a:solidFill>
              </a:rPr>
              <a:t>Yahuah’s</a:t>
            </a:r>
            <a:r>
              <a:rPr lang="en-US" dirty="0">
                <a:solidFill>
                  <a:srgbClr val="002060"/>
                </a:solidFill>
              </a:rPr>
              <a:t> numbering system.</a:t>
            </a:r>
          </a:p>
          <a:p>
            <a:r>
              <a:rPr lang="en-US" b="1" dirty="0">
                <a:solidFill>
                  <a:srgbClr val="002060"/>
                </a:solidFill>
              </a:rPr>
              <a:t>Moon worship was well established among the pagans for a long time. </a:t>
            </a:r>
          </a:p>
          <a:p>
            <a:r>
              <a:rPr lang="en-US" dirty="0">
                <a:solidFill>
                  <a:srgbClr val="002060"/>
                </a:solidFill>
              </a:rPr>
              <a:t>Jericho was destroyed because it was </a:t>
            </a:r>
            <a:br>
              <a:rPr lang="en-US" dirty="0">
                <a:solidFill>
                  <a:srgbClr val="002060"/>
                </a:solidFill>
              </a:rPr>
            </a:br>
            <a:r>
              <a:rPr lang="en-US" dirty="0">
                <a:solidFill>
                  <a:srgbClr val="002060"/>
                </a:solidFill>
              </a:rPr>
              <a:t>a moon worshipping city.</a:t>
            </a:r>
          </a:p>
          <a:p>
            <a:r>
              <a:rPr lang="en-US" b="1" u="sng" dirty="0">
                <a:solidFill>
                  <a:srgbClr val="002060"/>
                </a:solidFill>
              </a:rPr>
              <a:t>Sundial Miracle did affect the Lunar Cycle</a:t>
            </a:r>
            <a:r>
              <a:rPr lang="en-US" b="1" dirty="0">
                <a:solidFill>
                  <a:srgbClr val="002060"/>
                </a:solidFill>
              </a:rPr>
              <a:t> by reducing the lunar cycle from 30 days to 27.3 or 29.5 days per cycle. </a:t>
            </a:r>
          </a:p>
        </p:txBody>
      </p:sp>
      <p:sp>
        <p:nvSpPr>
          <p:cNvPr id="6" name="Title 3"/>
          <p:cNvSpPr txBox="1">
            <a:spLocks/>
          </p:cNvSpPr>
          <p:nvPr/>
        </p:nvSpPr>
        <p:spPr>
          <a:xfrm>
            <a:off x="304800" y="-1"/>
            <a:ext cx="11455400" cy="762001"/>
          </a:xfrm>
          <a:prstGeom prst="rect">
            <a:avLst/>
          </a:prstGeom>
          <a:ln>
            <a:noFill/>
          </a:ln>
        </p:spPr>
        <p:txBody>
          <a:bodyPr vert="horz" lIns="91440" tIns="45720" rIns="91440" bIns="45720" rtlCol="0" anchor="b" anchorCtr="0">
            <a:normAutofit/>
            <a:scene3d>
              <a:camera prst="orthographicFront"/>
              <a:lightRig rig="balanced" dir="t">
                <a:rot lat="0" lon="0" rev="2100000"/>
              </a:lightRig>
            </a:scene3d>
            <a:sp3d extrusionH="57150" prstMaterial="metal">
              <a:bevelT w="38100" h="25400"/>
              <a:contourClr>
                <a:schemeClr val="bg2"/>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sz="4400" b="1" dirty="0">
                <a:ln w="50800">
                  <a:noFill/>
                </a:ln>
                <a:solidFill>
                  <a:schemeClr val="accent4">
                    <a:lumMod val="75000"/>
                  </a:schemeClr>
                </a:solidFill>
              </a:rPr>
              <a:t>Sundial</a:t>
            </a:r>
            <a:r>
              <a:rPr lang="en-US" sz="4400" b="1" dirty="0">
                <a:ln w="50800"/>
                <a:solidFill>
                  <a:schemeClr val="accent4">
                    <a:lumMod val="75000"/>
                  </a:schemeClr>
                </a:solidFill>
              </a:rPr>
              <a:t> Shadow &amp; Lunar Cycle Shift</a:t>
            </a:r>
          </a:p>
        </p:txBody>
      </p:sp>
      <p:sp>
        <p:nvSpPr>
          <p:cNvPr id="11" name="Rectangle 10"/>
          <p:cNvSpPr/>
          <p:nvPr/>
        </p:nvSpPr>
        <p:spPr>
          <a:xfrm>
            <a:off x="6477000" y="3582412"/>
            <a:ext cx="5333999" cy="304698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cap="none" spc="50" dirty="0">
                <a:ln w="3175"/>
                <a:solidFill>
                  <a:srgbClr val="002060"/>
                </a:solidFill>
                <a:effectLst>
                  <a:outerShdw blurRad="76200" dist="50800" dir="5400000" algn="tl" rotWithShape="0">
                    <a:srgbClr val="000000">
                      <a:alpha val="65000"/>
                    </a:srgbClr>
                  </a:outerShdw>
                </a:effectLst>
              </a:rPr>
              <a:t>Yahuah altered the length of the lunar cycle at this time to </a:t>
            </a:r>
            <a:r>
              <a:rPr lang="en-US" sz="3200" b="1" cap="none" spc="50" dirty="0">
                <a:ln w="3175"/>
                <a:solidFill>
                  <a:srgbClr val="C00000"/>
                </a:solidFill>
                <a:effectLst>
                  <a:outerShdw blurRad="76200" dist="50800" dir="5400000" algn="tl" rotWithShape="0">
                    <a:srgbClr val="000000">
                      <a:alpha val="65000"/>
                    </a:srgbClr>
                  </a:outerShdw>
                </a:effectLst>
              </a:rPr>
              <a:t>separate the </a:t>
            </a:r>
            <a:r>
              <a:rPr lang="en-US" sz="3200" b="1" spc="50" dirty="0">
                <a:ln w="3175"/>
                <a:solidFill>
                  <a:srgbClr val="C00000"/>
                </a:solidFill>
                <a:effectLst>
                  <a:outerShdw blurRad="76200" dist="50800" dir="5400000" algn="tl" rotWithShape="0">
                    <a:srgbClr val="000000">
                      <a:alpha val="65000"/>
                    </a:srgbClr>
                  </a:outerShdw>
                </a:effectLst>
              </a:rPr>
              <a:t>pagan month </a:t>
            </a:r>
            <a:br>
              <a:rPr lang="en-US" sz="3200" b="1" spc="50" dirty="0">
                <a:ln w="3175"/>
                <a:solidFill>
                  <a:srgbClr val="C00000"/>
                </a:solidFill>
                <a:effectLst>
                  <a:outerShdw blurRad="76200" dist="50800" dir="5400000" algn="tl" rotWithShape="0">
                    <a:srgbClr val="000000">
                      <a:alpha val="65000"/>
                    </a:srgbClr>
                  </a:outerShdw>
                </a:effectLst>
              </a:rPr>
            </a:br>
            <a:r>
              <a:rPr lang="en-US" sz="3200" b="1" spc="50" dirty="0">
                <a:ln w="3175"/>
                <a:solidFill>
                  <a:srgbClr val="C00000"/>
                </a:solidFill>
                <a:effectLst>
                  <a:outerShdw blurRad="76200" dist="50800" dir="5400000" algn="tl" rotWithShape="0">
                    <a:srgbClr val="000000">
                      <a:alpha val="65000"/>
                    </a:srgbClr>
                  </a:outerShdw>
                </a:effectLst>
              </a:rPr>
              <a:t>(&amp; worship practices) </a:t>
            </a:r>
            <a:br>
              <a:rPr lang="en-US" sz="3200" b="1" spc="50" dirty="0">
                <a:ln w="3175"/>
                <a:solidFill>
                  <a:srgbClr val="002060"/>
                </a:solidFill>
                <a:effectLst>
                  <a:outerShdw blurRad="76200" dist="50800" dir="5400000" algn="tl" rotWithShape="0">
                    <a:srgbClr val="000000">
                      <a:alpha val="65000"/>
                    </a:srgbClr>
                  </a:outerShdw>
                </a:effectLst>
              </a:rPr>
            </a:br>
            <a:r>
              <a:rPr lang="en-US" sz="3200" b="1" spc="50" dirty="0">
                <a:ln w="3175"/>
                <a:solidFill>
                  <a:srgbClr val="002060"/>
                </a:solidFill>
                <a:effectLst>
                  <a:outerShdw blurRad="76200" dist="50800" dir="5400000" algn="tl" rotWithShape="0">
                    <a:srgbClr val="000000">
                      <a:alpha val="65000"/>
                    </a:srgbClr>
                  </a:outerShdw>
                </a:effectLst>
              </a:rPr>
              <a:t>from the beginning of </a:t>
            </a:r>
            <a:br>
              <a:rPr lang="en-US" sz="3200" b="1" spc="50" dirty="0">
                <a:ln w="3175"/>
                <a:solidFill>
                  <a:srgbClr val="002060"/>
                </a:solidFill>
                <a:effectLst>
                  <a:outerShdw blurRad="76200" dist="50800" dir="5400000" algn="tl" rotWithShape="0">
                    <a:srgbClr val="000000">
                      <a:alpha val="65000"/>
                    </a:srgbClr>
                  </a:outerShdw>
                </a:effectLst>
              </a:rPr>
            </a:br>
            <a:r>
              <a:rPr lang="en-US" sz="3200" b="1" spc="50" dirty="0">
                <a:ln w="3175"/>
                <a:solidFill>
                  <a:srgbClr val="002060"/>
                </a:solidFill>
                <a:effectLst>
                  <a:outerShdw blurRad="76200" dist="50800" dir="5400000" algn="tl" rotWithShape="0">
                    <a:srgbClr val="000000">
                      <a:alpha val="65000"/>
                    </a:srgbClr>
                  </a:outerShdw>
                </a:effectLst>
              </a:rPr>
              <a:t>His festal months!</a:t>
            </a:r>
            <a:endParaRPr lang="en-US" sz="3200" b="1" cap="none" spc="50" dirty="0">
              <a:ln w="3175"/>
              <a:solidFill>
                <a:srgbClr val="002060"/>
              </a:solidFill>
              <a:effectLst>
                <a:outerShdw blurRad="76200" dist="50800" dir="5400000" algn="tl" rotWithShape="0">
                  <a:srgbClr val="000000">
                    <a:alpha val="65000"/>
                  </a:srgbClr>
                </a:outerShdw>
              </a:effectLst>
            </a:endParaRPr>
          </a:p>
        </p:txBody>
      </p:sp>
      <p:pic>
        <p:nvPicPr>
          <p:cNvPr id="1026" name="Picture 2" descr="C:\Users\Rae\Desktop\hex sundial 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4200" y="839213"/>
            <a:ext cx="4298941" cy="27431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1949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wipe(left)">
                                      <p:cBhvr>
                                        <p:cTn id="7" dur="175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175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wipe(left)">
                                      <p:cBhvr>
                                        <p:cTn id="17" dur="1750"/>
                                        <p:tgtEl>
                                          <p:spTgt spid="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left)">
                                      <p:cBhvr>
                                        <p:cTn id="22" dur="1750"/>
                                        <p:tgtEl>
                                          <p:spTgt spid="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000250" y="60464"/>
            <a:ext cx="5943600" cy="838200"/>
          </a:xfrm>
          <a:prstGeom prst="rect">
            <a:avLst/>
          </a:prstGeom>
        </p:spPr>
        <p:txBody>
          <a:bodyPr>
            <a:normAutofit lnSpcReduction="10000"/>
            <a:scene3d>
              <a:camera prst="orthographicFront"/>
              <a:lightRig rig="threePt" dir="t"/>
            </a:scene3d>
            <a:sp3d extrusionH="57150">
              <a:bevelT w="38100" h="38100" prst="angle"/>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r>
              <a:rPr lang="en-US" sz="5400" b="1" dirty="0">
                <a:ln w="900" cmpd="sng">
                  <a:solidFill>
                    <a:srgbClr val="7030A0">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lgerian" pitchFamily="82" charset="0"/>
              </a:rPr>
              <a:t>Calendar  of</a:t>
            </a:r>
          </a:p>
        </p:txBody>
      </p:sp>
      <p:pic>
        <p:nvPicPr>
          <p:cNvPr id="5" name="Picture 3" descr="C:\Users\Rae\Desktop\paleo-version-of-yahuah.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9450" y="0"/>
            <a:ext cx="2952750" cy="883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898664"/>
            <a:ext cx="11353800" cy="1200329"/>
          </a:xfrm>
          <a:prstGeom prst="rect">
            <a:avLst/>
          </a:prstGeom>
          <a:noFill/>
        </p:spPr>
        <p:txBody>
          <a:bodyPr wrap="square" rtlCol="0">
            <a:spAutoFit/>
          </a:bodyPr>
          <a:lstStyle/>
          <a:p>
            <a:pPr algn="ctr"/>
            <a:r>
              <a:rPr lang="en-US" sz="7200" b="1" spc="300"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Part 3: Secular Historical Records</a:t>
            </a:r>
            <a:endParaRPr lang="en-US" sz="3200" spc="300" dirty="0">
              <a:solidFill>
                <a:schemeClr val="accent4"/>
              </a:solidFill>
              <a:latin typeface="Edwardian Script ITC" pitchFamily="66" charset="0"/>
            </a:endParaRPr>
          </a:p>
        </p:txBody>
      </p:sp>
      <p:sp>
        <p:nvSpPr>
          <p:cNvPr id="7" name="Slide Number Placeholder 1"/>
          <p:cNvSpPr>
            <a:spLocks noGrp="1"/>
          </p:cNvSpPr>
          <p:nvPr>
            <p:ph type="sldNum" sz="quarter" idx="12"/>
          </p:nvPr>
        </p:nvSpPr>
        <p:spPr>
          <a:xfrm>
            <a:off x="9296400" y="6400800"/>
            <a:ext cx="2743200" cy="365125"/>
          </a:xfrm>
        </p:spPr>
        <p:txBody>
          <a:bodyPr/>
          <a:lstStyle/>
          <a:p>
            <a:fld id="{AA4C6552-42F6-43F2-A3FB-E92E8C09004E}" type="slidenum">
              <a:rPr lang="en-US" sz="2000" smtClean="0">
                <a:solidFill>
                  <a:srgbClr val="FADA7A"/>
                </a:solidFill>
              </a:rPr>
              <a:t>28</a:t>
            </a:fld>
            <a:endParaRPr lang="en-US" sz="2000" dirty="0">
              <a:solidFill>
                <a:srgbClr val="FADA7A"/>
              </a:solidFill>
            </a:endParaRPr>
          </a:p>
        </p:txBody>
      </p:sp>
      <p:pic>
        <p:nvPicPr>
          <p:cNvPr id="11" name="Picture 10" descr="C:\Documents and Settings\Rae\Desktop\Tschoepe PPT\Sun Dial PNG.png"/>
          <p:cNvPicPr>
            <a:picLocks noChangeAspect="1" noChangeArrowheads="1"/>
          </p:cNvPicPr>
          <p:nvPr/>
        </p:nvPicPr>
        <p:blipFill>
          <a:blip r:embed="rId4" cstate="print"/>
          <a:srcRect/>
          <a:stretch>
            <a:fillRect/>
          </a:stretch>
        </p:blipFill>
        <p:spPr bwMode="auto">
          <a:xfrm>
            <a:off x="4724400" y="4267200"/>
            <a:ext cx="3810000" cy="2540001"/>
          </a:xfrm>
          <a:prstGeom prst="rect">
            <a:avLst/>
          </a:prstGeom>
          <a:noFill/>
        </p:spPr>
      </p:pic>
      <p:pic>
        <p:nvPicPr>
          <p:cNvPr id="14" name="Content Placeholder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7535" y="3518719"/>
            <a:ext cx="1920865" cy="2787613"/>
          </a:xfrm>
          <a:prstGeom prst="rect">
            <a:avLst/>
          </a:prstGeom>
          <a:ln>
            <a:noFill/>
          </a:ln>
          <a:effectLst>
            <a:glow rad="266700">
              <a:schemeClr val="accent4">
                <a:lumMod val="20000"/>
                <a:lumOff val="80000"/>
                <a:alpha val="40000"/>
              </a:schemeClr>
            </a:glow>
            <a:outerShdw blurRad="292100" dist="139700" dir="2700000" algn="tl" rotWithShape="0">
              <a:srgbClr val="333333">
                <a:alpha val="65000"/>
              </a:srgbClr>
            </a:outerShdw>
          </a:effectLst>
        </p:spPr>
      </p:pic>
      <p:pic>
        <p:nvPicPr>
          <p:cNvPr id="15" name="Content Placeholder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599550" y="3487072"/>
            <a:ext cx="1936843" cy="2798479"/>
          </a:xfrm>
          <a:prstGeom prst="rect">
            <a:avLst/>
          </a:prstGeom>
          <a:ln>
            <a:noFill/>
          </a:ln>
          <a:effectLst>
            <a:glow rad="266700">
              <a:schemeClr val="bg1">
                <a:alpha val="40000"/>
              </a:schemeClr>
            </a:glow>
            <a:outerShdw blurRad="292100" dist="139700" dir="2700000" algn="tl" rotWithShape="0">
              <a:srgbClr val="333333">
                <a:alpha val="65000"/>
              </a:srgbClr>
            </a:outerShdw>
          </a:effectLst>
        </p:spPr>
      </p:pic>
      <p:sp>
        <p:nvSpPr>
          <p:cNvPr id="16" name="Rectangle 15"/>
          <p:cNvSpPr/>
          <p:nvPr/>
        </p:nvSpPr>
        <p:spPr>
          <a:xfrm>
            <a:off x="533400" y="2209800"/>
            <a:ext cx="11226202" cy="2554545"/>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200" b="1" i="1" dirty="0" err="1">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Velikovsky</a:t>
            </a:r>
            <a: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 &amp; Wong document the </a:t>
            </a:r>
            <a:b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br>
            <a: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calendar history of ancient civilizations.  </a:t>
            </a:r>
            <a:b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br>
            <a: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Yahuah’s apostate people would </a:t>
            </a:r>
            <a:b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br>
            <a: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have had these same </a:t>
            </a:r>
            <a:b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br>
            <a: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challenges after 700 BC.</a:t>
            </a:r>
            <a:endParaRPr lang="en-US" sz="3200" b="1" i="1" dirty="0">
              <a:ln w="19050">
                <a:noFill/>
              </a:ln>
              <a:solidFill>
                <a:srgbClr val="FADA7A"/>
              </a:solidFill>
              <a:effectLst>
                <a:glow>
                  <a:schemeClr val="accent5">
                    <a:satMod val="175000"/>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endParaRPr>
          </a:p>
        </p:txBody>
      </p:sp>
    </p:spTree>
    <p:extLst>
      <p:ext uri="{BB962C8B-B14F-4D97-AF65-F5344CB8AC3E}">
        <p14:creationId xmlns:p14="http://schemas.microsoft.com/office/powerpoint/2010/main" val="113196128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2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372600" y="6356350"/>
            <a:ext cx="2743200" cy="365125"/>
          </a:xfrm>
        </p:spPr>
        <p:txBody>
          <a:bodyPr>
            <a:normAutofit fontScale="92500" lnSpcReduction="10000"/>
          </a:bodyPr>
          <a:lstStyle/>
          <a:p>
            <a:fld id="{A0A75170-548C-4A8B-8FEE-6418D9891680}" type="slidenum">
              <a:rPr lang="en-US" sz="2000" b="1" smtClean="0">
                <a:solidFill>
                  <a:schemeClr val="bg1"/>
                </a:solidFill>
              </a:rPr>
              <a:t>29</a:t>
            </a:fld>
            <a:endParaRPr lang="en-US" b="1" dirty="0">
              <a:solidFill>
                <a:schemeClr val="bg1"/>
              </a:solidFill>
            </a:endParaRPr>
          </a:p>
        </p:txBody>
      </p:sp>
      <p:pic>
        <p:nvPicPr>
          <p:cNvPr id="11" name="Content Placeholder 10"/>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a:xfrm>
            <a:off x="2286000" y="4191000"/>
            <a:ext cx="2301205" cy="2104583"/>
          </a:xfrm>
          <a:prstGeom prst="rect">
            <a:avLst/>
          </a:prstGeom>
          <a:solidFill>
            <a:srgbClr val="FFFFFF">
              <a:shade val="85000"/>
            </a:srgbClr>
          </a:solidFill>
          <a:ln w="76200" cap="sq">
            <a:solidFill>
              <a:schemeClr val="tx1">
                <a:lumMod val="10000"/>
                <a:lumOff val="9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prst="artDeco"/>
            <a:contourClr>
              <a:srgbClr val="969696"/>
            </a:contourClr>
          </a:sp3d>
        </p:spPr>
      </p:pic>
      <p:pic>
        <p:nvPicPr>
          <p:cNvPr id="12" name="Content Placeholder 11"/>
          <p:cNvPicPr>
            <a:picLocks noGrp="1" noChangeAspect="1"/>
          </p:cNvPicPr>
          <p:nvPr>
            <p:ph sz="quarter" idx="4294967295"/>
          </p:nvPr>
        </p:nvPicPr>
        <p:blipFill>
          <a:blip r:embed="rId4">
            <a:extLst>
              <a:ext uri="{28A0092B-C50C-407E-A947-70E740481C1C}">
                <a14:useLocalDpi xmlns:a14="http://schemas.microsoft.com/office/drawing/2010/main"/>
              </a:ext>
            </a:extLst>
          </a:blip>
          <a:stretch>
            <a:fillRect/>
          </a:stretch>
        </p:blipFill>
        <p:spPr>
          <a:xfrm>
            <a:off x="9601200" y="1066800"/>
            <a:ext cx="2310319" cy="3352800"/>
          </a:xfrm>
          <a:prstGeom prst="rect">
            <a:avLst/>
          </a:prstGeom>
          <a:ln>
            <a:noFill/>
          </a:ln>
          <a:effectLst>
            <a:glow rad="139700">
              <a:schemeClr val="accent2">
                <a:satMod val="175000"/>
                <a:alpha val="40000"/>
              </a:schemeClr>
            </a:glow>
            <a:outerShdw blurRad="292100" dist="139700" dir="2700000" algn="tl" rotWithShape="0">
              <a:srgbClr val="333333">
                <a:alpha val="65000"/>
              </a:srgbClr>
            </a:outerShdw>
          </a:effectLst>
        </p:spPr>
      </p:pic>
      <p:sp>
        <p:nvSpPr>
          <p:cNvPr id="7" name="Text Placeholder 6"/>
          <p:cNvSpPr>
            <a:spLocks noGrp="1"/>
          </p:cNvSpPr>
          <p:nvPr>
            <p:ph type="body" sz="half" idx="2"/>
          </p:nvPr>
        </p:nvSpPr>
        <p:spPr>
          <a:xfrm>
            <a:off x="304800" y="838200"/>
            <a:ext cx="5867400" cy="4038600"/>
          </a:xfrm>
        </p:spPr>
        <p:txBody>
          <a:bodyPr>
            <a:normAutofit/>
          </a:bodyPr>
          <a:lstStyle/>
          <a:p>
            <a:pPr marL="342900" indent="-342900">
              <a:buFont typeface="Arial" pitchFamily="34" charset="0"/>
              <a:buChar char="•"/>
            </a:pPr>
            <a:r>
              <a:rPr lang="en-US" sz="2400" b="1" dirty="0">
                <a:ln w="1905"/>
                <a:solidFill>
                  <a:schemeClr val="bg1"/>
                </a:solidFill>
                <a:effectLst>
                  <a:innerShdw blurRad="69850" dist="43180" dir="5400000">
                    <a:srgbClr val="000000">
                      <a:alpha val="65000"/>
                    </a:srgbClr>
                  </a:innerShdw>
                </a:effectLst>
              </a:rPr>
              <a:t>Shows at the time of the Exodus, </a:t>
            </a:r>
            <a:br>
              <a:rPr lang="en-US" sz="2400" b="1" dirty="0">
                <a:ln w="1905"/>
                <a:solidFill>
                  <a:schemeClr val="bg1"/>
                </a:solidFill>
                <a:effectLst>
                  <a:innerShdw blurRad="69850" dist="43180" dir="5400000">
                    <a:srgbClr val="000000">
                      <a:alpha val="65000"/>
                    </a:srgbClr>
                  </a:innerShdw>
                </a:effectLst>
              </a:rPr>
            </a:br>
            <a:r>
              <a:rPr lang="en-US" sz="2400" b="1" dirty="0">
                <a:ln w="1905"/>
                <a:solidFill>
                  <a:schemeClr val="bg1"/>
                </a:solidFill>
                <a:effectLst>
                  <a:innerShdw blurRad="69850" dist="43180" dir="5400000">
                    <a:srgbClr val="000000">
                      <a:alpha val="65000"/>
                    </a:srgbClr>
                  </a:innerShdw>
                </a:effectLst>
              </a:rPr>
              <a:t>30 different cultures had the same calendar of 12 months with exactly 30 days/month for a total of 360 days/year. </a:t>
            </a:r>
          </a:p>
          <a:p>
            <a:pPr marL="342900" indent="-342900">
              <a:buFont typeface="Arial" pitchFamily="34" charset="0"/>
              <a:buChar char="•"/>
            </a:pPr>
            <a:r>
              <a:rPr lang="en-US" sz="2400" b="1" dirty="0">
                <a:ln w="1905"/>
                <a:solidFill>
                  <a:schemeClr val="bg1"/>
                </a:solidFill>
                <a:effectLst>
                  <a:innerShdw blurRad="69850" dist="43180" dir="5400000">
                    <a:srgbClr val="000000">
                      <a:alpha val="65000"/>
                    </a:srgbClr>
                  </a:innerShdw>
                </a:effectLst>
              </a:rPr>
              <a:t>These 30 world cultures were in an upheaval lasting about 50 years when the days of the month and year were in flux before settling down to a 365¼ day year and 29½ day lunar month.</a:t>
            </a:r>
          </a:p>
          <a:p>
            <a:endParaRPr lang="en-US" dirty="0"/>
          </a:p>
        </p:txBody>
      </p:sp>
      <p:sp>
        <p:nvSpPr>
          <p:cNvPr id="10" name="Text Placeholder 9"/>
          <p:cNvSpPr>
            <a:spLocks noGrp="1"/>
          </p:cNvSpPr>
          <p:nvPr>
            <p:ph type="body" sz="half" idx="4294967295"/>
          </p:nvPr>
        </p:nvSpPr>
        <p:spPr>
          <a:xfrm>
            <a:off x="6197600" y="990600"/>
            <a:ext cx="5562600" cy="4953000"/>
          </a:xfrm>
          <a:prstGeom prst="rect">
            <a:avLst/>
          </a:prstGeom>
        </p:spPr>
        <p:txBody>
          <a:bodyPr>
            <a:noAutofit/>
          </a:bodyPr>
          <a:lstStyle/>
          <a:p>
            <a:r>
              <a:rPr lang="en-US" sz="2400" b="1" dirty="0" err="1">
                <a:ln w="1905"/>
                <a:solidFill>
                  <a:schemeClr val="bg1"/>
                </a:solidFill>
                <a:effectLst>
                  <a:innerShdw blurRad="69850" dist="43180" dir="5400000">
                    <a:srgbClr val="000000">
                      <a:alpha val="65000"/>
                    </a:srgbClr>
                  </a:innerShdw>
                </a:effectLst>
              </a:rPr>
              <a:t>Velikovsky</a:t>
            </a:r>
            <a:r>
              <a:rPr lang="en-US" sz="2400" b="1" dirty="0">
                <a:ln w="1905"/>
                <a:solidFill>
                  <a:schemeClr val="bg1"/>
                </a:solidFill>
                <a:effectLst>
                  <a:innerShdw blurRad="69850" dist="43180" dir="5400000">
                    <a:srgbClr val="000000">
                      <a:alpha val="65000"/>
                    </a:srgbClr>
                  </a:innerShdw>
                </a:effectLst>
              </a:rPr>
              <a:t> claims the </a:t>
            </a:r>
            <a:br>
              <a:rPr lang="en-US" sz="2400" b="1" dirty="0">
                <a:ln w="1905"/>
                <a:solidFill>
                  <a:schemeClr val="bg1"/>
                </a:solidFill>
                <a:effectLst>
                  <a:innerShdw blurRad="69850" dist="43180" dir="5400000">
                    <a:srgbClr val="000000">
                      <a:alpha val="65000"/>
                    </a:srgbClr>
                  </a:innerShdw>
                </a:effectLst>
              </a:rPr>
            </a:br>
            <a:r>
              <a:rPr lang="en-US" sz="2400" b="1" dirty="0">
                <a:ln w="1905"/>
                <a:solidFill>
                  <a:schemeClr val="bg1"/>
                </a:solidFill>
                <a:effectLst>
                  <a:innerShdw blurRad="69850" dist="43180" dir="5400000">
                    <a:srgbClr val="000000">
                      <a:alpha val="65000"/>
                    </a:srgbClr>
                  </a:innerShdw>
                </a:effectLst>
              </a:rPr>
              <a:t>historically recorded </a:t>
            </a:r>
            <a:br>
              <a:rPr lang="en-US" sz="2400" b="1" dirty="0">
                <a:ln w="1905"/>
                <a:solidFill>
                  <a:schemeClr val="bg1"/>
                </a:solidFill>
                <a:effectLst>
                  <a:innerShdw blurRad="69850" dist="43180" dir="5400000">
                    <a:srgbClr val="000000">
                      <a:alpha val="65000"/>
                    </a:srgbClr>
                  </a:innerShdw>
                </a:effectLst>
              </a:rPr>
            </a:br>
            <a:r>
              <a:rPr lang="en-US" sz="2400" b="1" dirty="0">
                <a:ln w="1905"/>
                <a:solidFill>
                  <a:schemeClr val="bg1"/>
                </a:solidFill>
                <a:effectLst>
                  <a:innerShdw blurRad="69850" dist="43180" dir="5400000">
                    <a:srgbClr val="000000">
                      <a:alpha val="65000"/>
                    </a:srgbClr>
                  </a:innerShdw>
                </a:effectLst>
              </a:rPr>
              <a:t>time of the calendar </a:t>
            </a:r>
            <a:br>
              <a:rPr lang="en-US" sz="2400" b="1" dirty="0">
                <a:ln w="1905"/>
                <a:solidFill>
                  <a:schemeClr val="bg1"/>
                </a:solidFill>
                <a:effectLst>
                  <a:innerShdw blurRad="69850" dist="43180" dir="5400000">
                    <a:srgbClr val="000000">
                      <a:alpha val="65000"/>
                    </a:srgbClr>
                  </a:innerShdw>
                </a:effectLst>
              </a:rPr>
            </a:br>
            <a:r>
              <a:rPr lang="en-US" sz="2400" b="1" dirty="0">
                <a:ln w="1905"/>
                <a:solidFill>
                  <a:schemeClr val="bg1"/>
                </a:solidFill>
                <a:effectLst>
                  <a:innerShdw blurRad="69850" dist="43180" dir="5400000">
                    <a:srgbClr val="000000">
                      <a:alpha val="65000"/>
                    </a:srgbClr>
                  </a:innerShdw>
                </a:effectLst>
              </a:rPr>
              <a:t>change period was </a:t>
            </a:r>
            <a:br>
              <a:rPr lang="en-US" sz="2400" b="1" dirty="0">
                <a:ln w="1905"/>
                <a:solidFill>
                  <a:schemeClr val="bg1"/>
                </a:solidFill>
                <a:effectLst>
                  <a:innerShdw blurRad="69850" dist="43180" dir="5400000">
                    <a:srgbClr val="000000">
                      <a:alpha val="65000"/>
                    </a:srgbClr>
                  </a:innerShdw>
                </a:effectLst>
              </a:rPr>
            </a:br>
            <a:r>
              <a:rPr lang="en-US" sz="2400" b="1" dirty="0">
                <a:ln w="1905"/>
                <a:solidFill>
                  <a:schemeClr val="bg1"/>
                </a:solidFill>
                <a:effectLst>
                  <a:innerShdw blurRad="69850" dist="43180" dir="5400000">
                    <a:srgbClr val="000000">
                      <a:alpha val="65000"/>
                    </a:srgbClr>
                  </a:innerShdw>
                </a:effectLst>
              </a:rPr>
              <a:t>from 725-675 BC. </a:t>
            </a:r>
          </a:p>
          <a:p>
            <a:r>
              <a:rPr lang="en-US" sz="2400" b="1" dirty="0">
                <a:ln w="1905"/>
                <a:solidFill>
                  <a:schemeClr val="bg1"/>
                </a:solidFill>
                <a:effectLst>
                  <a:innerShdw blurRad="69850" dist="43180" dir="5400000">
                    <a:srgbClr val="000000">
                      <a:alpha val="65000"/>
                    </a:srgbClr>
                  </a:innerShdw>
                </a:effectLst>
              </a:rPr>
              <a:t>His theory is based on</a:t>
            </a:r>
            <a:br>
              <a:rPr lang="en-US" sz="2400" b="1" dirty="0">
                <a:ln w="1905"/>
                <a:solidFill>
                  <a:schemeClr val="bg1"/>
                </a:solidFill>
                <a:effectLst>
                  <a:innerShdw blurRad="69850" dist="43180" dir="5400000">
                    <a:srgbClr val="000000">
                      <a:alpha val="65000"/>
                    </a:srgbClr>
                  </a:innerShdw>
                </a:effectLst>
              </a:rPr>
            </a:br>
            <a:r>
              <a:rPr lang="en-US" sz="2400" b="1" dirty="0">
                <a:ln w="1905"/>
                <a:solidFill>
                  <a:schemeClr val="bg1"/>
                </a:solidFill>
                <a:effectLst>
                  <a:innerShdw blurRad="69850" dist="43180" dir="5400000">
                    <a:srgbClr val="000000">
                      <a:alpha val="65000"/>
                    </a:srgbClr>
                  </a:innerShdw>
                </a:effectLst>
              </a:rPr>
              <a:t> a near collision with </a:t>
            </a:r>
            <a:br>
              <a:rPr lang="en-US" sz="2400" b="1" dirty="0">
                <a:ln w="1905"/>
                <a:solidFill>
                  <a:schemeClr val="bg1"/>
                </a:solidFill>
                <a:effectLst>
                  <a:innerShdw blurRad="69850" dist="43180" dir="5400000">
                    <a:srgbClr val="000000">
                      <a:alpha val="65000"/>
                    </a:srgbClr>
                  </a:innerShdw>
                </a:effectLst>
              </a:rPr>
            </a:br>
            <a:r>
              <a:rPr lang="en-US" sz="2400" b="1" dirty="0">
                <a:ln w="1905"/>
                <a:solidFill>
                  <a:schemeClr val="bg1"/>
                </a:solidFill>
                <a:effectLst>
                  <a:innerShdw blurRad="69850" dist="43180" dir="5400000">
                    <a:srgbClr val="000000">
                      <a:alpha val="65000"/>
                    </a:srgbClr>
                  </a:innerShdw>
                </a:effectLst>
              </a:rPr>
              <a:t>a wandering planet </a:t>
            </a:r>
            <a:br>
              <a:rPr lang="en-US" sz="2400" b="1" dirty="0">
                <a:ln w="1905"/>
                <a:solidFill>
                  <a:schemeClr val="bg1"/>
                </a:solidFill>
                <a:effectLst>
                  <a:innerShdw blurRad="69850" dist="43180" dir="5400000">
                    <a:srgbClr val="000000">
                      <a:alpha val="65000"/>
                    </a:srgbClr>
                  </a:innerShdw>
                </a:effectLst>
              </a:rPr>
            </a:br>
            <a:r>
              <a:rPr lang="en-US" sz="2400" b="1" dirty="0">
                <a:ln w="1905"/>
                <a:solidFill>
                  <a:schemeClr val="bg1"/>
                </a:solidFill>
                <a:effectLst>
                  <a:innerShdw blurRad="69850" dist="43180" dir="5400000">
                    <a:srgbClr val="000000">
                      <a:alpha val="65000"/>
                    </a:srgbClr>
                  </a:innerShdw>
                </a:effectLst>
              </a:rPr>
              <a:t>sized object which </a:t>
            </a:r>
            <a:br>
              <a:rPr lang="en-US" sz="2400" b="1" dirty="0">
                <a:ln w="1905"/>
                <a:solidFill>
                  <a:schemeClr val="bg1"/>
                </a:solidFill>
                <a:effectLst>
                  <a:innerShdw blurRad="69850" dist="43180" dir="5400000">
                    <a:srgbClr val="000000">
                      <a:alpha val="65000"/>
                    </a:srgbClr>
                  </a:innerShdw>
                </a:effectLst>
              </a:rPr>
            </a:br>
            <a:r>
              <a:rPr lang="en-US" sz="2400" b="1" dirty="0">
                <a:ln w="1905"/>
                <a:solidFill>
                  <a:schemeClr val="bg1"/>
                </a:solidFill>
                <a:effectLst>
                  <a:innerShdw blurRad="69850" dist="43180" dir="5400000">
                    <a:srgbClr val="000000">
                      <a:alpha val="65000"/>
                    </a:srgbClr>
                  </a:innerShdw>
                </a:effectLst>
              </a:rPr>
              <a:t>caused the earth to </a:t>
            </a:r>
            <a:br>
              <a:rPr lang="en-US" sz="2400" b="1" dirty="0">
                <a:ln w="1905"/>
                <a:solidFill>
                  <a:schemeClr val="bg1"/>
                </a:solidFill>
                <a:effectLst>
                  <a:innerShdw blurRad="69850" dist="43180" dir="5400000">
                    <a:srgbClr val="000000">
                      <a:alpha val="65000"/>
                    </a:srgbClr>
                  </a:innerShdw>
                </a:effectLst>
              </a:rPr>
            </a:br>
            <a:r>
              <a:rPr lang="en-US" sz="2400" b="1" dirty="0">
                <a:ln w="1905"/>
                <a:solidFill>
                  <a:schemeClr val="bg1"/>
                </a:solidFill>
                <a:effectLst>
                  <a:innerShdw blurRad="69850" dist="43180" dir="5400000">
                    <a:srgbClr val="000000">
                      <a:alpha val="65000"/>
                    </a:srgbClr>
                  </a:innerShdw>
                </a:effectLst>
              </a:rPr>
              <a:t>change its orbit slightly </a:t>
            </a:r>
            <a:br>
              <a:rPr lang="en-US" sz="2400" b="1" dirty="0">
                <a:ln w="1905"/>
                <a:solidFill>
                  <a:schemeClr val="bg1"/>
                </a:solidFill>
                <a:effectLst>
                  <a:innerShdw blurRad="69850" dist="43180" dir="5400000">
                    <a:srgbClr val="000000">
                      <a:alpha val="65000"/>
                    </a:srgbClr>
                  </a:innerShdw>
                </a:effectLst>
              </a:rPr>
            </a:br>
            <a:r>
              <a:rPr lang="en-US" sz="2400" b="1" dirty="0">
                <a:ln w="1905"/>
                <a:solidFill>
                  <a:schemeClr val="bg1"/>
                </a:solidFill>
                <a:effectLst>
                  <a:innerShdw blurRad="69850" dist="43180" dir="5400000">
                    <a:srgbClr val="000000">
                      <a:alpha val="65000"/>
                    </a:srgbClr>
                  </a:innerShdw>
                </a:effectLst>
              </a:rPr>
              <a:t>around the sun, thus the change in the calendar days.  </a:t>
            </a:r>
            <a:r>
              <a:rPr lang="en-US" sz="3200" b="1" dirty="0">
                <a:ln w="1905"/>
                <a:solidFill>
                  <a:srgbClr val="FFC000"/>
                </a:solidFill>
                <a:effectLst>
                  <a:innerShdw blurRad="69850" dist="43180" dir="5400000">
                    <a:srgbClr val="000000">
                      <a:alpha val="65000"/>
                    </a:srgbClr>
                  </a:innerShdw>
                </a:effectLst>
              </a:rPr>
              <a:t>This also affected the moon’s circuit.</a:t>
            </a:r>
            <a:endParaRPr lang="en-US" sz="2400" b="1" dirty="0">
              <a:ln w="1905"/>
              <a:solidFill>
                <a:srgbClr val="FFC000"/>
              </a:solidFill>
              <a:effectLst>
                <a:innerShdw blurRad="69850" dist="43180" dir="5400000">
                  <a:srgbClr val="000000">
                    <a:alpha val="65000"/>
                  </a:srgbClr>
                </a:innerShdw>
              </a:effectLst>
            </a:endParaRPr>
          </a:p>
        </p:txBody>
      </p:sp>
      <p:sp>
        <p:nvSpPr>
          <p:cNvPr id="6" name="Title 3"/>
          <p:cNvSpPr txBox="1">
            <a:spLocks/>
          </p:cNvSpPr>
          <p:nvPr/>
        </p:nvSpPr>
        <p:spPr>
          <a:xfrm>
            <a:off x="304800" y="-1"/>
            <a:ext cx="11455400" cy="762001"/>
          </a:xfrm>
          <a:prstGeom prst="rect">
            <a:avLst/>
          </a:prstGeom>
          <a:ln>
            <a:noFill/>
          </a:ln>
        </p:spPr>
        <p:txBody>
          <a:bodyPr vert="horz" lIns="91440" tIns="45720" rIns="91440" bIns="45720" rtlCol="0" anchor="b" anchorCtr="0">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Historical Confirmation – </a:t>
            </a:r>
            <a:r>
              <a:rPr lang="en-US"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Velikovsky</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(1950)</a:t>
            </a:r>
          </a:p>
        </p:txBody>
      </p:sp>
    </p:spTree>
    <p:extLst>
      <p:ext uri="{BB962C8B-B14F-4D97-AF65-F5344CB8AC3E}">
        <p14:creationId xmlns:p14="http://schemas.microsoft.com/office/powerpoint/2010/main" val="1857049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066800"/>
          </a:xfrm>
        </p:spPr>
        <p:txBody>
          <a:bodyPr>
            <a:normAutofit/>
            <a:scene3d>
              <a:camera prst="orthographicFront"/>
              <a:lightRig rig="threePt" dir="t"/>
            </a:scene3d>
            <a:sp3d extrusionH="57150">
              <a:bevelT w="38100" h="38100"/>
            </a:sp3d>
          </a:bodyPr>
          <a:lstStyle/>
          <a:p>
            <a:pPr algn="ctr"/>
            <a:r>
              <a:rPr lang="en-US" dirty="0">
                <a:ln>
                  <a:solidFill>
                    <a:schemeClr val="tx1"/>
                  </a:solidFill>
                </a:ln>
                <a:solidFill>
                  <a:schemeClr val="accent2"/>
                </a:solidFill>
                <a:latin typeface="Cooper Black" pitchFamily="18" charset="0"/>
              </a:rPr>
              <a:t>Which “no god” will gain the authority?</a:t>
            </a:r>
          </a:p>
        </p:txBody>
      </p:sp>
      <p:sp>
        <p:nvSpPr>
          <p:cNvPr id="4" name="Slide Number Placeholder 3"/>
          <p:cNvSpPr>
            <a:spLocks noGrp="1"/>
          </p:cNvSpPr>
          <p:nvPr>
            <p:ph type="sldNum" sz="quarter" idx="12"/>
          </p:nvPr>
        </p:nvSpPr>
        <p:spPr/>
        <p:txBody>
          <a:bodyPr/>
          <a:lstStyle/>
          <a:p>
            <a:fld id="{AA4C6552-42F6-43F2-A3FB-E92E8C09004E}" type="slidenum">
              <a:rPr lang="en-US" b="1" smtClean="0">
                <a:solidFill>
                  <a:schemeClr val="bg1"/>
                </a:solidFill>
              </a:rPr>
              <a:t>3</a:t>
            </a:fld>
            <a:endParaRPr lang="en-US" b="1" dirty="0">
              <a:solidFill>
                <a:schemeClr val="bg1"/>
              </a:solidFill>
            </a:endParaRPr>
          </a:p>
        </p:txBody>
      </p:sp>
      <p:pic>
        <p:nvPicPr>
          <p:cNvPr id="6" name="Picture 2" descr="C:\Users\Rae\Desktop\moons &amp; gods\tammus as diefied nimro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0988" y="1128712"/>
            <a:ext cx="3098038" cy="42814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04800" y="5638800"/>
            <a:ext cx="5257800" cy="1066800"/>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n>
                  <a:solidFill>
                    <a:srgbClr val="793F25"/>
                  </a:solidFill>
                </a:ln>
                <a:solidFill>
                  <a:schemeClr val="accent4">
                    <a:lumMod val="60000"/>
                    <a:lumOff val="40000"/>
                  </a:schemeClr>
                </a:solidFill>
                <a:latin typeface="Cooper Black" pitchFamily="18" charset="0"/>
              </a:rPr>
              <a:t>… the sun god?</a:t>
            </a:r>
          </a:p>
        </p:txBody>
      </p:sp>
    </p:spTree>
    <p:extLst>
      <p:ext uri="{BB962C8B-B14F-4D97-AF65-F5344CB8AC3E}">
        <p14:creationId xmlns:p14="http://schemas.microsoft.com/office/powerpoint/2010/main" val="3860697978"/>
      </p:ext>
    </p:extLst>
  </p:cSld>
  <p:clrMapOvr>
    <a:masterClrMapping/>
  </p:clrMapOvr>
  <p:transition spd="slow">
    <p:circl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a:xfrm>
            <a:off x="9372600" y="6356350"/>
            <a:ext cx="2743200" cy="365125"/>
          </a:xfrm>
        </p:spPr>
        <p:txBody>
          <a:bodyPr>
            <a:noAutofit/>
          </a:bodyPr>
          <a:lstStyle/>
          <a:p>
            <a:fld id="{A0A75170-548C-4A8B-8FEE-6418D9891680}" type="slidenum">
              <a:rPr lang="en-US" sz="2000" b="1" smtClean="0">
                <a:solidFill>
                  <a:schemeClr val="bg1"/>
                </a:solidFill>
              </a:rPr>
              <a:t>30</a:t>
            </a:fld>
            <a:endParaRPr lang="en-US" sz="2000" b="1" dirty="0">
              <a:solidFill>
                <a:schemeClr val="bg1"/>
              </a:solidFill>
            </a:endParaRPr>
          </a:p>
        </p:txBody>
      </p:sp>
      <p:sp>
        <p:nvSpPr>
          <p:cNvPr id="10" name="Text Placeholder 9"/>
          <p:cNvSpPr>
            <a:spLocks noGrp="1"/>
          </p:cNvSpPr>
          <p:nvPr>
            <p:ph type="body" sz="half" idx="4294967295"/>
          </p:nvPr>
        </p:nvSpPr>
        <p:spPr>
          <a:xfrm>
            <a:off x="389035" y="1219201"/>
            <a:ext cx="3649565" cy="509587"/>
          </a:xfrm>
          <a:prstGeom prst="rect">
            <a:avLst/>
          </a:prstGeom>
        </p:spPr>
        <p:txBody>
          <a:bodyPr/>
          <a:lstStyle/>
          <a:p>
            <a:pPr marL="0" indent="0" algn="ctr">
              <a:buNone/>
            </a:pP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Published 2006</a:t>
            </a:r>
          </a:p>
        </p:txBody>
      </p:sp>
      <p:sp>
        <p:nvSpPr>
          <p:cNvPr id="4" name="Content Placeholder 3"/>
          <p:cNvSpPr>
            <a:spLocks noGrp="1"/>
          </p:cNvSpPr>
          <p:nvPr>
            <p:ph sz="quarter" idx="4294967295"/>
          </p:nvPr>
        </p:nvSpPr>
        <p:spPr>
          <a:xfrm>
            <a:off x="4495800" y="1219200"/>
            <a:ext cx="7040880" cy="4876800"/>
          </a:xfrm>
          <a:prstGeom prst="rect">
            <a:avLst/>
          </a:prstGeom>
        </p:spPr>
        <p:txBody>
          <a:bodyPr/>
          <a:lstStyle/>
          <a:p>
            <a:pPr marL="342900" indent="-342900"/>
            <a:r>
              <a:rPr lang="en-US" b="1" dirty="0">
                <a:ln w="1905"/>
                <a:solidFill>
                  <a:schemeClr val="bg1"/>
                </a:solidFill>
                <a:effectLst>
                  <a:innerShdw blurRad="69850" dist="43180" dir="5400000">
                    <a:srgbClr val="000000">
                      <a:alpha val="65000"/>
                    </a:srgbClr>
                  </a:innerShdw>
                </a:effectLst>
              </a:rPr>
              <a:t>Calculated the year of Hezekiah’s sundial sign to be </a:t>
            </a:r>
            <a:r>
              <a:rPr lang="en-US" b="1" u="sng" dirty="0">
                <a:ln w="1905"/>
                <a:solidFill>
                  <a:schemeClr val="bg1"/>
                </a:solidFill>
                <a:effectLst>
                  <a:innerShdw blurRad="69850" dist="43180" dir="5400000">
                    <a:srgbClr val="000000">
                      <a:alpha val="65000"/>
                    </a:srgbClr>
                  </a:innerShdw>
                </a:effectLst>
              </a:rPr>
              <a:t>713 BC</a:t>
            </a:r>
            <a:r>
              <a:rPr lang="en-US" b="1" dirty="0">
                <a:ln w="1905"/>
                <a:solidFill>
                  <a:schemeClr val="bg1"/>
                </a:solidFill>
                <a:effectLst>
                  <a:innerShdw blurRad="69850" dist="43180" dir="5400000">
                    <a:srgbClr val="000000">
                      <a:alpha val="65000"/>
                    </a:srgbClr>
                  </a:innerShdw>
                </a:effectLst>
              </a:rPr>
              <a:t>.</a:t>
            </a:r>
          </a:p>
          <a:p>
            <a:pPr marL="342900" indent="-342900"/>
            <a:r>
              <a:rPr lang="en-US" b="1" dirty="0">
                <a:ln w="1905"/>
                <a:solidFill>
                  <a:schemeClr val="bg1"/>
                </a:solidFill>
                <a:effectLst>
                  <a:innerShdw blurRad="69850" dist="43180" dir="5400000">
                    <a:srgbClr val="000000">
                      <a:alpha val="65000"/>
                    </a:srgbClr>
                  </a:innerShdw>
                </a:effectLst>
              </a:rPr>
              <a:t>He suggests that </a:t>
            </a:r>
            <a:r>
              <a:rPr lang="en-US" b="1" dirty="0">
                <a:ln w="1905"/>
                <a:solidFill>
                  <a:srgbClr val="00B0F0"/>
                </a:solidFill>
                <a:effectLst>
                  <a:innerShdw blurRad="69850" dist="43180" dir="5400000">
                    <a:srgbClr val="000000">
                      <a:alpha val="65000"/>
                    </a:srgbClr>
                  </a:innerShdw>
                </a:effectLst>
              </a:rPr>
              <a:t>Yahuah</a:t>
            </a:r>
            <a:r>
              <a:rPr lang="en-US" b="1" dirty="0">
                <a:ln w="1905"/>
                <a:solidFill>
                  <a:schemeClr val="bg1"/>
                </a:solidFill>
                <a:effectLst>
                  <a:innerShdw blurRad="69850" dist="43180" dir="5400000">
                    <a:srgbClr val="000000">
                      <a:alpha val="65000"/>
                    </a:srgbClr>
                  </a:innerShdw>
                </a:effectLst>
              </a:rPr>
              <a:t> actually moved the orbits of the earth and moon to accomplish this sign of moving the sundial shadow </a:t>
            </a:r>
            <a:br>
              <a:rPr lang="en-US" b="1" dirty="0">
                <a:ln w="1905"/>
                <a:solidFill>
                  <a:schemeClr val="bg1"/>
                </a:solidFill>
                <a:effectLst>
                  <a:innerShdw blurRad="69850" dist="43180" dir="5400000">
                    <a:srgbClr val="000000">
                      <a:alpha val="65000"/>
                    </a:srgbClr>
                  </a:innerShdw>
                </a:effectLst>
              </a:rPr>
            </a:br>
            <a:r>
              <a:rPr lang="en-US" b="1" dirty="0">
                <a:ln w="1905"/>
                <a:solidFill>
                  <a:schemeClr val="bg1"/>
                </a:solidFill>
                <a:effectLst>
                  <a:innerShdw blurRad="69850" dist="43180" dir="5400000">
                    <a:srgbClr val="000000">
                      <a:alpha val="65000"/>
                    </a:srgbClr>
                  </a:innerShdw>
                </a:effectLst>
              </a:rPr>
              <a:t>10 degrees backward.</a:t>
            </a:r>
          </a:p>
          <a:p>
            <a:pPr marL="342900" indent="-342900"/>
            <a:r>
              <a:rPr lang="en-US" b="1" dirty="0">
                <a:ln w="1905"/>
                <a:solidFill>
                  <a:schemeClr val="bg1"/>
                </a:solidFill>
                <a:effectLst>
                  <a:innerShdw blurRad="69850" dist="43180" dir="5400000">
                    <a:srgbClr val="000000">
                      <a:alpha val="65000"/>
                    </a:srgbClr>
                  </a:innerShdw>
                </a:effectLst>
              </a:rPr>
              <a:t>(This is an alternative to the catastrophe thesis of </a:t>
            </a:r>
            <a:r>
              <a:rPr lang="en-US" b="1" dirty="0" err="1">
                <a:ln w="1905"/>
                <a:solidFill>
                  <a:schemeClr val="bg1"/>
                </a:solidFill>
                <a:effectLst>
                  <a:innerShdw blurRad="69850" dist="43180" dir="5400000">
                    <a:srgbClr val="000000">
                      <a:alpha val="65000"/>
                    </a:srgbClr>
                  </a:innerShdw>
                </a:effectLst>
              </a:rPr>
              <a:t>Velikovsky</a:t>
            </a:r>
            <a:r>
              <a:rPr lang="en-US" b="1" dirty="0">
                <a:ln w="1905"/>
                <a:solidFill>
                  <a:schemeClr val="bg1"/>
                </a:solidFill>
                <a:effectLst>
                  <a:innerShdw blurRad="69850" dist="43180" dir="5400000">
                    <a:srgbClr val="000000">
                      <a:alpha val="65000"/>
                    </a:srgbClr>
                  </a:innerShdw>
                </a:effectLst>
              </a:rPr>
              <a:t>.)  </a:t>
            </a:r>
          </a:p>
          <a:p>
            <a:pPr marL="342900" indent="-342900"/>
            <a:r>
              <a:rPr lang="en-US" b="1" dirty="0">
                <a:ln w="1905"/>
                <a:solidFill>
                  <a:schemeClr val="bg1"/>
                </a:solidFill>
                <a:effectLst>
                  <a:innerShdw blurRad="69850" dist="43180" dir="5400000">
                    <a:srgbClr val="000000">
                      <a:alpha val="65000"/>
                    </a:srgbClr>
                  </a:innerShdw>
                </a:effectLst>
              </a:rPr>
              <a:t>However, both show the year change happened right around the same time, </a:t>
            </a:r>
            <a:br>
              <a:rPr lang="en-US" b="1" dirty="0">
                <a:ln w="1905"/>
                <a:solidFill>
                  <a:schemeClr val="bg1"/>
                </a:solidFill>
                <a:effectLst>
                  <a:innerShdw blurRad="69850" dist="43180" dir="5400000">
                    <a:srgbClr val="000000">
                      <a:alpha val="65000"/>
                    </a:srgbClr>
                  </a:innerShdw>
                </a:effectLst>
              </a:rPr>
            </a:br>
            <a:r>
              <a:rPr lang="en-US" b="1" dirty="0">
                <a:ln w="1905"/>
                <a:solidFill>
                  <a:schemeClr val="bg1"/>
                </a:solidFill>
                <a:effectLst>
                  <a:innerShdw blurRad="69850" dist="43180" dir="5400000">
                    <a:srgbClr val="000000">
                      <a:alpha val="65000"/>
                    </a:srgbClr>
                  </a:innerShdw>
                </a:effectLst>
              </a:rPr>
              <a:t>plus or minus a few years.</a:t>
            </a:r>
          </a:p>
        </p:txBody>
      </p:sp>
      <p:pic>
        <p:nvPicPr>
          <p:cNvPr id="8" name="Content Placeholder 7"/>
          <p:cNvPicPr>
            <a:picLocks noGrp="1" noChangeAspect="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a:xfrm>
            <a:off x="838200" y="2133600"/>
            <a:ext cx="2858336" cy="4129913"/>
          </a:xfrm>
          <a:prstGeom prst="rect">
            <a:avLst/>
          </a:prstGeom>
          <a:ln>
            <a:noFill/>
          </a:ln>
          <a:effectLst>
            <a:glow rad="266700">
              <a:schemeClr val="bg1">
                <a:alpha val="40000"/>
              </a:schemeClr>
            </a:glow>
            <a:outerShdw blurRad="292100" dist="139700" dir="2700000" algn="tl" rotWithShape="0">
              <a:srgbClr val="333333">
                <a:alpha val="65000"/>
              </a:srgbClr>
            </a:outerShdw>
          </a:effectLst>
        </p:spPr>
      </p:pic>
      <p:sp>
        <p:nvSpPr>
          <p:cNvPr id="13" name="Title 3"/>
          <p:cNvSpPr txBox="1">
            <a:spLocks/>
          </p:cNvSpPr>
          <p:nvPr/>
        </p:nvSpPr>
        <p:spPr>
          <a:xfrm>
            <a:off x="304800" y="-1"/>
            <a:ext cx="11455400" cy="762001"/>
          </a:xfrm>
          <a:prstGeom prst="rect">
            <a:avLst/>
          </a:prstGeom>
          <a:ln>
            <a:noFill/>
          </a:ln>
        </p:spPr>
        <p:txBody>
          <a:bodyPr vert="horz" lIns="91440" tIns="45720" rIns="91440" bIns="45720" rtlCol="0" anchor="b" anchorCtr="0">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b="1" dirty="0">
                <a:ln w="11430"/>
                <a:solidFill>
                  <a:srgbClr val="FFC000"/>
                </a:solidFill>
                <a:effectLst>
                  <a:outerShdw blurRad="50800" dist="39000" dir="5460000" algn="tl">
                    <a:srgbClr val="000000">
                      <a:alpha val="38000"/>
                    </a:srgbClr>
                  </a:outerShdw>
                </a:effectLst>
              </a:rPr>
              <a:t>Historical Confirmation – Dale Wong (2006)</a:t>
            </a:r>
          </a:p>
        </p:txBody>
      </p:sp>
    </p:spTree>
    <p:extLst>
      <p:ext uri="{BB962C8B-B14F-4D97-AF65-F5344CB8AC3E}">
        <p14:creationId xmlns:p14="http://schemas.microsoft.com/office/powerpoint/2010/main" val="13111288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a:xfrm>
            <a:off x="9296400" y="6324600"/>
            <a:ext cx="2743200" cy="365125"/>
          </a:xfrm>
        </p:spPr>
        <p:txBody>
          <a:bodyPr>
            <a:normAutofit lnSpcReduction="10000"/>
          </a:bodyPr>
          <a:lstStyle/>
          <a:p>
            <a:fld id="{A0A75170-548C-4A8B-8FEE-6418D9891680}" type="slidenum">
              <a:rPr lang="en-US" sz="1800" smtClean="0">
                <a:solidFill>
                  <a:schemeClr val="tx1"/>
                </a:solidFill>
              </a:rPr>
              <a:t>31</a:t>
            </a:fld>
            <a:endParaRPr lang="en-US" dirty="0">
              <a:solidFill>
                <a:schemeClr val="tx1"/>
              </a:solidFill>
            </a:endParaRPr>
          </a:p>
        </p:txBody>
      </p:sp>
      <p:sp>
        <p:nvSpPr>
          <p:cNvPr id="6" name="Title 3"/>
          <p:cNvSpPr txBox="1">
            <a:spLocks/>
          </p:cNvSpPr>
          <p:nvPr/>
        </p:nvSpPr>
        <p:spPr>
          <a:xfrm>
            <a:off x="304800" y="-1"/>
            <a:ext cx="11455400" cy="762001"/>
          </a:xfrm>
          <a:prstGeom prst="rect">
            <a:avLst/>
          </a:prstGeom>
          <a:ln>
            <a:noFill/>
          </a:ln>
        </p:spPr>
        <p:txBody>
          <a:bodyPr vert="horz" lIns="91440" tIns="45720" rIns="91440" bIns="45720" rtlCol="0" anchor="b" anchorCtr="0">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sz="4400" b="1" dirty="0">
                <a:ln w="11430"/>
                <a:solidFill>
                  <a:srgbClr val="9E2A2A"/>
                </a:solidFill>
                <a:effectLst>
                  <a:outerShdw blurRad="50800" dist="39000" dir="5460000" algn="tl">
                    <a:srgbClr val="000000">
                      <a:alpha val="38000"/>
                    </a:srgbClr>
                  </a:outerShdw>
                </a:effectLst>
              </a:rPr>
              <a:t>Facts Where </a:t>
            </a:r>
            <a:r>
              <a:rPr lang="en-US" sz="4400" b="1" dirty="0" err="1">
                <a:ln w="11430"/>
                <a:solidFill>
                  <a:srgbClr val="9E2A2A"/>
                </a:solidFill>
                <a:effectLst>
                  <a:outerShdw blurRad="50800" dist="39000" dir="5460000" algn="tl">
                    <a:srgbClr val="000000">
                      <a:alpha val="38000"/>
                    </a:srgbClr>
                  </a:outerShdw>
                </a:effectLst>
              </a:rPr>
              <a:t>Velikovsky</a:t>
            </a:r>
            <a:r>
              <a:rPr lang="en-US" sz="4400" b="1" dirty="0">
                <a:ln w="11430"/>
                <a:solidFill>
                  <a:srgbClr val="9E2A2A"/>
                </a:solidFill>
                <a:effectLst>
                  <a:outerShdw blurRad="50800" dist="39000" dir="5460000" algn="tl">
                    <a:srgbClr val="000000">
                      <a:alpha val="38000"/>
                    </a:srgbClr>
                  </a:outerShdw>
                </a:effectLst>
              </a:rPr>
              <a:t> &amp; Wong Agree</a:t>
            </a:r>
          </a:p>
        </p:txBody>
      </p:sp>
      <p:sp>
        <p:nvSpPr>
          <p:cNvPr id="13" name="Content Placeholder 12"/>
          <p:cNvSpPr>
            <a:spLocks noGrp="1"/>
          </p:cNvSpPr>
          <p:nvPr>
            <p:ph sz="quarter" idx="4294967295"/>
          </p:nvPr>
        </p:nvSpPr>
        <p:spPr>
          <a:xfrm>
            <a:off x="368300" y="990600"/>
            <a:ext cx="5669280" cy="5245608"/>
          </a:xfrm>
          <a:prstGeom prst="rect">
            <a:avLst/>
          </a:prstGeom>
        </p:spPr>
        <p:txBody>
          <a:bodyPr>
            <a:normAutofit fontScale="85000" lnSpcReduction="10000"/>
            <a:scene3d>
              <a:camera prst="orthographicFront"/>
              <a:lightRig rig="threePt" dir="t"/>
            </a:scene3d>
            <a:sp3d extrusionH="57150">
              <a:bevelT w="38100" h="38100"/>
            </a:sp3d>
          </a:bodyPr>
          <a:lstStyle/>
          <a:p>
            <a:r>
              <a:rPr lang="en-US" dirty="0">
                <a:solidFill>
                  <a:srgbClr val="002060"/>
                </a:solidFill>
              </a:rPr>
              <a:t>30 cultures around the world that used the 360 day year and 30 day month before 713 BC.</a:t>
            </a:r>
          </a:p>
          <a:p>
            <a:r>
              <a:rPr lang="en-US" dirty="0">
                <a:solidFill>
                  <a:srgbClr val="002060"/>
                </a:solidFill>
              </a:rPr>
              <a:t>(Remember, the Exodus was around 1450 BC.) </a:t>
            </a:r>
          </a:p>
          <a:p>
            <a:pPr marL="454914" indent="-457200">
              <a:buFont typeface="+mj-lt"/>
              <a:buAutoNum type="arabicPeriod"/>
            </a:pPr>
            <a:r>
              <a:rPr lang="en-US" b="1" dirty="0">
                <a:solidFill>
                  <a:srgbClr val="002060"/>
                </a:solidFill>
              </a:rPr>
              <a:t>Vedas of India</a:t>
            </a:r>
            <a:r>
              <a:rPr lang="en-US" dirty="0">
                <a:solidFill>
                  <a:srgbClr val="002060"/>
                </a:solidFill>
              </a:rPr>
              <a:t> had a 360 day year, and record the moon waxed for 15 days and waned for 15 days in a month.  </a:t>
            </a:r>
            <a:br>
              <a:rPr lang="en-US" dirty="0">
                <a:solidFill>
                  <a:srgbClr val="002060"/>
                </a:solidFill>
              </a:rPr>
            </a:br>
            <a:r>
              <a:rPr lang="en-US" dirty="0">
                <a:solidFill>
                  <a:srgbClr val="002060"/>
                </a:solidFill>
              </a:rPr>
              <a:t>-- Also: the sun moved north 180 days and moved south 180 days per year.</a:t>
            </a:r>
            <a:br>
              <a:rPr lang="en-US" b="1" dirty="0">
                <a:solidFill>
                  <a:srgbClr val="002060"/>
                </a:solidFill>
              </a:rPr>
            </a:br>
            <a:r>
              <a:rPr lang="en-US" dirty="0">
                <a:solidFill>
                  <a:srgbClr val="002060"/>
                </a:solidFill>
              </a:rPr>
              <a:t>--</a:t>
            </a:r>
            <a:r>
              <a:rPr lang="en-US" b="1" dirty="0">
                <a:solidFill>
                  <a:srgbClr val="002060"/>
                </a:solidFill>
              </a:rPr>
              <a:t> </a:t>
            </a:r>
            <a:r>
              <a:rPr lang="en-US" dirty="0">
                <a:solidFill>
                  <a:srgbClr val="002060"/>
                </a:solidFill>
              </a:rPr>
              <a:t>In a later period the Vedas record the year was reformed to 365.25 days/year.</a:t>
            </a:r>
          </a:p>
          <a:p>
            <a:pPr marL="454914" indent="-457200">
              <a:buFont typeface="+mj-lt"/>
              <a:buAutoNum type="arabicPeriod"/>
            </a:pPr>
            <a:r>
              <a:rPr lang="en-US" b="1" dirty="0">
                <a:solidFill>
                  <a:srgbClr val="002060"/>
                </a:solidFill>
              </a:rPr>
              <a:t>Ancient Persia</a:t>
            </a:r>
            <a:r>
              <a:rPr lang="en-US" dirty="0">
                <a:solidFill>
                  <a:srgbClr val="002060"/>
                </a:solidFill>
              </a:rPr>
              <a:t> had a 360 day calendar; later it was reformed to </a:t>
            </a:r>
            <a:r>
              <a:rPr lang="en-US" b="1" u="sng" dirty="0">
                <a:solidFill>
                  <a:srgbClr val="002060"/>
                </a:solidFill>
              </a:rPr>
              <a:t>add</a:t>
            </a:r>
            <a:r>
              <a:rPr lang="en-US" dirty="0">
                <a:solidFill>
                  <a:srgbClr val="002060"/>
                </a:solidFill>
              </a:rPr>
              <a:t> 5 </a:t>
            </a:r>
            <a:r>
              <a:rPr lang="en-US" i="1" dirty="0" err="1">
                <a:solidFill>
                  <a:srgbClr val="002060"/>
                </a:solidFill>
              </a:rPr>
              <a:t>Gatha</a:t>
            </a:r>
            <a:r>
              <a:rPr lang="en-US" dirty="0">
                <a:solidFill>
                  <a:srgbClr val="002060"/>
                </a:solidFill>
              </a:rPr>
              <a:t> [prayer] days to the year length.</a:t>
            </a:r>
            <a:endParaRPr lang="en-US" b="1" dirty="0">
              <a:solidFill>
                <a:srgbClr val="002060"/>
              </a:solidFill>
            </a:endParaRPr>
          </a:p>
        </p:txBody>
      </p:sp>
      <p:sp>
        <p:nvSpPr>
          <p:cNvPr id="14" name="Content Placeholder 13"/>
          <p:cNvSpPr>
            <a:spLocks noGrp="1"/>
          </p:cNvSpPr>
          <p:nvPr>
            <p:ph sz="quarter" idx="4294967295"/>
          </p:nvPr>
        </p:nvSpPr>
        <p:spPr>
          <a:xfrm>
            <a:off x="6154420" y="990600"/>
            <a:ext cx="5669280" cy="5245608"/>
          </a:xfrm>
          <a:prstGeom prst="rect">
            <a:avLst/>
          </a:prstGeom>
        </p:spPr>
        <p:txBody>
          <a:bodyPr>
            <a:normAutofit fontScale="85000" lnSpcReduction="20000"/>
            <a:scene3d>
              <a:camera prst="orthographicFront"/>
              <a:lightRig rig="threePt" dir="t"/>
            </a:scene3d>
            <a:sp3d extrusionH="57150">
              <a:bevelT w="38100" h="38100"/>
            </a:sp3d>
          </a:bodyPr>
          <a:lstStyle/>
          <a:p>
            <a:pPr marL="457200" indent="-457200">
              <a:buAutoNum type="arabicPeriod" startAt="3"/>
            </a:pPr>
            <a:r>
              <a:rPr lang="en-US" b="1" dirty="0">
                <a:solidFill>
                  <a:srgbClr val="002060"/>
                </a:solidFill>
              </a:rPr>
              <a:t>Sumerians</a:t>
            </a:r>
            <a:r>
              <a:rPr lang="en-US" dirty="0">
                <a:solidFill>
                  <a:srgbClr val="002060"/>
                </a:solidFill>
              </a:rPr>
              <a:t> had the 360 day/year and 30 day month.</a:t>
            </a:r>
          </a:p>
          <a:p>
            <a:pPr marL="457200" indent="-457200">
              <a:buAutoNum type="arabicPeriod" startAt="3"/>
            </a:pPr>
            <a:r>
              <a:rPr lang="en-US" b="1" dirty="0">
                <a:solidFill>
                  <a:srgbClr val="002060"/>
                </a:solidFill>
              </a:rPr>
              <a:t>Babylonians</a:t>
            </a:r>
            <a:r>
              <a:rPr lang="en-US" dirty="0">
                <a:solidFill>
                  <a:srgbClr val="002060"/>
                </a:solidFill>
              </a:rPr>
              <a:t> adopted the Sumerian calendar.  </a:t>
            </a:r>
            <a:br>
              <a:rPr lang="en-US" dirty="0">
                <a:solidFill>
                  <a:srgbClr val="002060"/>
                </a:solidFill>
              </a:rPr>
            </a:br>
            <a:r>
              <a:rPr lang="en-US" dirty="0">
                <a:solidFill>
                  <a:srgbClr val="002060"/>
                </a:solidFill>
              </a:rPr>
              <a:t>--  At the beginning of the 7</a:t>
            </a:r>
            <a:r>
              <a:rPr lang="en-US" baseline="30000" dirty="0">
                <a:solidFill>
                  <a:srgbClr val="002060"/>
                </a:solidFill>
              </a:rPr>
              <a:t>th</a:t>
            </a:r>
            <a:r>
              <a:rPr lang="en-US" dirty="0">
                <a:solidFill>
                  <a:srgbClr val="002060"/>
                </a:solidFill>
              </a:rPr>
              <a:t> century BC, Babylon </a:t>
            </a:r>
            <a:r>
              <a:rPr lang="en-US" b="1" u="sng" dirty="0">
                <a:solidFill>
                  <a:srgbClr val="002060"/>
                </a:solidFill>
              </a:rPr>
              <a:t>added</a:t>
            </a:r>
            <a:r>
              <a:rPr lang="en-US" dirty="0">
                <a:solidFill>
                  <a:srgbClr val="002060"/>
                </a:solidFill>
              </a:rPr>
              <a:t> 5 days to the year. </a:t>
            </a:r>
          </a:p>
          <a:p>
            <a:pPr marL="457200" indent="-457200">
              <a:buAutoNum type="arabicPeriod" startAt="3"/>
            </a:pPr>
            <a:r>
              <a:rPr lang="en-US" b="1" dirty="0">
                <a:solidFill>
                  <a:srgbClr val="002060"/>
                </a:solidFill>
              </a:rPr>
              <a:t>Assyria:</a:t>
            </a:r>
            <a:r>
              <a:rPr lang="en-US" dirty="0">
                <a:solidFill>
                  <a:srgbClr val="002060"/>
                </a:solidFill>
              </a:rPr>
              <a:t>  Clay tablets from the royal library in Nineveh showed a 360 day/year and 30 day/</a:t>
            </a:r>
            <a:r>
              <a:rPr lang="en-US" dirty="0" err="1">
                <a:solidFill>
                  <a:srgbClr val="002060"/>
                </a:solidFill>
              </a:rPr>
              <a:t>mon.</a:t>
            </a:r>
            <a:br>
              <a:rPr lang="en-US" dirty="0">
                <a:solidFill>
                  <a:srgbClr val="002060"/>
                </a:solidFill>
              </a:rPr>
            </a:br>
            <a:endParaRPr lang="en-US" dirty="0">
              <a:solidFill>
                <a:srgbClr val="002060"/>
              </a:solidFill>
            </a:endParaRPr>
          </a:p>
          <a:p>
            <a:pPr marL="457200" indent="-457200">
              <a:buAutoNum type="arabicPeriod" startAt="3"/>
            </a:pPr>
            <a:r>
              <a:rPr lang="en-US" b="1" dirty="0">
                <a:solidFill>
                  <a:srgbClr val="002060"/>
                </a:solidFill>
              </a:rPr>
              <a:t>Ancient Egypt</a:t>
            </a:r>
            <a:r>
              <a:rPr lang="en-US" dirty="0">
                <a:solidFill>
                  <a:srgbClr val="002060"/>
                </a:solidFill>
              </a:rPr>
              <a:t>:  The Canopus Decree and </a:t>
            </a:r>
            <a:r>
              <a:rPr lang="en-US" dirty="0" err="1">
                <a:solidFill>
                  <a:srgbClr val="002060"/>
                </a:solidFill>
              </a:rPr>
              <a:t>Ebers</a:t>
            </a:r>
            <a:r>
              <a:rPr lang="en-US" dirty="0">
                <a:solidFill>
                  <a:srgbClr val="002060"/>
                </a:solidFill>
              </a:rPr>
              <a:t> papyrus calendar had the same 360 year.</a:t>
            </a:r>
            <a:br>
              <a:rPr lang="en-US" dirty="0">
                <a:solidFill>
                  <a:srgbClr val="002060"/>
                </a:solidFill>
              </a:rPr>
            </a:br>
            <a:r>
              <a:rPr lang="en-US" dirty="0">
                <a:solidFill>
                  <a:srgbClr val="002060"/>
                </a:solidFill>
              </a:rPr>
              <a:t>-- The year change occurred in the 8</a:t>
            </a:r>
            <a:r>
              <a:rPr lang="en-US" baseline="30000" dirty="0">
                <a:solidFill>
                  <a:srgbClr val="002060"/>
                </a:solidFill>
              </a:rPr>
              <a:t>th</a:t>
            </a:r>
            <a:r>
              <a:rPr lang="en-US" dirty="0">
                <a:solidFill>
                  <a:srgbClr val="002060"/>
                </a:solidFill>
              </a:rPr>
              <a:t> or 7</a:t>
            </a:r>
            <a:r>
              <a:rPr lang="en-US" baseline="30000" dirty="0">
                <a:solidFill>
                  <a:srgbClr val="002060"/>
                </a:solidFill>
              </a:rPr>
              <a:t>th</a:t>
            </a:r>
            <a:r>
              <a:rPr lang="en-US" dirty="0">
                <a:solidFill>
                  <a:srgbClr val="002060"/>
                </a:solidFill>
              </a:rPr>
              <a:t> century BC according to Plutarch and the Book of </a:t>
            </a:r>
            <a:r>
              <a:rPr lang="en-US" dirty="0" err="1">
                <a:solidFill>
                  <a:srgbClr val="002060"/>
                </a:solidFill>
              </a:rPr>
              <a:t>Sothis</a:t>
            </a:r>
            <a:r>
              <a:rPr lang="en-US" dirty="0">
                <a:solidFill>
                  <a:srgbClr val="002060"/>
                </a:solidFill>
              </a:rPr>
              <a:t> </a:t>
            </a:r>
            <a:r>
              <a:rPr lang="en-US" b="1" u="sng" dirty="0">
                <a:solidFill>
                  <a:srgbClr val="002060"/>
                </a:solidFill>
              </a:rPr>
              <a:t>adding</a:t>
            </a:r>
            <a:r>
              <a:rPr lang="en-US" dirty="0">
                <a:solidFill>
                  <a:srgbClr val="002060"/>
                </a:solidFill>
              </a:rPr>
              <a:t> 5 </a:t>
            </a:r>
            <a:r>
              <a:rPr lang="en-US" i="1" dirty="0" err="1">
                <a:solidFill>
                  <a:srgbClr val="002060"/>
                </a:solidFill>
              </a:rPr>
              <a:t>epagomena</a:t>
            </a:r>
            <a:r>
              <a:rPr lang="en-US" dirty="0">
                <a:solidFill>
                  <a:srgbClr val="002060"/>
                </a:solidFill>
              </a:rPr>
              <a:t> days to the year.  (These were celebrated birthdays for 5 gods.) </a:t>
            </a:r>
            <a:endParaRPr lang="en-US" b="1" dirty="0">
              <a:solidFill>
                <a:srgbClr val="002060"/>
              </a:solidFill>
            </a:endParaRPr>
          </a:p>
        </p:txBody>
      </p:sp>
    </p:spTree>
    <p:extLst>
      <p:ext uri="{BB962C8B-B14F-4D97-AF65-F5344CB8AC3E}">
        <p14:creationId xmlns:p14="http://schemas.microsoft.com/office/powerpoint/2010/main" val="2395957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xEl>
                                              <p:pRg st="1" end="1"/>
                                            </p:txEl>
                                          </p:spTgt>
                                        </p:tgtEl>
                                        <p:attrNameLst>
                                          <p:attrName>style.visibility</p:attrName>
                                        </p:attrNameLst>
                                      </p:cBhvr>
                                      <p:to>
                                        <p:strVal val="visible"/>
                                      </p:to>
                                    </p:set>
                                    <p:animEffect transition="in" filter="fade">
                                      <p:cBhvr>
                                        <p:cTn id="14" dur="1000"/>
                                        <p:tgtEl>
                                          <p:spTgt spid="14">
                                            <p:txEl>
                                              <p:pRg st="1" end="1"/>
                                            </p:txEl>
                                          </p:spTgt>
                                        </p:tgtEl>
                                      </p:cBhvr>
                                    </p:animEffect>
                                    <p:anim calcmode="lin" valueType="num">
                                      <p:cBhvr>
                                        <p:cTn id="15"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xEl>
                                              <p:pRg st="2" end="2"/>
                                            </p:txEl>
                                          </p:spTgt>
                                        </p:tgtEl>
                                        <p:attrNameLst>
                                          <p:attrName>style.visibility</p:attrName>
                                        </p:attrNameLst>
                                      </p:cBhvr>
                                      <p:to>
                                        <p:strVal val="visible"/>
                                      </p:to>
                                    </p:set>
                                    <p:animEffect transition="in" filter="fade">
                                      <p:cBhvr>
                                        <p:cTn id="21" dur="1000"/>
                                        <p:tgtEl>
                                          <p:spTgt spid="14">
                                            <p:txEl>
                                              <p:pRg st="2" end="2"/>
                                            </p:txEl>
                                          </p:spTgt>
                                        </p:tgtEl>
                                      </p:cBhvr>
                                    </p:animEffect>
                                    <p:anim calcmode="lin" valueType="num">
                                      <p:cBhvr>
                                        <p:cTn id="22"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xEl>
                                              <p:pRg st="3" end="3"/>
                                            </p:txEl>
                                          </p:spTgt>
                                        </p:tgtEl>
                                        <p:attrNameLst>
                                          <p:attrName>style.visibility</p:attrName>
                                        </p:attrNameLst>
                                      </p:cBhvr>
                                      <p:to>
                                        <p:strVal val="visible"/>
                                      </p:to>
                                    </p:set>
                                    <p:animEffect transition="in" filter="fade">
                                      <p:cBhvr>
                                        <p:cTn id="28" dur="1000"/>
                                        <p:tgtEl>
                                          <p:spTgt spid="14">
                                            <p:txEl>
                                              <p:pRg st="3" end="3"/>
                                            </p:txEl>
                                          </p:spTgt>
                                        </p:tgtEl>
                                      </p:cBhvr>
                                    </p:animEffect>
                                    <p:anim calcmode="lin" valueType="num">
                                      <p:cBhvr>
                                        <p:cTn id="29"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normAutofit fontScale="92500" lnSpcReduction="10000"/>
          </a:bodyPr>
          <a:lstStyle/>
          <a:p>
            <a:fld id="{A0A75170-548C-4A8B-8FEE-6418D9891680}" type="slidenum">
              <a:rPr lang="en-US" smtClean="0"/>
              <a:t>32</a:t>
            </a:fld>
            <a:endParaRPr lang="en-US"/>
          </a:p>
        </p:txBody>
      </p:sp>
      <p:sp>
        <p:nvSpPr>
          <p:cNvPr id="13" name="Content Placeholder 12"/>
          <p:cNvSpPr>
            <a:spLocks noGrp="1"/>
          </p:cNvSpPr>
          <p:nvPr>
            <p:ph sz="quarter" idx="4294967295"/>
          </p:nvPr>
        </p:nvSpPr>
        <p:spPr>
          <a:xfrm>
            <a:off x="454660" y="834291"/>
            <a:ext cx="11155680" cy="5409644"/>
          </a:xfrm>
          <a:prstGeom prst="rect">
            <a:avLst/>
          </a:prstGeom>
        </p:spPr>
        <p:txBody>
          <a:bodyPr>
            <a:noAutofit/>
            <a:scene3d>
              <a:camera prst="orthographicFront"/>
              <a:lightRig rig="threePt" dir="t"/>
            </a:scene3d>
            <a:sp3d extrusionH="57150">
              <a:bevelT w="57150" h="38100" prst="artDeco"/>
            </a:sp3d>
          </a:bodyPr>
          <a:lstStyle/>
          <a:p>
            <a:r>
              <a:rPr lang="en-US" sz="2500" b="1" dirty="0"/>
              <a:t>The Egyptian year was divided into twelve months of thirty days each, which means that each year was about five days short of the astronomical year.  </a:t>
            </a:r>
            <a:br>
              <a:rPr lang="en-US" sz="2500" b="1" dirty="0"/>
            </a:br>
            <a:r>
              <a:rPr lang="en-US" sz="2500" dirty="0">
                <a:solidFill>
                  <a:srgbClr val="C00000"/>
                </a:solidFill>
              </a:rPr>
              <a:t>To compensate for this difference, </a:t>
            </a:r>
            <a:r>
              <a:rPr lang="en-US" sz="2500" b="1" u="sng" dirty="0">
                <a:solidFill>
                  <a:srgbClr val="C00000"/>
                </a:solidFill>
              </a:rPr>
              <a:t>five extra days </a:t>
            </a:r>
            <a:r>
              <a:rPr lang="en-US" sz="2500" b="1" u="sng" dirty="0">
                <a:solidFill>
                  <a:srgbClr val="7030A0"/>
                </a:solidFill>
              </a:rPr>
              <a:t>were added </a:t>
            </a:r>
            <a:r>
              <a:rPr lang="en-US" sz="2500" b="1" u="sng" dirty="0">
                <a:solidFill>
                  <a:srgbClr val="C00000"/>
                </a:solidFill>
              </a:rPr>
              <a:t>to the year</a:t>
            </a:r>
            <a:r>
              <a:rPr lang="en-US" sz="2500" dirty="0">
                <a:solidFill>
                  <a:srgbClr val="C00000"/>
                </a:solidFill>
              </a:rPr>
              <a:t>, called epagomenal days [or birthdays of five gods].  </a:t>
            </a:r>
            <a:r>
              <a:rPr lang="en-US" sz="2500" dirty="0">
                <a:solidFill>
                  <a:srgbClr val="0070C0"/>
                </a:solidFill>
              </a:rPr>
              <a:t>Because they were not part of the normal year created by the gods, </a:t>
            </a:r>
            <a:r>
              <a:rPr lang="en-US" sz="2500" b="1" dirty="0">
                <a:solidFill>
                  <a:srgbClr val="0070C0"/>
                </a:solidFill>
              </a:rPr>
              <a:t>the Egyptian regarded these days as particularly ominous</a:t>
            </a:r>
            <a:r>
              <a:rPr lang="en-US" sz="2500" dirty="0">
                <a:solidFill>
                  <a:srgbClr val="0070C0"/>
                </a:solidFill>
              </a:rPr>
              <a:t>, and texts have survived listing exactly what may and may not be done during this period.  </a:t>
            </a:r>
            <a:r>
              <a:rPr lang="en-US" sz="2500" dirty="0">
                <a:solidFill>
                  <a:srgbClr val="FF0000"/>
                </a:solidFill>
              </a:rPr>
              <a:t>Even the addition of these five days did not solve the concurrence problem with the solar year, however, which lasts 365¼ days.  </a:t>
            </a:r>
            <a:br>
              <a:rPr lang="en-US" sz="2500" dirty="0">
                <a:solidFill>
                  <a:srgbClr val="FF0000"/>
                </a:solidFill>
              </a:rPr>
            </a:br>
            <a:r>
              <a:rPr lang="en-US" sz="2500" dirty="0">
                <a:solidFill>
                  <a:schemeClr val="tx1">
                    <a:lumMod val="75000"/>
                    <a:lumOff val="25000"/>
                  </a:schemeClr>
                </a:solidFill>
              </a:rPr>
              <a:t>As a result, the calendars shifted at a rate of 1 day every four years, and over time an important gap opened up between the real and the theoretical calendars. </a:t>
            </a:r>
            <a:r>
              <a:rPr lang="en-US" sz="2500" dirty="0">
                <a:solidFill>
                  <a:schemeClr val="accent2"/>
                </a:solidFill>
              </a:rPr>
              <a:t> </a:t>
            </a:r>
            <a:br>
              <a:rPr lang="en-US" sz="2500" dirty="0">
                <a:solidFill>
                  <a:schemeClr val="accent2"/>
                </a:solidFill>
              </a:rPr>
            </a:br>
            <a:r>
              <a:rPr lang="en-US" sz="2500" dirty="0">
                <a:solidFill>
                  <a:srgbClr val="C00000"/>
                </a:solidFill>
              </a:rPr>
              <a:t>This meant that the lunation no longer occurred in the inundation season, and the warm season no longer in the summer. </a:t>
            </a:r>
            <a:r>
              <a:rPr lang="en-US" sz="2500" dirty="0"/>
              <a:t> The two calendars only coincided again once every 1,460 years.  </a:t>
            </a:r>
            <a:r>
              <a:rPr lang="en-US" sz="2500" b="1" dirty="0">
                <a:ln>
                  <a:solidFill>
                    <a:srgbClr val="002060"/>
                  </a:solidFill>
                </a:ln>
                <a:solidFill>
                  <a:srgbClr val="0070C0"/>
                </a:solidFill>
              </a:rPr>
              <a:t>After an unsuccessful attempt to revise the calendar in the reign of Ptolemy III, this problem was eventually solved by the Romans by adding one leap day every four years to the Alexandrian calendar. </a:t>
            </a:r>
          </a:p>
        </p:txBody>
      </p:sp>
      <p:sp>
        <p:nvSpPr>
          <p:cNvPr id="6" name="Title 3"/>
          <p:cNvSpPr txBox="1">
            <a:spLocks/>
          </p:cNvSpPr>
          <p:nvPr/>
        </p:nvSpPr>
        <p:spPr>
          <a:xfrm>
            <a:off x="304800" y="72291"/>
            <a:ext cx="11455400" cy="762001"/>
          </a:xfrm>
          <a:prstGeom prst="rect">
            <a:avLst/>
          </a:prstGeom>
          <a:ln>
            <a:noFill/>
          </a:ln>
        </p:spPr>
        <p:txBody>
          <a:bodyPr vert="horz" lIns="91440" tIns="45720" rIns="91440" bIns="45720" rtlCol="0" anchor="b" anchorCtr="0">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sz="4400" b="1" dirty="0">
                <a:ln w="11430"/>
                <a:solidFill>
                  <a:srgbClr val="9E2A2A"/>
                </a:solidFill>
                <a:effectLst>
                  <a:outerShdw blurRad="50800" dist="39000" dir="5460000" algn="tl">
                    <a:srgbClr val="000000">
                      <a:alpha val="38000"/>
                    </a:srgbClr>
                  </a:outerShdw>
                </a:effectLst>
              </a:rPr>
              <a:t>What are Epagomenal Days?</a:t>
            </a:r>
          </a:p>
        </p:txBody>
      </p:sp>
      <p:sp>
        <p:nvSpPr>
          <p:cNvPr id="5" name="TextBox 4"/>
          <p:cNvSpPr txBox="1"/>
          <p:nvPr/>
        </p:nvSpPr>
        <p:spPr>
          <a:xfrm>
            <a:off x="1219200" y="6243935"/>
            <a:ext cx="9448800" cy="461665"/>
          </a:xfrm>
          <a:prstGeom prst="rect">
            <a:avLst/>
          </a:prstGeom>
          <a:solidFill>
            <a:schemeClr val="accent1">
              <a:lumMod val="75000"/>
            </a:schemeClr>
          </a:solidFill>
          <a:ln w="28575">
            <a:solidFill>
              <a:srgbClr val="FFC000"/>
            </a:solidFill>
          </a:ln>
          <a:scene3d>
            <a:camera prst="orthographicFront"/>
            <a:lightRig rig="threePt" dir="t"/>
          </a:scene3d>
          <a:sp3d>
            <a:bevelT w="114300" prst="artDeco"/>
          </a:sp3d>
        </p:spPr>
        <p:txBody>
          <a:bodyPr wrap="square" rtlCol="0">
            <a:spAutoFit/>
          </a:bodyPr>
          <a:lstStyle/>
          <a:p>
            <a:r>
              <a:rPr lang="en-US" sz="2400" b="1" u="sng" dirty="0">
                <a:solidFill>
                  <a:srgbClr val="FADA7A"/>
                </a:solidFill>
                <a:hlinkClick r:id="rId4"/>
              </a:rPr>
              <a:t>Source</a:t>
            </a:r>
            <a:r>
              <a:rPr lang="en-US" sz="2400" b="1" dirty="0">
                <a:solidFill>
                  <a:srgbClr val="FADA7A"/>
                </a:solidFill>
                <a:hlinkClick r:id="rId4"/>
              </a:rPr>
              <a:t>:   http://www.globalegyptianmuseum.org/glossary.aspx?id=148</a:t>
            </a:r>
            <a:r>
              <a:rPr lang="en-US" sz="2400" b="1" dirty="0">
                <a:solidFill>
                  <a:srgbClr val="FADA7A"/>
                </a:solidFill>
              </a:rPr>
              <a:t> </a:t>
            </a:r>
          </a:p>
        </p:txBody>
      </p:sp>
      <p:sp>
        <p:nvSpPr>
          <p:cNvPr id="11" name="Content Placeholder 12"/>
          <p:cNvSpPr txBox="1">
            <a:spLocks/>
          </p:cNvSpPr>
          <p:nvPr/>
        </p:nvSpPr>
        <p:spPr>
          <a:xfrm>
            <a:off x="574040" y="6869331"/>
            <a:ext cx="11155680" cy="5181600"/>
          </a:xfrm>
          <a:prstGeom prst="rect">
            <a:avLst/>
          </a:prstGeom>
        </p:spPr>
        <p:txBody>
          <a:bodyPr vert="horz" lIns="91440" tIns="45720" rIns="91440" bIns="45720" rtlCol="0">
            <a:noAutofit/>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r>
              <a:rPr lang="en-US" sz="2400" dirty="0"/>
              <a:t>After an unsuccessful attempt to revise the calendar in the reign of Ptolemy III, this problem was eventually solved by the Romans by adding one leap day every four years to the Alexandrian calendar. </a:t>
            </a:r>
            <a:br>
              <a:rPr lang="en-US" sz="2400" dirty="0"/>
            </a:br>
            <a:r>
              <a:rPr lang="en-US" sz="2400" dirty="0"/>
              <a:t>The Greek author Plutarch has recorded his own version of the creation of the </a:t>
            </a:r>
            <a:r>
              <a:rPr lang="en-US" sz="2400" dirty="0" err="1"/>
              <a:t>epagomenal</a:t>
            </a:r>
            <a:r>
              <a:rPr lang="en-US" sz="2400" dirty="0"/>
              <a:t> days. The sun god Helios (the Greek equivalent of </a:t>
            </a:r>
            <a:r>
              <a:rPr lang="en-US" sz="2400" b="1" u="sng" dirty="0"/>
              <a:t>Re</a:t>
            </a:r>
            <a:r>
              <a:rPr lang="en-US" sz="2400" dirty="0"/>
              <a:t>) had put a curse on the goddess Rhea (the Egyptian sky goddess </a:t>
            </a:r>
            <a:r>
              <a:rPr lang="en-US" sz="2400" b="1" u="sng" dirty="0"/>
              <a:t>Nut</a:t>
            </a:r>
            <a:r>
              <a:rPr lang="en-US" sz="2400" dirty="0"/>
              <a:t>), which meant that she was unable to bear children on any of the 360 days of the year. Hermes (the Egyptian god </a:t>
            </a:r>
            <a:r>
              <a:rPr lang="en-US" sz="2400" b="1" u="sng" dirty="0"/>
              <a:t>Thoth</a:t>
            </a:r>
            <a:r>
              <a:rPr lang="en-US" sz="2400" dirty="0"/>
              <a:t>, the god of learning) solved the problem by adding five days to the year. Five children were born on these days, </a:t>
            </a:r>
            <a:r>
              <a:rPr lang="en-US" sz="2400" b="1" u="sng" dirty="0"/>
              <a:t>Osiris, Isis, </a:t>
            </a:r>
            <a:r>
              <a:rPr lang="en-US" sz="2400" b="1" dirty="0" err="1"/>
              <a:t>Nephthys</a:t>
            </a:r>
            <a:r>
              <a:rPr lang="en-US" sz="2400" b="1" dirty="0"/>
              <a:t>, and </a:t>
            </a:r>
            <a:r>
              <a:rPr lang="en-US" sz="2400" b="1" u="sng" dirty="0"/>
              <a:t>Seth</a:t>
            </a:r>
            <a:r>
              <a:rPr lang="en-US" sz="2400" b="1" dirty="0"/>
              <a:t>, </a:t>
            </a:r>
            <a:r>
              <a:rPr lang="en-US" sz="2400" dirty="0"/>
              <a:t>but also Apollo (= </a:t>
            </a:r>
            <a:r>
              <a:rPr lang="en-US" sz="2400" b="1" u="sng" dirty="0"/>
              <a:t>Horus</a:t>
            </a:r>
            <a:r>
              <a:rPr lang="en-US" sz="2400" dirty="0"/>
              <a:t>), the latter because of the association between his original mother </a:t>
            </a:r>
            <a:r>
              <a:rPr lang="en-US" sz="2400" b="1" u="sng" dirty="0" err="1"/>
              <a:t>Hathor</a:t>
            </a:r>
            <a:r>
              <a:rPr lang="en-US" sz="2400" dirty="0"/>
              <a:t> with the sky goddess Nut.</a:t>
            </a:r>
            <a:endParaRPr lang="en-US" sz="2400" b="1" dirty="0">
              <a:solidFill>
                <a:schemeClr val="accent2"/>
              </a:solidFill>
            </a:endParaRPr>
          </a:p>
        </p:txBody>
      </p:sp>
    </p:spTree>
    <p:extLst>
      <p:ext uri="{BB962C8B-B14F-4D97-AF65-F5344CB8AC3E}">
        <p14:creationId xmlns:p14="http://schemas.microsoft.com/office/powerpoint/2010/main" val="4110533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a:xfrm>
            <a:off x="9296400" y="6356350"/>
            <a:ext cx="2743200" cy="365125"/>
          </a:xfrm>
        </p:spPr>
        <p:txBody>
          <a:bodyPr>
            <a:normAutofit fontScale="92500" lnSpcReduction="10000"/>
          </a:bodyPr>
          <a:lstStyle/>
          <a:p>
            <a:fld id="{A0A75170-548C-4A8B-8FEE-6418D9891680}" type="slidenum">
              <a:rPr lang="en-US" sz="2000" b="1" smtClean="0">
                <a:solidFill>
                  <a:schemeClr val="tx1"/>
                </a:solidFill>
              </a:rPr>
              <a:t>33</a:t>
            </a:fld>
            <a:endParaRPr lang="en-US" b="1" dirty="0">
              <a:solidFill>
                <a:schemeClr val="tx1"/>
              </a:solidFill>
            </a:endParaRPr>
          </a:p>
        </p:txBody>
      </p:sp>
      <p:sp>
        <p:nvSpPr>
          <p:cNvPr id="6" name="Title 3"/>
          <p:cNvSpPr txBox="1">
            <a:spLocks/>
          </p:cNvSpPr>
          <p:nvPr/>
        </p:nvSpPr>
        <p:spPr>
          <a:xfrm>
            <a:off x="0" y="-1"/>
            <a:ext cx="12065000" cy="762001"/>
          </a:xfrm>
          <a:prstGeom prst="rect">
            <a:avLst/>
          </a:prstGeom>
          <a:ln>
            <a:noFill/>
          </a:ln>
        </p:spPr>
        <p:txBody>
          <a:bodyPr vert="horz" lIns="91440" tIns="45720" rIns="91440" bIns="45720" rtlCol="0" anchor="b" anchorCtr="0">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sz="4000" b="1" dirty="0">
                <a:ln w="11430"/>
                <a:solidFill>
                  <a:srgbClr val="0070C0"/>
                </a:solidFill>
                <a:effectLst>
                  <a:outerShdw blurRad="50800" dist="39000" dir="5460000" algn="tl">
                    <a:srgbClr val="000000">
                      <a:alpha val="38000"/>
                    </a:srgbClr>
                  </a:outerShdw>
                </a:effectLst>
              </a:rPr>
              <a:t>Facts Where </a:t>
            </a:r>
            <a:r>
              <a:rPr lang="en-US" sz="4000" b="1" dirty="0" err="1">
                <a:ln w="11430"/>
                <a:solidFill>
                  <a:srgbClr val="0070C0"/>
                </a:solidFill>
                <a:effectLst>
                  <a:outerShdw blurRad="50800" dist="39000" dir="5460000" algn="tl">
                    <a:srgbClr val="000000">
                      <a:alpha val="38000"/>
                    </a:srgbClr>
                  </a:outerShdw>
                </a:effectLst>
              </a:rPr>
              <a:t>Velikovsky</a:t>
            </a:r>
            <a:r>
              <a:rPr lang="en-US" sz="4000" b="1" dirty="0">
                <a:ln w="11430"/>
                <a:solidFill>
                  <a:srgbClr val="0070C0"/>
                </a:solidFill>
                <a:effectLst>
                  <a:outerShdw blurRad="50800" dist="39000" dir="5460000" algn="tl">
                    <a:srgbClr val="000000">
                      <a:alpha val="38000"/>
                    </a:srgbClr>
                  </a:outerShdw>
                </a:effectLst>
              </a:rPr>
              <a:t> &amp; Wong Agree </a:t>
            </a:r>
            <a:r>
              <a:rPr lang="en-US" sz="3200" b="1" dirty="0">
                <a:ln w="11430"/>
                <a:solidFill>
                  <a:srgbClr val="0070C0"/>
                </a:solidFill>
                <a:effectLst>
                  <a:outerShdw blurRad="50800" dist="39000" dir="5460000" algn="tl">
                    <a:srgbClr val="000000">
                      <a:alpha val="38000"/>
                    </a:srgbClr>
                  </a:outerShdw>
                </a:effectLst>
              </a:rPr>
              <a:t>(</a:t>
            </a:r>
            <a:r>
              <a:rPr lang="en-US" sz="3200" b="1" dirty="0" err="1">
                <a:ln w="11430"/>
                <a:solidFill>
                  <a:srgbClr val="0070C0"/>
                </a:solidFill>
                <a:effectLst>
                  <a:outerShdw blurRad="50800" dist="39000" dir="5460000" algn="tl">
                    <a:srgbClr val="000000">
                      <a:alpha val="38000"/>
                    </a:srgbClr>
                  </a:outerShdw>
                </a:effectLst>
              </a:rPr>
              <a:t>con’t</a:t>
            </a:r>
            <a:r>
              <a:rPr lang="en-US" sz="3200" b="1" dirty="0">
                <a:ln w="11430"/>
                <a:solidFill>
                  <a:srgbClr val="0070C0"/>
                </a:solidFill>
                <a:effectLst>
                  <a:outerShdw blurRad="50800" dist="39000" dir="5460000" algn="tl">
                    <a:srgbClr val="000000">
                      <a:alpha val="38000"/>
                    </a:srgbClr>
                  </a:outerShdw>
                </a:effectLst>
              </a:rPr>
              <a:t>)</a:t>
            </a:r>
          </a:p>
        </p:txBody>
      </p:sp>
      <p:sp>
        <p:nvSpPr>
          <p:cNvPr id="13" name="Content Placeholder 12"/>
          <p:cNvSpPr>
            <a:spLocks noGrp="1"/>
          </p:cNvSpPr>
          <p:nvPr>
            <p:ph sz="quarter" idx="4294967295"/>
          </p:nvPr>
        </p:nvSpPr>
        <p:spPr>
          <a:xfrm>
            <a:off x="368300" y="990600"/>
            <a:ext cx="5669280" cy="5791200"/>
          </a:xfrm>
          <a:prstGeom prst="rect">
            <a:avLst/>
          </a:prstGeom>
        </p:spPr>
        <p:txBody>
          <a:bodyPr>
            <a:normAutofit fontScale="85000" lnSpcReduction="20000"/>
            <a:scene3d>
              <a:camera prst="orthographicFront"/>
              <a:lightRig rig="threePt" dir="t"/>
            </a:scene3d>
            <a:sp3d extrusionH="57150">
              <a:bevelT w="38100" h="38100"/>
            </a:sp3d>
          </a:bodyPr>
          <a:lstStyle/>
          <a:p>
            <a:pPr marL="457200" indent="-457200">
              <a:buAutoNum type="arabicPeriod" startAt="7"/>
            </a:pPr>
            <a:r>
              <a:rPr lang="en-US" b="1" dirty="0">
                <a:solidFill>
                  <a:srgbClr val="002060"/>
                </a:solidFill>
              </a:rPr>
              <a:t>Rome</a:t>
            </a:r>
            <a:r>
              <a:rPr lang="en-US" dirty="0">
                <a:solidFill>
                  <a:srgbClr val="002060"/>
                </a:solidFill>
              </a:rPr>
              <a:t> had a 360 day year at the time of Romulus.</a:t>
            </a:r>
          </a:p>
          <a:p>
            <a:pPr marL="457200" indent="-457200">
              <a:buAutoNum type="arabicPeriod" startAt="7"/>
            </a:pPr>
            <a:r>
              <a:rPr lang="en-US" b="1" dirty="0">
                <a:solidFill>
                  <a:srgbClr val="002060"/>
                </a:solidFill>
              </a:rPr>
              <a:t>Mayans of Mexico</a:t>
            </a:r>
            <a:r>
              <a:rPr lang="en-US" dirty="0">
                <a:solidFill>
                  <a:srgbClr val="002060"/>
                </a:solidFill>
              </a:rPr>
              <a:t> – 360 days.</a:t>
            </a:r>
          </a:p>
          <a:p>
            <a:pPr marL="457200" indent="-457200">
              <a:buAutoNum type="arabicPeriod" startAt="7"/>
            </a:pPr>
            <a:r>
              <a:rPr lang="en-US" b="1" dirty="0">
                <a:solidFill>
                  <a:srgbClr val="002060"/>
                </a:solidFill>
              </a:rPr>
              <a:t>Incas of Peru </a:t>
            </a:r>
            <a:r>
              <a:rPr lang="en-US" dirty="0">
                <a:solidFill>
                  <a:srgbClr val="002060"/>
                </a:solidFill>
              </a:rPr>
              <a:t>in Central and South America had 360 days, and later </a:t>
            </a:r>
            <a:r>
              <a:rPr lang="en-US" b="1" u="sng" dirty="0">
                <a:solidFill>
                  <a:srgbClr val="002060"/>
                </a:solidFill>
              </a:rPr>
              <a:t>added</a:t>
            </a:r>
            <a:r>
              <a:rPr lang="en-US" dirty="0">
                <a:solidFill>
                  <a:srgbClr val="002060"/>
                </a:solidFill>
              </a:rPr>
              <a:t> 5¼ days.</a:t>
            </a:r>
          </a:p>
          <a:p>
            <a:pPr marL="457200" indent="-457200">
              <a:buAutoNum type="arabicPeriod" startAt="7"/>
            </a:pPr>
            <a:r>
              <a:rPr lang="en-US" b="1" dirty="0">
                <a:solidFill>
                  <a:srgbClr val="002060"/>
                </a:solidFill>
              </a:rPr>
              <a:t>China</a:t>
            </a:r>
            <a:r>
              <a:rPr lang="en-US" dirty="0">
                <a:solidFill>
                  <a:srgbClr val="002060"/>
                </a:solidFill>
              </a:rPr>
              <a:t> added 5 days called </a:t>
            </a:r>
            <a:r>
              <a:rPr lang="en-US" i="1" dirty="0" err="1">
                <a:solidFill>
                  <a:srgbClr val="002060"/>
                </a:solidFill>
              </a:rPr>
              <a:t>Khe-ying</a:t>
            </a:r>
            <a:r>
              <a:rPr lang="en-US" i="1" dirty="0">
                <a:solidFill>
                  <a:srgbClr val="002060"/>
                </a:solidFill>
              </a:rPr>
              <a:t> </a:t>
            </a:r>
            <a:r>
              <a:rPr lang="en-US" dirty="0">
                <a:solidFill>
                  <a:srgbClr val="002060"/>
                </a:solidFill>
              </a:rPr>
              <a:t>days.</a:t>
            </a:r>
          </a:p>
          <a:p>
            <a:pPr marL="457200" indent="-457200">
              <a:buAutoNum type="arabicPeriod" startAt="7"/>
            </a:pPr>
            <a:r>
              <a:rPr lang="en-US" b="1" dirty="0">
                <a:solidFill>
                  <a:srgbClr val="002060"/>
                </a:solidFill>
              </a:rPr>
              <a:t>Polynesia</a:t>
            </a:r>
            <a:r>
              <a:rPr lang="en-US" dirty="0">
                <a:solidFill>
                  <a:srgbClr val="002060"/>
                </a:solidFill>
              </a:rPr>
              <a:t> – 360 days.</a:t>
            </a:r>
          </a:p>
          <a:p>
            <a:pPr marL="457200" indent="-457200">
              <a:buAutoNum type="arabicPeriod" startAt="7"/>
            </a:pPr>
            <a:r>
              <a:rPr lang="en-US" b="1" dirty="0">
                <a:solidFill>
                  <a:srgbClr val="002060"/>
                </a:solidFill>
              </a:rPr>
              <a:t>Many religions around the world based their beliefs on the number 360, seeing it as a sacred number by naming gods, idols, temples, etc. – one for each day of the year.</a:t>
            </a:r>
          </a:p>
          <a:p>
            <a:pPr marL="342900" indent="-342900"/>
            <a:r>
              <a:rPr lang="en-US" b="1" dirty="0">
                <a:solidFill>
                  <a:srgbClr val="0070C0"/>
                </a:solidFill>
              </a:rPr>
              <a:t>The 360 degree circle and 360 degree compass in use all over the world is a remnant of the year length prior to the change when the year length was exactly 360 days.</a:t>
            </a:r>
          </a:p>
        </p:txBody>
      </p:sp>
      <p:sp>
        <p:nvSpPr>
          <p:cNvPr id="14" name="Content Placeholder 13"/>
          <p:cNvSpPr>
            <a:spLocks noGrp="1"/>
          </p:cNvSpPr>
          <p:nvPr>
            <p:ph sz="quarter" idx="4294967295"/>
          </p:nvPr>
        </p:nvSpPr>
        <p:spPr>
          <a:xfrm>
            <a:off x="6154420" y="990600"/>
            <a:ext cx="5669280" cy="5245608"/>
          </a:xfrm>
          <a:prstGeom prst="rect">
            <a:avLst/>
          </a:prstGeom>
        </p:spPr>
        <p:txBody>
          <a:bodyPr>
            <a:normAutofit fontScale="85000" lnSpcReduction="20000"/>
            <a:scene3d>
              <a:camera prst="orthographicFront"/>
              <a:lightRig rig="threePt" dir="t"/>
            </a:scene3d>
            <a:sp3d extrusionH="57150">
              <a:bevelT w="38100" h="38100"/>
            </a:sp3d>
          </a:bodyPr>
          <a:lstStyle/>
          <a:p>
            <a:pPr marL="0" indent="0">
              <a:buNone/>
            </a:pPr>
            <a:r>
              <a:rPr lang="en-US" b="1" dirty="0" err="1">
                <a:solidFill>
                  <a:srgbClr val="002060"/>
                </a:solidFill>
              </a:rPr>
              <a:t>Velikovsky</a:t>
            </a:r>
            <a:r>
              <a:rPr lang="en-US" b="1" dirty="0">
                <a:solidFill>
                  <a:srgbClr val="002060"/>
                </a:solidFill>
              </a:rPr>
              <a:t> also writes:</a:t>
            </a:r>
            <a:br>
              <a:rPr lang="en-US" b="1" dirty="0">
                <a:solidFill>
                  <a:srgbClr val="002060"/>
                </a:solidFill>
              </a:rPr>
            </a:br>
            <a:r>
              <a:rPr lang="en-US" sz="1300" b="1" dirty="0">
                <a:solidFill>
                  <a:srgbClr val="002060"/>
                </a:solidFill>
              </a:rPr>
              <a:t> </a:t>
            </a:r>
          </a:p>
          <a:p>
            <a:pPr marL="342900" indent="-342900"/>
            <a:r>
              <a:rPr lang="en-US" b="1" dirty="0">
                <a:solidFill>
                  <a:srgbClr val="002060"/>
                </a:solidFill>
              </a:rPr>
              <a:t>   “All over the world we find that there was at some time the same calendar of 360 days, and that at some later date, about the seventh century before the present era, five days were </a:t>
            </a:r>
            <a:r>
              <a:rPr lang="en-US" b="1" u="sng" dirty="0">
                <a:solidFill>
                  <a:srgbClr val="002060"/>
                </a:solidFill>
              </a:rPr>
              <a:t>added</a:t>
            </a:r>
            <a:r>
              <a:rPr lang="en-US" b="1" dirty="0">
                <a:solidFill>
                  <a:srgbClr val="002060"/>
                </a:solidFill>
              </a:rPr>
              <a:t> at the end of the year, as “days over the year,” or “days of nothing.” </a:t>
            </a:r>
            <a:br>
              <a:rPr lang="en-US" b="1" dirty="0">
                <a:solidFill>
                  <a:srgbClr val="002060"/>
                </a:solidFill>
              </a:rPr>
            </a:br>
            <a:br>
              <a:rPr lang="en-US" b="1" dirty="0">
                <a:solidFill>
                  <a:srgbClr val="002060"/>
                </a:solidFill>
              </a:rPr>
            </a:br>
            <a:r>
              <a:rPr lang="en-US" b="1" dirty="0">
                <a:solidFill>
                  <a:srgbClr val="002060"/>
                </a:solidFill>
              </a:rPr>
              <a:t>   Scholars who investigated the calendars of the Incas of Peru and the Mayas of Yucatan wondered at the calendar of 360 days; so did the scholars who studied the calendars of the Egyptians, Persians, Hindus, Chaldeans, Assyrians, Hebrews, Chinese, Greeks, or Romans.”</a:t>
            </a:r>
            <a:r>
              <a:rPr lang="en-US" dirty="0">
                <a:solidFill>
                  <a:srgbClr val="002060"/>
                </a:solidFill>
              </a:rPr>
              <a:t>  </a:t>
            </a:r>
            <a:r>
              <a:rPr lang="en-US" i="1" dirty="0">
                <a:solidFill>
                  <a:srgbClr val="002060"/>
                </a:solidFill>
              </a:rPr>
              <a:t>Worlds in Collision,</a:t>
            </a:r>
            <a:r>
              <a:rPr lang="en-US" dirty="0">
                <a:solidFill>
                  <a:srgbClr val="002060"/>
                </a:solidFill>
              </a:rPr>
              <a:t> p. 336.</a:t>
            </a:r>
            <a:endParaRPr lang="en-US" b="1" dirty="0">
              <a:solidFill>
                <a:srgbClr val="002060"/>
              </a:solidFill>
            </a:endParaRPr>
          </a:p>
        </p:txBody>
      </p:sp>
      <p:sp>
        <p:nvSpPr>
          <p:cNvPr id="4" name="Round Diagonal Corner Rectangle 3"/>
          <p:cNvSpPr/>
          <p:nvPr/>
        </p:nvSpPr>
        <p:spPr>
          <a:xfrm>
            <a:off x="6477001" y="5735320"/>
            <a:ext cx="5016616" cy="1047988"/>
          </a:xfrm>
          <a:prstGeom prst="round2DiagRect">
            <a:avLst>
              <a:gd name="adj1" fmla="val 35880"/>
              <a:gd name="adj2" fmla="val 0"/>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bodyPr>
          <a:lstStyle/>
          <a:p>
            <a:pPr algn="ctr"/>
            <a:r>
              <a:rPr lang="en-US"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The </a:t>
            </a:r>
            <a:r>
              <a:rPr lang="en-US" sz="24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Mul-Apin</a:t>
            </a:r>
            <a:r>
              <a:rPr lang="en-US"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tablets also prove </a:t>
            </a:r>
            <a:br>
              <a:rPr lang="en-US"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en-US" sz="2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Egypt had a 360 day year.</a:t>
            </a:r>
            <a:endParaRPr lang="en-US" sz="2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20004055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1000"/>
                                        <p:tgtEl>
                                          <p:spTgt spid="14">
                                            <p:txEl>
                                              <p:pRg st="1" end="1"/>
                                            </p:txEl>
                                          </p:spTgt>
                                        </p:tgtEl>
                                      </p:cBhvr>
                                    </p:animEffect>
                                    <p:anim calcmode="lin" valueType="num">
                                      <p:cBhvr>
                                        <p:cTn id="13"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175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000250" y="60464"/>
            <a:ext cx="5943600" cy="838200"/>
          </a:xfrm>
          <a:prstGeom prst="rect">
            <a:avLst/>
          </a:prstGeom>
        </p:spPr>
        <p:txBody>
          <a:bodyPr>
            <a:normAutofit lnSpcReduction="10000"/>
            <a:scene3d>
              <a:camera prst="orthographicFront"/>
              <a:lightRig rig="threePt" dir="t"/>
            </a:scene3d>
            <a:sp3d extrusionH="57150">
              <a:bevelT w="38100" h="38100" prst="angle"/>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r>
              <a:rPr lang="en-US" sz="5400" b="1" dirty="0">
                <a:ln w="900" cmpd="sng">
                  <a:solidFill>
                    <a:srgbClr val="7030A0">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lgerian" pitchFamily="82" charset="0"/>
              </a:rPr>
              <a:t>Calendar  of</a:t>
            </a:r>
          </a:p>
        </p:txBody>
      </p:sp>
      <p:sp>
        <p:nvSpPr>
          <p:cNvPr id="4" name="Content Placeholder 3"/>
          <p:cNvSpPr txBox="1">
            <a:spLocks/>
          </p:cNvSpPr>
          <p:nvPr/>
        </p:nvSpPr>
        <p:spPr>
          <a:xfrm>
            <a:off x="1371600" y="2286000"/>
            <a:ext cx="10134600" cy="4191000"/>
          </a:xfrm>
          <a:prstGeom prst="rect">
            <a:avLst/>
          </a:prstGeom>
        </p:spPr>
        <p:txBody>
          <a:bodyPr>
            <a:noAutofit/>
            <a:scene3d>
              <a:camera prst="orthographicFront"/>
              <a:lightRig rig="threePt" dir="t"/>
            </a:scene3d>
            <a:sp3d extrusionH="57150">
              <a:bevelT w="38100" h="38100" prst="angle"/>
            </a:sp3d>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marL="82296" indent="0" algn="ctr">
              <a:buNone/>
            </a:pPr>
            <a:r>
              <a:rPr lang="en-US" sz="106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History</a:t>
            </a:r>
            <a: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a:t>
            </a:r>
            <a:r>
              <a:rPr lang="en-US" sz="106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from</a:t>
            </a:r>
            <a: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a:t>
            </a:r>
            <a:b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br>
            <a:r>
              <a:rPr lang="en-US" sz="10600" b="1" dirty="0">
                <a:ln w="900" cmpd="sng">
                  <a:solidFill>
                    <a:srgbClr val="B13F9A">
                      <a:alpha val="55000"/>
                    </a:srgbClr>
                  </a:solidFill>
                  <a:prstDash val="solid"/>
                </a:ln>
                <a:solidFill>
                  <a:srgbClr val="00FFFF"/>
                </a:solidFill>
                <a:effectLst>
                  <a:innerShdw blurRad="101600" dist="76200" dir="5400000">
                    <a:schemeClr val="accent1">
                      <a:satMod val="190000"/>
                      <a:tint val="100000"/>
                      <a:alpha val="74000"/>
                    </a:schemeClr>
                  </a:innerShdw>
                </a:effectLst>
                <a:latin typeface="Edwardian Script ITC" pitchFamily="66" charset="0"/>
              </a:rPr>
              <a:t>Hezekiah</a:t>
            </a:r>
            <a: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a:t>
            </a:r>
            <a:r>
              <a:rPr lang="en-US" sz="106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to</a:t>
            </a:r>
            <a: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Nehemiah</a:t>
            </a:r>
            <a:endParaRPr lang="en-US" sz="10600" b="1" strike="sngStrike" dirty="0">
              <a:ln w="900" cmpd="sng">
                <a:solidFill>
                  <a:srgbClr val="B13F9A">
                    <a:alpha val="55000"/>
                  </a:srgbClr>
                </a:solidFill>
                <a:prstDash val="solid"/>
              </a:ln>
              <a:solidFill>
                <a:srgbClr val="00B0F0"/>
              </a:solidFill>
              <a:effectLst>
                <a:innerShdw blurRad="101600" dist="76200" dir="5400000">
                  <a:schemeClr val="accent1">
                    <a:satMod val="190000"/>
                    <a:tint val="100000"/>
                    <a:alpha val="74000"/>
                  </a:schemeClr>
                </a:innerShdw>
              </a:effectLst>
              <a:latin typeface="Edwardian Script ITC" pitchFamily="66" charset="0"/>
            </a:endParaRPr>
          </a:p>
        </p:txBody>
      </p:sp>
      <p:pic>
        <p:nvPicPr>
          <p:cNvPr id="5" name="Picture 3" descr="C:\Users\Rae\Desktop\paleo-version-of-yahuah.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9450" y="0"/>
            <a:ext cx="2952750" cy="883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898664"/>
            <a:ext cx="11353800" cy="1200329"/>
          </a:xfrm>
          <a:prstGeom prst="rect">
            <a:avLst/>
          </a:prstGeom>
          <a:noFill/>
        </p:spPr>
        <p:txBody>
          <a:bodyPr wrap="square" rtlCol="0">
            <a:spAutoFit/>
          </a:bodyPr>
          <a:lstStyle/>
          <a:p>
            <a:pPr algn="ctr"/>
            <a:r>
              <a:rPr lang="en-US" sz="72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Part 4:   From 700 - 400 BC</a:t>
            </a:r>
            <a:endParaRPr lang="en-US" sz="3200" dirty="0">
              <a:solidFill>
                <a:schemeClr val="accent4"/>
              </a:solidFill>
              <a:latin typeface="Edwardian Script ITC" pitchFamily="66" charset="0"/>
            </a:endParaRPr>
          </a:p>
        </p:txBody>
      </p:sp>
      <p:sp>
        <p:nvSpPr>
          <p:cNvPr id="7" name="Slide Number Placeholder 1"/>
          <p:cNvSpPr>
            <a:spLocks noGrp="1"/>
          </p:cNvSpPr>
          <p:nvPr>
            <p:ph type="sldNum" sz="quarter" idx="12"/>
          </p:nvPr>
        </p:nvSpPr>
        <p:spPr>
          <a:xfrm>
            <a:off x="9296400" y="6400800"/>
            <a:ext cx="2743200" cy="365125"/>
          </a:xfrm>
        </p:spPr>
        <p:txBody>
          <a:bodyPr/>
          <a:lstStyle/>
          <a:p>
            <a:fld id="{AA4C6552-42F6-43F2-A3FB-E92E8C09004E}" type="slidenum">
              <a:rPr lang="en-US" sz="2000" smtClean="0">
                <a:solidFill>
                  <a:srgbClr val="FADA7A"/>
                </a:solidFill>
              </a:rPr>
              <a:t>34</a:t>
            </a:fld>
            <a:endParaRPr lang="en-US" sz="2000" dirty="0">
              <a:solidFill>
                <a:srgbClr val="FADA7A"/>
              </a:solidFill>
            </a:endParaRPr>
          </a:p>
        </p:txBody>
      </p:sp>
      <p:sp>
        <p:nvSpPr>
          <p:cNvPr id="8" name="Rectangle 7"/>
          <p:cNvSpPr/>
          <p:nvPr/>
        </p:nvSpPr>
        <p:spPr>
          <a:xfrm>
            <a:off x="990600" y="5638800"/>
            <a:ext cx="11201400" cy="107721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Keeping</a:t>
            </a:r>
            <a:r>
              <a:rPr lang="en-US" sz="3200" b="1" i="1" dirty="0">
                <a:ln w="19050">
                  <a:noFill/>
                </a:ln>
                <a:solidFill>
                  <a:srgbClr val="FADA7A"/>
                </a:solidFill>
                <a:effectLst>
                  <a:glow rad="228600">
                    <a:schemeClr val="accent5">
                      <a:satMod val="175000"/>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 </a:t>
            </a:r>
            <a:r>
              <a:rPr lang="en-US" sz="3200" b="1" i="1" dirty="0">
                <a:ln w="19050">
                  <a:noFill/>
                </a:ln>
                <a:solidFill>
                  <a:srgbClr val="FADA7A"/>
                </a:solidFill>
                <a:effectLst>
                  <a:glow>
                    <a:schemeClr val="accent5">
                      <a:satMod val="175000"/>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the events in order of date </a:t>
            </a:r>
            <a:br>
              <a:rPr lang="en-US" sz="3200" b="1" i="1" dirty="0">
                <a:ln w="19050">
                  <a:noFill/>
                </a:ln>
                <a:solidFill>
                  <a:srgbClr val="FADA7A"/>
                </a:solidFill>
                <a:effectLst>
                  <a:glow>
                    <a:schemeClr val="accent5">
                      <a:satMod val="175000"/>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br>
            <a:r>
              <a:rPr lang="en-US" sz="3200" b="1" i="1" dirty="0">
                <a:ln w="19050">
                  <a:noFill/>
                </a:ln>
                <a:solidFill>
                  <a:srgbClr val="FADA7A"/>
                </a:solidFill>
                <a:effectLst>
                  <a:glow>
                    <a:schemeClr val="accent5">
                      <a:satMod val="175000"/>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is very important for this study.</a:t>
            </a:r>
          </a:p>
        </p:txBody>
      </p:sp>
    </p:spTree>
    <p:extLst>
      <p:ext uri="{BB962C8B-B14F-4D97-AF65-F5344CB8AC3E}">
        <p14:creationId xmlns:p14="http://schemas.microsoft.com/office/powerpoint/2010/main" val="151411443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2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alphaModFix amt="8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fontScale="92500" lnSpcReduction="10000"/>
          </a:bodyPr>
          <a:lstStyle/>
          <a:p>
            <a:fld id="{A0A75170-548C-4A8B-8FEE-6418D9891680}" type="slidenum">
              <a:rPr lang="en-US" b="1" smtClean="0">
                <a:solidFill>
                  <a:schemeClr val="bg1"/>
                </a:solidFill>
              </a:rPr>
              <a:t>35</a:t>
            </a:fld>
            <a:endParaRPr lang="en-US" b="1" dirty="0">
              <a:solidFill>
                <a:schemeClr val="bg1"/>
              </a:solidFill>
            </a:endParaRPr>
          </a:p>
        </p:txBody>
      </p:sp>
      <p:sp>
        <p:nvSpPr>
          <p:cNvPr id="8" name="Content Placeholder 7"/>
          <p:cNvSpPr>
            <a:spLocks noGrp="1"/>
          </p:cNvSpPr>
          <p:nvPr>
            <p:ph sz="quarter" idx="4294967295"/>
          </p:nvPr>
        </p:nvSpPr>
        <p:spPr>
          <a:xfrm>
            <a:off x="304800" y="990601"/>
            <a:ext cx="11620500" cy="6019799"/>
          </a:xfrm>
          <a:prstGeom prst="rect">
            <a:avLst/>
          </a:prstGeom>
        </p:spPr>
        <p:txBody>
          <a:bodyPr>
            <a:noAutofit/>
            <a:scene3d>
              <a:camera prst="orthographicFront"/>
              <a:lightRig rig="soft" dir="t">
                <a:rot lat="0" lon="0" rev="10800000"/>
              </a:lightRig>
            </a:scene3d>
            <a:sp3d>
              <a:bevelT w="27940" h="12700"/>
              <a:contourClr>
                <a:srgbClr val="DDDDDD"/>
              </a:contourClr>
            </a:sp3d>
          </a:bodyPr>
          <a:lstStyle/>
          <a:p>
            <a:r>
              <a:rPr lang="en-US" sz="3000" b="1" spc="150" dirty="0">
                <a:ln w="11430"/>
                <a:solidFill>
                  <a:srgbClr val="002060"/>
                </a:solidFill>
                <a:effectLst>
                  <a:outerShdw blurRad="25400" algn="tl" rotWithShape="0">
                    <a:srgbClr val="000000">
                      <a:alpha val="43000"/>
                    </a:srgbClr>
                  </a:outerShdw>
                </a:effectLst>
              </a:rPr>
              <a:t>Secular historical evidence is very supportive of a world-wide calendar using only 360 days/year.</a:t>
            </a:r>
          </a:p>
          <a:p>
            <a:r>
              <a:rPr lang="en-US" sz="3000" b="1" spc="150" dirty="0">
                <a:ln w="11430">
                  <a:solidFill>
                    <a:sysClr val="windowText" lastClr="000000"/>
                  </a:solidFill>
                </a:ln>
                <a:solidFill>
                  <a:srgbClr val="C00000"/>
                </a:solidFill>
                <a:effectLst>
                  <a:outerShdw blurRad="25400" algn="tl" rotWithShape="0">
                    <a:srgbClr val="000000">
                      <a:alpha val="43000"/>
                    </a:srgbClr>
                  </a:outerShdw>
                </a:effectLst>
              </a:rPr>
              <a:t>It took Ancient civilizations about 50 years to adapt their calendars to 365¼ days per year </a:t>
            </a:r>
            <a:r>
              <a:rPr lang="en-US" sz="3000" b="1" spc="150" dirty="0">
                <a:ln w="11430"/>
                <a:solidFill>
                  <a:srgbClr val="002060"/>
                </a:solidFill>
                <a:effectLst>
                  <a:outerShdw blurRad="25400" algn="tl" rotWithShape="0">
                    <a:srgbClr val="000000">
                      <a:alpha val="43000"/>
                    </a:srgbClr>
                  </a:outerShdw>
                </a:effectLst>
              </a:rPr>
              <a:t>after the time of Hezekiah’s request for the sundial sign in </a:t>
            </a:r>
            <a:r>
              <a:rPr lang="en-US" sz="3000" b="1" u="sng" spc="150" dirty="0">
                <a:ln w="11430"/>
                <a:solidFill>
                  <a:srgbClr val="002060"/>
                </a:solidFill>
                <a:effectLst>
                  <a:outerShdw blurRad="25400" algn="tl" rotWithShape="0">
                    <a:srgbClr val="000000">
                      <a:alpha val="43000"/>
                    </a:srgbClr>
                  </a:outerShdw>
                </a:effectLst>
              </a:rPr>
              <a:t>approximately</a:t>
            </a:r>
            <a:r>
              <a:rPr lang="en-US" sz="3000" b="1" spc="150" dirty="0">
                <a:ln w="11430"/>
                <a:solidFill>
                  <a:srgbClr val="002060"/>
                </a:solidFill>
                <a:effectLst>
                  <a:outerShdw blurRad="25400" algn="tl" rotWithShape="0">
                    <a:srgbClr val="000000">
                      <a:alpha val="43000"/>
                    </a:srgbClr>
                  </a:outerShdw>
                </a:effectLst>
              </a:rPr>
              <a:t> 700 BC.</a:t>
            </a:r>
          </a:p>
          <a:p>
            <a:r>
              <a:rPr lang="en-US" sz="3000" b="1" spc="150" dirty="0">
                <a:ln w="11430"/>
                <a:solidFill>
                  <a:srgbClr val="002060"/>
                </a:solidFill>
                <a:effectLst>
                  <a:outerShdw blurRad="25400" algn="tl" rotWithShape="0">
                    <a:srgbClr val="000000">
                      <a:alpha val="43000"/>
                    </a:srgbClr>
                  </a:outerShdw>
                </a:effectLst>
              </a:rPr>
              <a:t> </a:t>
            </a:r>
          </a:p>
          <a:p>
            <a:r>
              <a:rPr lang="en-US" sz="3000" b="1" u="sng" spc="150" dirty="0">
                <a:ln w="11430">
                  <a:solidFill>
                    <a:sysClr val="windowText" lastClr="000000"/>
                  </a:solidFill>
                </a:ln>
                <a:solidFill>
                  <a:srgbClr val="0070C0"/>
                </a:solidFill>
                <a:effectLst>
                  <a:outerShdw blurRad="25400" algn="tl" rotWithShape="0">
                    <a:srgbClr val="000000">
                      <a:alpha val="43000"/>
                    </a:srgbClr>
                  </a:outerShdw>
                </a:effectLst>
              </a:rPr>
              <a:t>Reasonable Assumption</a:t>
            </a:r>
            <a:r>
              <a:rPr lang="en-US" sz="3000" b="1" spc="150" dirty="0">
                <a:ln w="11430">
                  <a:solidFill>
                    <a:sysClr val="windowText" lastClr="000000"/>
                  </a:solidFill>
                </a:ln>
                <a:solidFill>
                  <a:srgbClr val="0070C0"/>
                </a:solidFill>
                <a:effectLst>
                  <a:outerShdw blurRad="25400" algn="tl" rotWithShape="0">
                    <a:srgbClr val="000000">
                      <a:alpha val="43000"/>
                    </a:srgbClr>
                  </a:outerShdw>
                </a:effectLst>
              </a:rPr>
              <a:t>:  </a:t>
            </a:r>
            <a:r>
              <a:rPr lang="en-US" sz="3000" b="1" spc="150" dirty="0">
                <a:ln w="11430"/>
                <a:solidFill>
                  <a:srgbClr val="002060"/>
                </a:solidFill>
                <a:effectLst>
                  <a:outerShdw blurRad="25400" algn="tl" rotWithShape="0">
                    <a:srgbClr val="000000">
                      <a:alpha val="43000"/>
                    </a:srgbClr>
                  </a:outerShdw>
                </a:effectLst>
              </a:rPr>
              <a:t>One way for 5¼ days to be added to the 360 day/year calendar is for a giant heavenly body (such as an asteroid) to </a:t>
            </a:r>
            <a:r>
              <a:rPr lang="en-US" sz="3000" b="1" spc="150" dirty="0">
                <a:ln w="11430">
                  <a:solidFill>
                    <a:srgbClr val="0070C0"/>
                  </a:solidFill>
                </a:ln>
                <a:solidFill>
                  <a:srgbClr val="FFC000"/>
                </a:solidFill>
                <a:effectLst>
                  <a:outerShdw blurRad="25400" algn="tl" rotWithShape="0">
                    <a:srgbClr val="000000">
                      <a:alpha val="43000"/>
                    </a:srgbClr>
                  </a:outerShdw>
                </a:effectLst>
              </a:rPr>
              <a:t>disrupt the sun’s movement</a:t>
            </a:r>
            <a:r>
              <a:rPr lang="en-US" sz="3000" b="1" spc="150" dirty="0">
                <a:ln w="11430"/>
                <a:solidFill>
                  <a:srgbClr val="002060"/>
                </a:solidFill>
                <a:effectLst>
                  <a:outerShdw blurRad="25400" algn="tl" rotWithShape="0">
                    <a:srgbClr val="000000">
                      <a:alpha val="43000"/>
                    </a:srgbClr>
                  </a:outerShdw>
                </a:effectLst>
              </a:rPr>
              <a:t>.  Magnetic pull could </a:t>
            </a:r>
            <a:r>
              <a:rPr lang="en-US" sz="3000" b="1" spc="150" dirty="0">
                <a:ln w="11430">
                  <a:solidFill>
                    <a:srgbClr val="0070C0"/>
                  </a:solidFill>
                </a:ln>
                <a:solidFill>
                  <a:srgbClr val="FFC000"/>
                </a:solidFill>
                <a:effectLst>
                  <a:outerShdw blurRad="25400" algn="tl" rotWithShape="0">
                    <a:srgbClr val="000000">
                      <a:alpha val="43000"/>
                    </a:srgbClr>
                  </a:outerShdw>
                </a:effectLst>
              </a:rPr>
              <a:t>alter its usual orbit enough to enlarge the yearly circuit. </a:t>
            </a:r>
          </a:p>
          <a:p>
            <a:r>
              <a:rPr lang="en-US" sz="3000" b="1" spc="150" dirty="0">
                <a:ln w="11430"/>
                <a:solidFill>
                  <a:srgbClr val="002060"/>
                </a:solidFill>
                <a:effectLst>
                  <a:outerShdw blurRad="25400" algn="tl" rotWithShape="0">
                    <a:srgbClr val="000000">
                      <a:alpha val="43000"/>
                    </a:srgbClr>
                  </a:outerShdw>
                </a:effectLst>
              </a:rPr>
              <a:t>No days of the week would have been lost, just an additional number of days would be added to the 360 day circuit</a:t>
            </a:r>
            <a:r>
              <a:rPr lang="en-US" sz="3200" b="1" spc="150" dirty="0">
                <a:ln w="11430"/>
                <a:solidFill>
                  <a:srgbClr val="002060"/>
                </a:solidFill>
                <a:effectLst>
                  <a:outerShdw blurRad="25400" algn="tl" rotWithShape="0">
                    <a:srgbClr val="000000">
                      <a:alpha val="43000"/>
                    </a:srgbClr>
                  </a:outerShdw>
                </a:effectLst>
              </a:rPr>
              <a:t>.</a:t>
            </a:r>
          </a:p>
        </p:txBody>
      </p:sp>
      <p:sp>
        <p:nvSpPr>
          <p:cNvPr id="6" name="Title 3"/>
          <p:cNvSpPr txBox="1">
            <a:spLocks/>
          </p:cNvSpPr>
          <p:nvPr/>
        </p:nvSpPr>
        <p:spPr>
          <a:xfrm>
            <a:off x="0" y="76199"/>
            <a:ext cx="12065000" cy="762001"/>
          </a:xfrm>
          <a:prstGeom prst="rect">
            <a:avLst/>
          </a:prstGeom>
          <a:ln>
            <a:noFill/>
          </a:ln>
        </p:spPr>
        <p:txBody>
          <a:bodyPr vert="horz" lIns="91440" tIns="45720" rIns="91440" bIns="45720" rtlCol="0" anchor="b" anchorCtr="0">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sz="4400" b="1" dirty="0">
                <a:ln w="11430"/>
                <a:solidFill>
                  <a:srgbClr val="002060"/>
                </a:solidFill>
                <a:effectLst>
                  <a:outerShdw blurRad="50800" dist="39000" dir="5460000" algn="tl">
                    <a:srgbClr val="000000">
                      <a:alpha val="38000"/>
                    </a:srgbClr>
                  </a:outerShdw>
                </a:effectLst>
              </a:rPr>
              <a:t>Hezekiah’s Sundial Shadow Went Back!</a:t>
            </a:r>
          </a:p>
        </p:txBody>
      </p:sp>
      <p:sp>
        <p:nvSpPr>
          <p:cNvPr id="11" name="Rectangle 10"/>
          <p:cNvSpPr/>
          <p:nvPr/>
        </p:nvSpPr>
        <p:spPr>
          <a:xfrm>
            <a:off x="554180" y="3248891"/>
            <a:ext cx="11353800" cy="584775"/>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r>
              <a:rPr lang="en-US" sz="3200" b="1" dirty="0">
                <a:ln w="12700">
                  <a:solidFill>
                    <a:schemeClr val="tx1"/>
                  </a:solidFill>
                  <a:prstDash val="solid"/>
                </a:ln>
                <a:solidFill>
                  <a:srgbClr val="FFC000"/>
                </a:solidFill>
                <a:effectLst>
                  <a:glow rad="127000">
                    <a:srgbClr val="FDEDCB"/>
                  </a:glow>
                  <a:outerShdw blurRad="41275" dist="20320" dir="1800000" algn="tl" rotWithShape="0">
                    <a:srgbClr val="000000">
                      <a:alpha val="40000"/>
                    </a:srgbClr>
                  </a:outerShdw>
                </a:effectLst>
              </a:rPr>
              <a:t>This event happened about 100 years before Judah’s captivity.</a:t>
            </a:r>
            <a:endParaRPr lang="en-US" sz="3200" b="1" dirty="0">
              <a:ln w="12700">
                <a:solidFill>
                  <a:schemeClr val="tx1"/>
                </a:solidFill>
                <a:prstDash val="solid"/>
              </a:ln>
              <a:solidFill>
                <a:srgbClr val="FFC000"/>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4650457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barn(outVertical)">
                                      <p:cBhvr>
                                        <p:cTn id="12" dur="1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barn(outVertical)">
                                      <p:cBhvr>
                                        <p:cTn id="17" dur="1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30000">
              <a:srgbClr val="66008F"/>
            </a:gs>
            <a:gs pos="64999">
              <a:srgbClr val="BA0066"/>
            </a:gs>
            <a:gs pos="89999">
              <a:srgbClr val="FF0000"/>
            </a:gs>
            <a:gs pos="100000">
              <a:srgbClr val="FF8200"/>
            </a:gs>
          </a:gsLst>
          <a:lin ang="108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11430000" cy="1325563"/>
          </a:xfrm>
        </p:spPr>
        <p:txBody>
          <a:bodyPr>
            <a:normAutofit/>
            <a:scene3d>
              <a:camera prst="orthographicFront"/>
              <a:lightRig rig="threePt" dir="t"/>
            </a:scene3d>
            <a:sp3d extrusionH="57150">
              <a:bevelT h="25400" prst="softRound"/>
            </a:sp3d>
          </a:bodyPr>
          <a:lstStyle/>
          <a:p>
            <a:pPr algn="ctr"/>
            <a:r>
              <a:rPr lang="en-US" sz="5400" b="1" dirty="0">
                <a:ln/>
                <a:solidFill>
                  <a:schemeClr val="accent2">
                    <a:lumMod val="20000"/>
                    <a:lumOff val="80000"/>
                  </a:schemeClr>
                </a:solidFill>
                <a:effectLst>
                  <a:outerShdw blurRad="38100" dist="38100" dir="2700000" algn="tl">
                    <a:srgbClr val="000000">
                      <a:alpha val="43137"/>
                    </a:srgbClr>
                  </a:outerShdw>
                </a:effectLst>
                <a:latin typeface="Cooper Black" pitchFamily="18" charset="0"/>
              </a:rPr>
              <a:t>Hezekiah Used in a Mighty Way</a:t>
            </a:r>
            <a:endParaRPr lang="en-US" sz="5400" dirty="0">
              <a:solidFill>
                <a:schemeClr val="accent2">
                  <a:lumMod val="20000"/>
                  <a:lumOff val="80000"/>
                </a:schemeClr>
              </a:solidFill>
              <a:latin typeface="Cooper Black" pitchFamily="18" charset="0"/>
            </a:endParaRPr>
          </a:p>
        </p:txBody>
      </p:sp>
      <p:sp>
        <p:nvSpPr>
          <p:cNvPr id="3" name="Content Placeholder 2"/>
          <p:cNvSpPr>
            <a:spLocks noGrp="1"/>
          </p:cNvSpPr>
          <p:nvPr>
            <p:ph idx="1"/>
          </p:nvPr>
        </p:nvSpPr>
        <p:spPr>
          <a:xfrm>
            <a:off x="3810000" y="1143000"/>
            <a:ext cx="8077200" cy="5410200"/>
          </a:xfrm>
        </p:spPr>
        <p:txBody>
          <a:bodyPr>
            <a:normAutofit/>
          </a:bodyPr>
          <a:lstStyle/>
          <a:p>
            <a:r>
              <a:rPr lang="en-US" sz="3200" b="1" dirty="0">
                <a:solidFill>
                  <a:schemeClr val="accent4">
                    <a:lumMod val="20000"/>
                    <a:lumOff val="80000"/>
                  </a:schemeClr>
                </a:solidFill>
                <a:effectLst>
                  <a:outerShdw blurRad="38100" dist="38100" dir="2700000" algn="tl">
                    <a:srgbClr val="000000">
                      <a:alpha val="43137"/>
                    </a:srgbClr>
                  </a:outerShdw>
                </a:effectLst>
              </a:rPr>
              <a:t>Hezekiah was a very good king and cleaned up the land from paganism in a grand way.</a:t>
            </a:r>
          </a:p>
          <a:p>
            <a:r>
              <a:rPr lang="en-US" sz="3200" b="1" dirty="0">
                <a:solidFill>
                  <a:schemeClr val="accent4">
                    <a:lumMod val="20000"/>
                    <a:lumOff val="80000"/>
                  </a:schemeClr>
                </a:solidFill>
                <a:effectLst>
                  <a:outerShdw blurRad="38100" dist="38100" dir="2700000" algn="tl">
                    <a:srgbClr val="000000">
                      <a:alpha val="43137"/>
                    </a:srgbClr>
                  </a:outerShdw>
                </a:effectLst>
              </a:rPr>
              <a:t>Hezekiah’s reformation was annulled when his son Manasseh came to the throne for </a:t>
            </a:r>
            <a:br>
              <a:rPr lang="en-US" sz="3200" b="1" dirty="0">
                <a:solidFill>
                  <a:schemeClr val="accent4">
                    <a:lumMod val="20000"/>
                    <a:lumOff val="80000"/>
                  </a:schemeClr>
                </a:solidFill>
                <a:effectLst>
                  <a:outerShdw blurRad="38100" dist="38100" dir="2700000" algn="tl">
                    <a:srgbClr val="000000">
                      <a:alpha val="43137"/>
                    </a:srgbClr>
                  </a:outerShdw>
                </a:effectLst>
              </a:rPr>
            </a:br>
            <a:r>
              <a:rPr lang="en-US" sz="3200" b="1" dirty="0">
                <a:solidFill>
                  <a:schemeClr val="accent4">
                    <a:lumMod val="20000"/>
                    <a:lumOff val="80000"/>
                  </a:schemeClr>
                </a:solidFill>
                <a:effectLst>
                  <a:outerShdw blurRad="38100" dist="38100" dir="2700000" algn="tl">
                    <a:srgbClr val="000000">
                      <a:alpha val="43137"/>
                    </a:srgbClr>
                  </a:outerShdw>
                </a:effectLst>
              </a:rPr>
              <a:t>55 years.  </a:t>
            </a:r>
          </a:p>
          <a:p>
            <a:r>
              <a:rPr lang="en-US" sz="3200" b="1" dirty="0">
                <a:solidFill>
                  <a:schemeClr val="accent4">
                    <a:lumMod val="20000"/>
                    <a:lumOff val="80000"/>
                  </a:schemeClr>
                </a:solidFill>
                <a:effectLst>
                  <a:outerShdw blurRad="38100" dist="38100" dir="2700000" algn="tl">
                    <a:srgbClr val="000000">
                      <a:alpha val="43137"/>
                    </a:srgbClr>
                  </a:outerShdw>
                </a:effectLst>
              </a:rPr>
              <a:t>As wicked as King Manasseh was, he did repent before he died.  </a:t>
            </a:r>
          </a:p>
          <a:p>
            <a:r>
              <a:rPr lang="en-US" sz="3200" b="1" dirty="0">
                <a:solidFill>
                  <a:schemeClr val="accent4">
                    <a:lumMod val="20000"/>
                    <a:lumOff val="80000"/>
                  </a:schemeClr>
                </a:solidFill>
                <a:effectLst>
                  <a:outerShdw blurRad="38100" dist="38100" dir="2700000" algn="tl">
                    <a:srgbClr val="000000">
                      <a:alpha val="43137"/>
                    </a:srgbClr>
                  </a:outerShdw>
                </a:effectLst>
              </a:rPr>
              <a:t>Unfortunately, the seeds of pagan worship (sun and moon gods) were again sown deep, lasting to the end of the Old Testament historical account – as will be shown.</a:t>
            </a:r>
            <a:endParaRPr lang="en-US" sz="3200" dirty="0"/>
          </a:p>
        </p:txBody>
      </p:sp>
      <p:sp>
        <p:nvSpPr>
          <p:cNvPr id="4" name="Slide Number Placeholder 3"/>
          <p:cNvSpPr>
            <a:spLocks noGrp="1"/>
          </p:cNvSpPr>
          <p:nvPr>
            <p:ph type="sldNum" sz="quarter" idx="12"/>
          </p:nvPr>
        </p:nvSpPr>
        <p:spPr/>
        <p:txBody>
          <a:bodyPr/>
          <a:lstStyle/>
          <a:p>
            <a:fld id="{AA4C6552-42F6-43F2-A3FB-E92E8C09004E}" type="slidenum">
              <a:rPr lang="en-US" b="1" smtClean="0">
                <a:solidFill>
                  <a:schemeClr val="bg1"/>
                </a:solidFill>
              </a:rPr>
              <a:pPr/>
              <a:t>36</a:t>
            </a:fld>
            <a:endParaRPr lang="en-US" b="1" dirty="0">
              <a:solidFill>
                <a:schemeClr val="bg1"/>
              </a:solidFill>
            </a:endParaRPr>
          </a:p>
        </p:txBody>
      </p:sp>
      <p:pic>
        <p:nvPicPr>
          <p:cNvPr id="2050" name="Picture 2" descr="C:\Users\Rae\Desktop\Hezekia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 y="1371600"/>
            <a:ext cx="3089275" cy="4389438"/>
          </a:xfrm>
          <a:prstGeom prst="ellipse">
            <a:avLst/>
          </a:prstGeom>
          <a:ln w="190500" cap="rnd">
            <a:solidFill>
              <a:srgbClr val="AE78D6"/>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68054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A4C6552-42F6-43F2-A3FB-E92E8C09004E}" type="slidenum">
              <a:rPr lang="en-US" smtClean="0">
                <a:solidFill>
                  <a:schemeClr val="accent4">
                    <a:lumMod val="60000"/>
                    <a:lumOff val="40000"/>
                  </a:schemeClr>
                </a:solidFill>
              </a:rPr>
              <a:pPr/>
              <a:t>37</a:t>
            </a:fld>
            <a:endParaRPr lang="en-US" dirty="0">
              <a:solidFill>
                <a:schemeClr val="accent4">
                  <a:lumMod val="60000"/>
                  <a:lumOff val="40000"/>
                </a:schemeClr>
              </a:solidFill>
            </a:endParaRPr>
          </a:p>
        </p:txBody>
      </p:sp>
      <p:sp>
        <p:nvSpPr>
          <p:cNvPr id="8" name="TextBox 7"/>
          <p:cNvSpPr txBox="1"/>
          <p:nvPr/>
        </p:nvSpPr>
        <p:spPr>
          <a:xfrm>
            <a:off x="304800" y="304800"/>
            <a:ext cx="11620500" cy="5878532"/>
          </a:xfrm>
          <a:prstGeom prst="rect">
            <a:avLst/>
          </a:prstGeom>
          <a:noFill/>
        </p:spPr>
        <p:txBody>
          <a:bodyPr wrap="square" rtlCol="0">
            <a:spAutoFit/>
            <a:scene3d>
              <a:camera prst="orthographicFront"/>
              <a:lightRig rig="soft" dir="t">
                <a:rot lat="0" lon="0" rev="10800000"/>
              </a:lightRig>
            </a:scene3d>
            <a:sp3d extrusionH="57150">
              <a:bevelT w="27940" h="12700" prst="artDeco"/>
              <a:contourClr>
                <a:srgbClr val="DDDDDD"/>
              </a:contourClr>
            </a:sp3d>
          </a:bodyPr>
          <a:lstStyle/>
          <a:p>
            <a:pPr algn="ctr"/>
            <a:r>
              <a:rPr lang="en-US" sz="4000" spc="150" dirty="0">
                <a:ln w="11430"/>
                <a:solidFill>
                  <a:srgbClr val="8E002F"/>
                </a:solidFill>
                <a:effectLst>
                  <a:outerShdw blurRad="25400" algn="tl" rotWithShape="0">
                    <a:srgbClr val="000000">
                      <a:alpha val="43000"/>
                    </a:srgbClr>
                  </a:outerShdw>
                </a:effectLst>
                <a:latin typeface="Algerian" pitchFamily="82" charset="0"/>
              </a:rPr>
              <a:t>“MOON”</a:t>
            </a:r>
            <a:endParaRPr lang="en-US" sz="2800" spc="150" dirty="0">
              <a:ln w="11430"/>
              <a:solidFill>
                <a:srgbClr val="8E002F"/>
              </a:solidFill>
              <a:effectLst>
                <a:outerShdw blurRad="25400" algn="tl" rotWithShape="0">
                  <a:srgbClr val="000000">
                    <a:alpha val="43000"/>
                  </a:srgbClr>
                </a:outerShdw>
              </a:effectLst>
              <a:latin typeface="Algerian" pitchFamily="82" charset="0"/>
            </a:endParaRPr>
          </a:p>
          <a:p>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Along with the sun and                                  the planet Venus, </a:t>
            </a:r>
            <a:r>
              <a:rPr lang="en-US" sz="2800" b="1" u="sng" spc="150" dirty="0">
                <a:ln w="11430"/>
                <a:solidFill>
                  <a:srgbClr val="F8F8F8"/>
                </a:solidFill>
                <a:effectLst>
                  <a:glow rad="228600">
                    <a:srgbClr val="00B0F0">
                      <a:alpha val="40000"/>
                    </a:srgbClr>
                  </a:glow>
                  <a:outerShdw blurRad="25400" algn="tl" rotWithShape="0">
                    <a:srgbClr val="000000">
                      <a:alpha val="43000"/>
                    </a:srgbClr>
                  </a:outerShdw>
                </a:effectLst>
              </a:rPr>
              <a:t>the</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a:t>
            </a:r>
            <a:r>
              <a:rPr lang="en-US" sz="2800" b="1" u="sng" spc="150" dirty="0">
                <a:ln w="11430"/>
                <a:solidFill>
                  <a:srgbClr val="F8F8F8"/>
                </a:solidFill>
                <a:effectLst>
                  <a:glow rad="228600">
                    <a:srgbClr val="00B0F0">
                      <a:alpha val="40000"/>
                    </a:srgbClr>
                  </a:glow>
                  <a:outerShdw blurRad="25400" algn="tl" rotWithShape="0">
                    <a:srgbClr val="000000">
                      <a:alpha val="43000"/>
                    </a:srgbClr>
                  </a:outerShdw>
                </a:effectLst>
              </a:rPr>
              <a:t>moon</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a:t>
            </a:r>
            <a:r>
              <a:rPr lang="en-US" sz="2800" b="1" u="sng" spc="150" dirty="0">
                <a:ln w="11430"/>
                <a:solidFill>
                  <a:srgbClr val="F8F8F8"/>
                </a:solidFill>
                <a:effectLst>
                  <a:glow rad="228600">
                    <a:srgbClr val="00B0F0">
                      <a:alpha val="40000"/>
                    </a:srgbClr>
                  </a:glow>
                  <a:outerShdw blurRad="25400" algn="tl" rotWithShape="0">
                    <a:srgbClr val="000000">
                      <a:alpha val="43000"/>
                    </a:srgbClr>
                  </a:outerShdw>
                </a:effectLst>
              </a:rPr>
              <a:t>was</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a:t>
            </a:r>
            <a:r>
              <a:rPr lang="en-US" sz="2800" b="1" u="sng" spc="150" dirty="0">
                <a:ln w="11430"/>
                <a:solidFill>
                  <a:srgbClr val="F8F8F8"/>
                </a:solidFill>
                <a:effectLst>
                  <a:glow rad="228600">
                    <a:srgbClr val="00B0F0">
                      <a:alpha val="40000"/>
                    </a:srgbClr>
                  </a:glow>
                  <a:outerShdw blurRad="25400" algn="tl" rotWithShape="0">
                    <a:srgbClr val="000000">
                      <a:alpha val="43000"/>
                    </a:srgbClr>
                  </a:outerShdw>
                </a:effectLst>
              </a:rPr>
              <a:t>worshiped</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as                                  a cosmic god by many pagan nations of the                                         ancient world. </a:t>
            </a:r>
            <a:b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b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The moon was known as                                 Sin </a:t>
            </a:r>
            <a:r>
              <a:rPr lang="en-US" b="1" spc="150" dirty="0">
                <a:ln w="11430"/>
                <a:solidFill>
                  <a:srgbClr val="F8F8F8"/>
                </a:solidFill>
                <a:effectLst>
                  <a:glow rad="228600">
                    <a:srgbClr val="00B0F0">
                      <a:alpha val="40000"/>
                    </a:srgbClr>
                  </a:glow>
                  <a:outerShdw blurRad="25400" algn="tl" rotWithShape="0">
                    <a:srgbClr val="000000">
                      <a:alpha val="43000"/>
                    </a:srgbClr>
                  </a:outerShdw>
                </a:effectLst>
              </a:rPr>
              <a:t>[Seen]</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in Babylon and Assyria; </a:t>
            </a:r>
            <a:r>
              <a:rPr lang="en-US" sz="2800" b="1" spc="150" dirty="0" err="1">
                <a:ln w="11430"/>
                <a:solidFill>
                  <a:srgbClr val="F8F8F8"/>
                </a:solidFill>
                <a:effectLst>
                  <a:glow rad="228600">
                    <a:srgbClr val="00B0F0">
                      <a:alpha val="40000"/>
                    </a:srgbClr>
                  </a:glow>
                  <a:outerShdw blurRad="25400" algn="tl" rotWithShape="0">
                    <a:srgbClr val="000000">
                      <a:alpha val="43000"/>
                    </a:srgbClr>
                  </a:outerShdw>
                </a:effectLst>
              </a:rPr>
              <a:t>Nanna</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in Sumer,                                and </a:t>
            </a:r>
            <a:r>
              <a:rPr lang="en-US" sz="2800" b="1" spc="150" dirty="0" err="1">
                <a:ln w="11430"/>
                <a:solidFill>
                  <a:srgbClr val="C00000"/>
                </a:solidFill>
                <a:effectLst>
                  <a:glow rad="139700">
                    <a:schemeClr val="bg1"/>
                  </a:glow>
                  <a:outerShdw blurRad="25400" algn="tl" rotWithShape="0">
                    <a:srgbClr val="000000">
                      <a:alpha val="43000"/>
                    </a:srgbClr>
                  </a:outerShdw>
                </a:effectLst>
              </a:rPr>
              <a:t>Yarih</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at Ugarit</a:t>
            </a:r>
            <a:r>
              <a:rPr lang="en-US" b="1" spc="150" dirty="0">
                <a:ln w="11430"/>
                <a:solidFill>
                  <a:srgbClr val="F8F8F8"/>
                </a:solidFill>
                <a:effectLst>
                  <a:glow rad="228600">
                    <a:srgbClr val="00B0F0">
                      <a:alpha val="40000"/>
                    </a:srgbClr>
                  </a:glow>
                  <a:outerShdw blurRad="25400" algn="tl" rotWithShape="0">
                    <a:srgbClr val="000000">
                      <a:alpha val="43000"/>
                    </a:srgbClr>
                  </a:outerShdw>
                </a:effectLst>
              </a:rPr>
              <a:t> [Syria].</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a:t>
            </a:r>
            <a:r>
              <a:rPr lang="en-US" sz="2800" b="1" spc="150" dirty="0">
                <a:ln w="11430"/>
                <a:solidFill>
                  <a:srgbClr val="C00000"/>
                </a:solidFill>
                <a:effectLst>
                  <a:glow rad="114300">
                    <a:schemeClr val="bg1"/>
                  </a:glow>
                  <a:outerShdw blurRad="25400" algn="tl" rotWithShape="0">
                    <a:srgbClr val="000000">
                      <a:alpha val="43000"/>
                    </a:srgbClr>
                  </a:outerShdw>
                </a:effectLst>
              </a:rPr>
              <a:t>This last name is closely                              related to the Hebrew word for moon.  </a:t>
            </a:r>
            <a:r>
              <a:rPr lang="en-US" sz="2800" b="1" u="sng" spc="150" dirty="0">
                <a:ln w="11430"/>
                <a:solidFill>
                  <a:srgbClr val="F8F8F8"/>
                </a:solidFill>
                <a:effectLst>
                  <a:glow rad="228600">
                    <a:srgbClr val="00B0F0">
                      <a:alpha val="40000"/>
                    </a:srgbClr>
                  </a:glow>
                  <a:outerShdw blurRad="25400" algn="tl" rotWithShape="0">
                    <a:srgbClr val="000000">
                      <a:alpha val="43000"/>
                    </a:srgbClr>
                  </a:outerShdw>
                </a:effectLst>
              </a:rPr>
              <a:t>While the</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a:t>
            </a:r>
            <a:r>
              <a:rPr lang="en-US" sz="2800" b="1" u="sng" spc="150" dirty="0">
                <a:ln w="11430"/>
                <a:solidFill>
                  <a:srgbClr val="F8F8F8"/>
                </a:solidFill>
                <a:effectLst>
                  <a:glow rad="228600">
                    <a:srgbClr val="00B0F0">
                      <a:alpha val="40000"/>
                    </a:srgbClr>
                  </a:glow>
                  <a:outerShdw blurRad="25400" algn="tl" rotWithShape="0">
                    <a:srgbClr val="000000">
                      <a:alpha val="43000"/>
                    </a:srgbClr>
                  </a:outerShdw>
                </a:effectLst>
              </a:rPr>
              <a:t>worship</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a:t>
            </a:r>
            <a:r>
              <a:rPr lang="en-US" sz="2800" b="1" u="sng" spc="150" dirty="0">
                <a:ln w="11430"/>
                <a:solidFill>
                  <a:srgbClr val="F8F8F8"/>
                </a:solidFill>
                <a:effectLst>
                  <a:glow rad="228600">
                    <a:srgbClr val="00B0F0">
                      <a:alpha val="40000"/>
                    </a:srgbClr>
                  </a:glow>
                  <a:outerShdw blurRad="25400" algn="tl" rotWithShape="0">
                    <a:srgbClr val="000000">
                      <a:alpha val="43000"/>
                    </a:srgbClr>
                  </a:outerShdw>
                </a:effectLst>
              </a:rPr>
              <a:t>of</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a:t>
            </a:r>
            <a:r>
              <a:rPr lang="en-US" sz="2800" b="1" u="sng" spc="150" dirty="0">
                <a:ln w="11430"/>
                <a:solidFill>
                  <a:srgbClr val="F8F8F8"/>
                </a:solidFill>
                <a:effectLst>
                  <a:glow rad="228600">
                    <a:srgbClr val="00B0F0">
                      <a:alpha val="40000"/>
                    </a:srgbClr>
                  </a:glow>
                  <a:outerShdw blurRad="25400" algn="tl" rotWithShape="0">
                    <a:srgbClr val="000000">
                      <a:alpha val="43000"/>
                    </a:srgbClr>
                  </a:outerShdw>
                </a:effectLst>
              </a:rPr>
              <a:t>the</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a:t>
            </a:r>
            <a:r>
              <a:rPr lang="en-US" sz="2800" b="1" u="sng" spc="150" dirty="0">
                <a:ln w="11430"/>
                <a:solidFill>
                  <a:srgbClr val="F8F8F8"/>
                </a:solidFill>
                <a:effectLst>
                  <a:glow rad="228600">
                    <a:srgbClr val="00B0F0">
                      <a:alpha val="40000"/>
                    </a:srgbClr>
                  </a:glow>
                  <a:outerShdw blurRad="25400" algn="tl" rotWithShape="0">
                    <a:srgbClr val="000000">
                      <a:alpha val="43000"/>
                    </a:srgbClr>
                  </a:outerShdw>
                </a:effectLst>
              </a:rPr>
              <a:t>moon</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and any other natural phenomenon </a:t>
            </a:r>
            <a:r>
              <a:rPr lang="en-US" sz="2800" b="1" u="sng" spc="150" dirty="0">
                <a:ln w="11430"/>
                <a:solidFill>
                  <a:srgbClr val="F8F8F8"/>
                </a:solidFill>
                <a:effectLst>
                  <a:glow rad="228600">
                    <a:srgbClr val="00B0F0">
                      <a:alpha val="40000"/>
                    </a:srgbClr>
                  </a:glow>
                  <a:outerShdw blurRad="25400" algn="tl" rotWithShape="0">
                    <a:srgbClr val="000000">
                      <a:alpha val="43000"/>
                    </a:srgbClr>
                  </a:outerShdw>
                </a:effectLst>
              </a:rPr>
              <a:t>was</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a:t>
            </a:r>
            <a:r>
              <a:rPr lang="en-US" sz="2800" b="1" u="sng" spc="150" dirty="0">
                <a:ln w="11430"/>
                <a:solidFill>
                  <a:srgbClr val="F8F8F8"/>
                </a:solidFill>
                <a:effectLst>
                  <a:glow rad="228600">
                    <a:srgbClr val="00B0F0">
                      <a:alpha val="40000"/>
                    </a:srgbClr>
                  </a:glow>
                  <a:outerShdw blurRad="25400" algn="tl" rotWithShape="0">
                    <a:srgbClr val="000000">
                      <a:alpha val="43000"/>
                    </a:srgbClr>
                  </a:outerShdw>
                </a:effectLst>
              </a:rPr>
              <a:t>strictly</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a:t>
            </a:r>
            <a:r>
              <a:rPr lang="en-US" sz="2800" b="1" u="sng" spc="150" dirty="0">
                <a:ln w="11430"/>
                <a:solidFill>
                  <a:srgbClr val="F8F8F8"/>
                </a:solidFill>
                <a:effectLst>
                  <a:glow rad="228600">
                    <a:srgbClr val="00B0F0">
                      <a:alpha val="40000"/>
                    </a:srgbClr>
                  </a:glow>
                  <a:outerShdw blurRad="25400" algn="tl" rotWithShape="0">
                    <a:srgbClr val="000000">
                      <a:alpha val="43000"/>
                    </a:srgbClr>
                  </a:outerShdw>
                </a:effectLst>
              </a:rPr>
              <a:t>forbidden</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a:t>
            </a:r>
            <a:r>
              <a:rPr lang="en-US" sz="2800" b="1" u="sng" spc="150" dirty="0">
                <a:ln w="11430"/>
                <a:solidFill>
                  <a:srgbClr val="F8F8F8"/>
                </a:solidFill>
                <a:effectLst>
                  <a:glow rad="228600">
                    <a:srgbClr val="00B0F0">
                      <a:alpha val="40000"/>
                    </a:srgbClr>
                  </a:glow>
                  <a:outerShdw blurRad="25400" algn="tl" rotWithShape="0">
                    <a:srgbClr val="000000">
                      <a:alpha val="43000"/>
                    </a:srgbClr>
                  </a:outerShdw>
                </a:effectLst>
              </a:rPr>
              <a:t>among</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a:t>
            </a:r>
            <a:r>
              <a:rPr lang="en-US" sz="2800" b="1" u="sng" spc="150" dirty="0">
                <a:ln w="11430"/>
                <a:solidFill>
                  <a:srgbClr val="F8F8F8"/>
                </a:solidFill>
                <a:effectLst>
                  <a:glow rad="228600">
                    <a:srgbClr val="00B0F0">
                      <a:alpha val="40000"/>
                    </a:srgbClr>
                  </a:glow>
                  <a:outerShdw blurRad="25400" algn="tl" rotWithShape="0">
                    <a:srgbClr val="000000">
                      <a:alpha val="43000"/>
                    </a:srgbClr>
                  </a:outerShdw>
                </a:effectLst>
              </a:rPr>
              <a:t>the</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a:t>
            </a:r>
            <a:r>
              <a:rPr lang="en-US" sz="2800" b="1" u="sng" spc="150" dirty="0">
                <a:ln w="11430"/>
                <a:solidFill>
                  <a:srgbClr val="F8F8F8"/>
                </a:solidFill>
                <a:effectLst>
                  <a:glow rad="228600">
                    <a:srgbClr val="00B0F0">
                      <a:alpha val="40000"/>
                    </a:srgbClr>
                  </a:glow>
                  <a:outerShdw blurRad="25400" algn="tl" rotWithShape="0">
                    <a:srgbClr val="000000">
                      <a:alpha val="43000"/>
                    </a:srgbClr>
                  </a:outerShdw>
                </a:effectLst>
              </a:rPr>
              <a:t>Hebrews</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 </a:t>
            </a:r>
            <a:r>
              <a:rPr lang="en-US" sz="2400" b="1" spc="150" dirty="0">
                <a:ln w="11430"/>
                <a:solidFill>
                  <a:srgbClr val="CCFF33"/>
                </a:solidFill>
                <a:effectLst>
                  <a:glow rad="228600">
                    <a:srgbClr val="00B0F0">
                      <a:alpha val="40000"/>
                    </a:srgbClr>
                  </a:glow>
                  <a:outerShdw blurRad="25400" algn="tl" rotWithShape="0">
                    <a:srgbClr val="000000">
                      <a:alpha val="43000"/>
                    </a:srgbClr>
                  </a:outerShdw>
                </a:effectLst>
              </a:rPr>
              <a:t>(Deut 4:19; 17:3), </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the evil </a:t>
            </a:r>
            <a:r>
              <a:rPr lang="en-US" sz="2800" b="1" spc="150" dirty="0">
                <a:ln w="11430"/>
                <a:solidFill>
                  <a:srgbClr val="C00000"/>
                </a:solidFill>
                <a:effectLst>
                  <a:glow rad="114300">
                    <a:schemeClr val="bg1"/>
                  </a:glow>
                  <a:outerShdw blurRad="25400" algn="tl" rotWithShape="0">
                    <a:srgbClr val="000000">
                      <a:alpha val="43000"/>
                    </a:srgbClr>
                  </a:outerShdw>
                </a:effectLst>
              </a:rPr>
              <a:t>King Manasseh </a:t>
            </a:r>
            <a:r>
              <a:rPr lang="en-US" b="1" spc="150" dirty="0">
                <a:ln w="11430"/>
                <a:solidFill>
                  <a:srgbClr val="F8F8F8"/>
                </a:solidFill>
                <a:effectLst>
                  <a:glow rad="228600">
                    <a:srgbClr val="00B0F0">
                      <a:alpha val="40000"/>
                    </a:srgbClr>
                  </a:glow>
                  <a:outerShdw blurRad="25400" algn="tl" rotWithShape="0">
                    <a:srgbClr val="000000">
                      <a:alpha val="43000"/>
                    </a:srgbClr>
                  </a:outerShdw>
                </a:effectLst>
              </a:rPr>
              <a:t>[~698 BC]</a:t>
            </a:r>
            <a:r>
              <a:rPr lang="en-US" b="1" spc="150" dirty="0">
                <a:ln w="11430"/>
                <a:solidFill>
                  <a:srgbClr val="C00000"/>
                </a:solidFill>
                <a:effectLst>
                  <a:glow rad="228600">
                    <a:srgbClr val="00B0F0">
                      <a:alpha val="40000"/>
                    </a:srgbClr>
                  </a:glow>
                  <a:outerShdw blurRad="25400" algn="tl" rotWithShape="0">
                    <a:srgbClr val="000000">
                      <a:alpha val="43000"/>
                    </a:srgbClr>
                  </a:outerShdw>
                </a:effectLst>
              </a:rPr>
              <a:t> </a:t>
            </a:r>
            <a:r>
              <a:rPr lang="en-US" sz="2800" b="1" spc="150" dirty="0">
                <a:ln w="11430"/>
                <a:solidFill>
                  <a:srgbClr val="C00000"/>
                </a:solidFill>
                <a:effectLst>
                  <a:glow rad="114300">
                    <a:schemeClr val="bg1"/>
                  </a:glow>
                  <a:outerShdw blurRad="25400" algn="tl" rotWithShape="0">
                    <a:srgbClr val="000000">
                      <a:alpha val="43000"/>
                    </a:srgbClr>
                  </a:outerShdw>
                </a:effectLst>
              </a:rPr>
              <a:t>established the cults of "all the host of heaven," presumably including the moon, in the court of Solomon's Temple</a:t>
            </a:r>
            <a:r>
              <a:rPr lang="en-US" sz="2800" b="1" spc="150" dirty="0">
                <a:ln w="11430"/>
                <a:solidFill>
                  <a:srgbClr val="C00000"/>
                </a:solidFill>
                <a:effectLst>
                  <a:glow rad="228600">
                    <a:srgbClr val="00B0F0">
                      <a:alpha val="40000"/>
                    </a:srgbClr>
                  </a:glow>
                  <a:outerShdw blurRad="25400" algn="tl" rotWithShape="0">
                    <a:srgbClr val="000000">
                      <a:alpha val="43000"/>
                    </a:srgbClr>
                  </a:outerShdw>
                </a:effectLst>
              </a:rPr>
              <a:t> </a:t>
            </a:r>
            <a:r>
              <a:rPr lang="en-US" sz="2800" b="1" spc="150" dirty="0">
                <a:ln w="11430"/>
                <a:solidFill>
                  <a:srgbClr val="F8F8F8"/>
                </a:solidFill>
                <a:effectLst>
                  <a:glow rad="228600">
                    <a:srgbClr val="00B0F0">
                      <a:alpha val="40000"/>
                    </a:srgbClr>
                  </a:glow>
                  <a:outerShdw blurRad="25400" algn="tl" rotWithShape="0">
                    <a:srgbClr val="000000">
                      <a:alpha val="43000"/>
                    </a:srgbClr>
                  </a:outerShdw>
                </a:effectLst>
              </a:rPr>
              <a:t>(2 Kings 21:3-5).</a:t>
            </a:r>
          </a:p>
          <a:p>
            <a:pPr algn="ctr"/>
            <a:r>
              <a:rPr lang="en-US" sz="2800" b="1" spc="150" dirty="0">
                <a:ln w="11430"/>
                <a:solidFill>
                  <a:srgbClr val="F8F8F8"/>
                </a:solidFill>
                <a:effectLst>
                  <a:glow rad="101600">
                    <a:schemeClr val="accent2">
                      <a:satMod val="175000"/>
                      <a:alpha val="40000"/>
                    </a:schemeClr>
                  </a:glow>
                  <a:outerShdw blurRad="25400" algn="tl" rotWithShape="0">
                    <a:srgbClr val="000000">
                      <a:alpha val="43000"/>
                    </a:srgbClr>
                  </a:outerShdw>
                </a:effectLst>
              </a:rPr>
              <a:t>(From Nelson's Illustrated Bible Dictionary)</a:t>
            </a:r>
          </a:p>
        </p:txBody>
      </p:sp>
      <p:pic>
        <p:nvPicPr>
          <p:cNvPr id="4098" name="Picture 2" descr="C:\Users\Rae\Desktop\Ugarit Baal statutt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363700" y="228600"/>
            <a:ext cx="2476500" cy="45529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184380" y="-457200"/>
            <a:ext cx="3284220" cy="7848302"/>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p>
            <a:r>
              <a:rPr lang="en-US" sz="2800" b="1" dirty="0"/>
              <a:t>Where is Ugarit?</a:t>
            </a:r>
          </a:p>
          <a:p>
            <a:r>
              <a:rPr lang="en-US" sz="2800" dirty="0"/>
              <a:t>[Syria]</a:t>
            </a:r>
          </a:p>
          <a:p>
            <a:r>
              <a:rPr lang="en-US" sz="2800" dirty="0"/>
              <a:t>Ugarit, ancient city lying in a large artificial mound called </a:t>
            </a:r>
            <a:r>
              <a:rPr lang="en-US" sz="2800" b="1" dirty="0" err="1"/>
              <a:t>Ras</a:t>
            </a:r>
            <a:r>
              <a:rPr lang="en-US" sz="2800" b="1" dirty="0"/>
              <a:t> </a:t>
            </a:r>
            <a:r>
              <a:rPr lang="en-US" sz="2800" b="1" dirty="0" err="1"/>
              <a:t>Shamra</a:t>
            </a:r>
            <a:r>
              <a:rPr lang="en-US" sz="2800" dirty="0"/>
              <a:t> (</a:t>
            </a:r>
            <a:r>
              <a:rPr lang="en-US" sz="2800" dirty="0" err="1"/>
              <a:t>Raʾs</a:t>
            </a:r>
            <a:r>
              <a:rPr lang="en-US" sz="2800" dirty="0"/>
              <a:t> </a:t>
            </a:r>
            <a:r>
              <a:rPr lang="en-US" sz="2800" dirty="0" err="1"/>
              <a:t>Shamrah</a:t>
            </a:r>
            <a:r>
              <a:rPr lang="en-US" sz="2800" dirty="0"/>
              <a:t>), 6 miles (10 km) north of </a:t>
            </a:r>
            <a:r>
              <a:rPr lang="en-US" sz="2800" dirty="0" err="1"/>
              <a:t>Latakia</a:t>
            </a:r>
            <a:r>
              <a:rPr lang="en-US" sz="2800" dirty="0"/>
              <a:t> (Al-</a:t>
            </a:r>
            <a:r>
              <a:rPr lang="en-US" sz="2800" dirty="0" err="1"/>
              <a:t>Lādhiqīyah</a:t>
            </a:r>
            <a:r>
              <a:rPr lang="en-US" sz="2800" dirty="0"/>
              <a:t>) on the </a:t>
            </a:r>
            <a:r>
              <a:rPr lang="en-US" sz="2800" b="1" dirty="0"/>
              <a:t>Mediterranean</a:t>
            </a:r>
            <a:r>
              <a:rPr lang="en-US" sz="2800" dirty="0"/>
              <a:t> coast of </a:t>
            </a:r>
            <a:r>
              <a:rPr lang="en-US" sz="2800" b="1" dirty="0"/>
              <a:t>northern Syria</a:t>
            </a:r>
            <a:r>
              <a:rPr lang="en-US" sz="2800" dirty="0"/>
              <a:t>. Its ruins, about half a mile from the shore, were first uncovered by the plow of a peasant at Al-</a:t>
            </a:r>
            <a:r>
              <a:rPr lang="en-US" sz="2800" dirty="0" err="1"/>
              <a:t>Bayḍā</a:t>
            </a:r>
            <a:r>
              <a:rPr lang="en-US" sz="2800" dirty="0"/>
              <a:t> Bay.</a:t>
            </a:r>
            <a:endParaRPr lang="en-US" sz="28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410597098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500"/>
                                        <p:tgtEl>
                                          <p:spTgt spid="7"/>
                                        </p:tgtEl>
                                      </p:cBhvr>
                                    </p:animEffect>
                                    <p:anim calcmode="lin" valueType="num">
                                      <p:cBhvr>
                                        <p:cTn id="8" dur="1500" fill="hold"/>
                                        <p:tgtEl>
                                          <p:spTgt spid="7"/>
                                        </p:tgtEl>
                                        <p:attrNameLst>
                                          <p:attrName>ppt_x</p:attrName>
                                        </p:attrNameLst>
                                      </p:cBhvr>
                                      <p:tavLst>
                                        <p:tav tm="0">
                                          <p:val>
                                            <p:strVal val="#ppt_x"/>
                                          </p:val>
                                        </p:tav>
                                        <p:tav tm="100000">
                                          <p:val>
                                            <p:strVal val="#ppt_x"/>
                                          </p:val>
                                        </p:tav>
                                      </p:tavLst>
                                    </p:anim>
                                    <p:anim calcmode="lin" valueType="num">
                                      <p:cBhvr>
                                        <p:cTn id="9" dur="1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72600" y="6400800"/>
            <a:ext cx="2743200" cy="365125"/>
          </a:xfrm>
        </p:spPr>
        <p:txBody>
          <a:bodyPr/>
          <a:lstStyle/>
          <a:p>
            <a:fld id="{AA4C6552-42F6-43F2-A3FB-E92E8C09004E}" type="slidenum">
              <a:rPr lang="en-US" sz="1800" b="1" smtClean="0">
                <a:solidFill>
                  <a:schemeClr val="bg1"/>
                </a:solidFill>
              </a:rPr>
              <a:t>38</a:t>
            </a:fld>
            <a:endParaRPr lang="en-US" b="1" dirty="0">
              <a:solidFill>
                <a:schemeClr val="bg1"/>
              </a:solidFill>
            </a:endParaRPr>
          </a:p>
        </p:txBody>
      </p:sp>
      <p:sp>
        <p:nvSpPr>
          <p:cNvPr id="3" name="Rectangle 2"/>
          <p:cNvSpPr/>
          <p:nvPr/>
        </p:nvSpPr>
        <p:spPr>
          <a:xfrm>
            <a:off x="381000" y="2597527"/>
            <a:ext cx="11506200" cy="4031873"/>
          </a:xfrm>
          <a:prstGeom prst="rect">
            <a:avLst/>
          </a:prstGeom>
          <a:noFill/>
        </p:spPr>
        <p:txBody>
          <a:bodyPr wrap="square" lIns="91440" tIns="45720" rIns="91440" bIns="45720">
            <a:spAutoFit/>
          </a:bodyPr>
          <a:lstStyle/>
          <a:p>
            <a:pPr marL="514350" indent="-514350" algn="ctr">
              <a:buAutoNum type="arabicPlain" startAt="8"/>
            </a:pPr>
            <a:r>
              <a:rPr lang="en-US" sz="32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Hear, O my people … if thou wilt hearken unto me; </a:t>
            </a:r>
          </a:p>
          <a:p>
            <a:pPr marL="514350" indent="-514350" algn="ctr">
              <a:buAutoNum type="arabicPlain" startAt="8"/>
            </a:pPr>
            <a:r>
              <a:rPr lang="en-US" sz="32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There shall no strange god be in thee; </a:t>
            </a:r>
            <a:br>
              <a:rPr lang="en-US" sz="32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br>
            <a:r>
              <a:rPr lang="en-US" sz="32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neither shalt thou worship any strange god. </a:t>
            </a:r>
          </a:p>
          <a:p>
            <a:pPr marL="514350" indent="-514350" algn="ctr">
              <a:buAutoNum type="arabicPlain" startAt="11"/>
            </a:pPr>
            <a:r>
              <a:rPr lang="en-US" sz="3200" b="1" dirty="0">
                <a:ln w="1905">
                  <a:solidFill>
                    <a:schemeClr val="accent5">
                      <a:lumMod val="50000"/>
                    </a:schemeClr>
                  </a:solidFill>
                </a:ln>
                <a:solidFill>
                  <a:srgbClr val="FFC000"/>
                </a:solidFill>
                <a:effectLst>
                  <a:glow rad="203200">
                    <a:srgbClr val="FDEDCB">
                      <a:alpha val="64000"/>
                    </a:srgbClr>
                  </a:glow>
                  <a:innerShdw blurRad="69850" dist="43180" dir="5400000">
                    <a:srgbClr val="000000">
                      <a:alpha val="65000"/>
                    </a:srgbClr>
                  </a:innerShdw>
                </a:effectLst>
              </a:rPr>
              <a:t> But my people would not hearken to my voice …</a:t>
            </a:r>
            <a:r>
              <a:rPr lang="en-US" sz="32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 </a:t>
            </a:r>
          </a:p>
          <a:p>
            <a:pPr marL="514350" indent="-514350" algn="ctr">
              <a:buAutoNum type="arabicPlain" startAt="11"/>
            </a:pPr>
            <a:r>
              <a:rPr lang="en-US" sz="32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 So I gave them up unto their own hearts’ lust: </a:t>
            </a:r>
            <a:br>
              <a:rPr lang="en-US" sz="32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br>
            <a:r>
              <a:rPr lang="en-US" sz="3200" b="1" dirty="0">
                <a:ln w="1905">
                  <a:solidFill>
                    <a:schemeClr val="accent5">
                      <a:lumMod val="50000"/>
                    </a:schemeClr>
                  </a:solidFill>
                </a:ln>
                <a:solidFill>
                  <a:srgbClr val="FFC000"/>
                </a:solidFill>
                <a:effectLst>
                  <a:glow rad="203200">
                    <a:srgbClr val="FDEDCB">
                      <a:alpha val="64000"/>
                    </a:srgbClr>
                  </a:glow>
                  <a:innerShdw blurRad="69850" dist="43180" dir="5400000">
                    <a:srgbClr val="000000">
                      <a:alpha val="65000"/>
                    </a:srgbClr>
                  </a:innerShdw>
                </a:effectLst>
              </a:rPr>
              <a:t>And they walked in their own counsels.</a:t>
            </a:r>
          </a:p>
          <a:p>
            <a:pPr marL="514350" indent="-514350" algn="ctr">
              <a:buAutoNum type="arabicPlain" startAt="11"/>
            </a:pPr>
            <a:r>
              <a:rPr lang="en-US" sz="32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 Oh that my people had hearkened unto me, </a:t>
            </a:r>
            <a:br>
              <a:rPr lang="en-US" sz="32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br>
            <a:r>
              <a:rPr lang="en-US" sz="32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and Israel had walked in my ways.</a:t>
            </a:r>
            <a:endParaRPr lang="en-US" sz="3200" b="1" dirty="0">
              <a:ln w="1905">
                <a:solidFill>
                  <a:schemeClr val="accent5">
                    <a:lumMod val="50000"/>
                  </a:schemeClr>
                </a:solidFill>
              </a:ln>
              <a:solidFill>
                <a:srgbClr val="FFC000"/>
              </a:solidFill>
              <a:effectLst>
                <a:glow rad="228600">
                  <a:schemeClr val="accent5">
                    <a:satMod val="175000"/>
                    <a:alpha val="40000"/>
                  </a:schemeClr>
                </a:glow>
                <a:innerShdw blurRad="69850" dist="43180" dir="5400000">
                  <a:srgbClr val="000000">
                    <a:alpha val="65000"/>
                  </a:srgbClr>
                </a:innerShdw>
              </a:effectLst>
            </a:endParaRPr>
          </a:p>
        </p:txBody>
      </p:sp>
      <p:sp>
        <p:nvSpPr>
          <p:cNvPr id="4" name="Rectangle 3"/>
          <p:cNvSpPr/>
          <p:nvPr/>
        </p:nvSpPr>
        <p:spPr>
          <a:xfrm>
            <a:off x="6172200" y="1964191"/>
            <a:ext cx="5486400" cy="52322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r>
              <a:rPr lang="en-US" sz="2800" b="1" dirty="0">
                <a:ln w="1905">
                  <a:solidFill>
                    <a:schemeClr val="accent5">
                      <a:lumMod val="50000"/>
                    </a:schemeClr>
                  </a:solidFill>
                </a:ln>
                <a:solidFill>
                  <a:srgbClr val="FADA7A"/>
                </a:solidFill>
                <a:effectLst>
                  <a:glow rad="228600">
                    <a:schemeClr val="accent5">
                      <a:satMod val="175000"/>
                      <a:alpha val="40000"/>
                    </a:schemeClr>
                  </a:glow>
                  <a:innerShdw blurRad="69850" dist="43180" dir="5400000">
                    <a:srgbClr val="000000">
                      <a:alpha val="65000"/>
                    </a:srgbClr>
                  </a:innerShdw>
                </a:effectLst>
                <a:latin typeface="Ravie" pitchFamily="82" charset="0"/>
                <a:cs typeface="Raavi" pitchFamily="34" charset="0"/>
              </a:rPr>
              <a:t>approx. 1000 BC</a:t>
            </a:r>
          </a:p>
        </p:txBody>
      </p:sp>
      <p:pic>
        <p:nvPicPr>
          <p:cNvPr id="7" name="Picture 3" descr="C:\Users\Rae\Desktop\king david good sal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4293"/>
            <a:ext cx="2583304" cy="2354062"/>
          </a:xfrm>
          <a:prstGeom prst="ellipse">
            <a:avLst/>
          </a:prstGeom>
          <a:ln>
            <a:noFill/>
          </a:ln>
          <a:effectLst>
            <a:glow rad="127000">
              <a:schemeClr val="accent3">
                <a:lumMod val="60000"/>
                <a:lumOff val="40000"/>
                <a:alpha val="84000"/>
              </a:schemeClr>
            </a:glow>
            <a:softEdge rad="112500"/>
          </a:effectLst>
          <a:extLst>
            <a:ext uri="{909E8E84-426E-40DD-AFC4-6F175D3DCCD1}">
              <a14:hiddenFill xmlns:a14="http://schemas.microsoft.com/office/drawing/2010/main">
                <a:solidFill>
                  <a:srgbClr val="FFFFFF"/>
                </a:solidFill>
              </a14:hiddenFill>
            </a:ext>
          </a:extLst>
        </p:spPr>
      </p:pic>
      <p:pic>
        <p:nvPicPr>
          <p:cNvPr id="8" name="Picture 3" descr="C:\Users\Rae\Desktop\king david banner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24100" y="217500"/>
            <a:ext cx="3045339" cy="2243934"/>
          </a:xfrm>
          <a:prstGeom prst="ellipse">
            <a:avLst/>
          </a:prstGeom>
          <a:ln>
            <a:noFill/>
          </a:ln>
          <a:effectLst>
            <a:glow rad="50800">
              <a:schemeClr val="accent4">
                <a:lumMod val="60000"/>
                <a:lumOff val="40000"/>
                <a:alpha val="77000"/>
              </a:schemeClr>
            </a:glow>
            <a:softEdge rad="112500"/>
          </a:effectLst>
          <a:extLst>
            <a:ext uri="{909E8E84-426E-40DD-AFC4-6F175D3DCCD1}">
              <a14:hiddenFill xmlns:a14="http://schemas.microsoft.com/office/drawing/2010/main">
                <a:solidFill>
                  <a:srgbClr val="FFFFFF"/>
                </a:solidFill>
              </a14:hiddenFill>
            </a:ext>
          </a:extLst>
        </p:spPr>
      </p:pic>
      <p:sp>
        <p:nvSpPr>
          <p:cNvPr id="9" name="Content Placeholder 3"/>
          <p:cNvSpPr txBox="1">
            <a:spLocks/>
          </p:cNvSpPr>
          <p:nvPr/>
        </p:nvSpPr>
        <p:spPr>
          <a:xfrm>
            <a:off x="6089073" y="1261383"/>
            <a:ext cx="4262628" cy="1405617"/>
          </a:xfrm>
          <a:prstGeom prst="rect">
            <a:avLst/>
          </a:prstGeom>
        </p:spPr>
        <p:txBody>
          <a:bodyPr vert="horz" lIns="91440" tIns="45720" rIns="91440" bIns="45720" rtlCol="0">
            <a:normAutofit/>
            <a:scene3d>
              <a:camera prst="orthographicFront"/>
              <a:lightRig rig="soft" dir="t">
                <a:rot lat="0" lon="0" rev="10800000"/>
              </a:lightRig>
            </a:scene3d>
            <a:sp3d extrusionH="57150">
              <a:bevelT w="27940" h="12700" prst="angle"/>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cap="all" dirty="0">
                <a:ln w="9000" cmpd="sng">
                  <a:solidFill>
                    <a:schemeClr val="accent4">
                      <a:shade val="50000"/>
                      <a:satMod val="120000"/>
                    </a:schemeClr>
                  </a:solidFill>
                  <a:prstDash val="solid"/>
                </a:ln>
                <a:solidFill>
                  <a:schemeClr val="accent5">
                    <a:lumMod val="75000"/>
                  </a:schemeClr>
                </a:solidFill>
                <a:effectLst>
                  <a:reflection blurRad="12700" stA="28000" endPos="45000" dist="1000" dir="5400000" sy="-100000" algn="bl" rotWithShape="0"/>
                </a:effectLst>
              </a:rPr>
              <a:t>Psalm 81:8-13</a:t>
            </a:r>
          </a:p>
          <a:p>
            <a:pPr marL="0" indent="0" algn="ctr">
              <a:buNone/>
            </a:pPr>
            <a:endParaRPr lang="en-US" sz="8500" b="1" i="1" cap="all" dirty="0">
              <a:ln w="9000" cmpd="sng">
                <a:solidFill>
                  <a:schemeClr val="accent4">
                    <a:shade val="50000"/>
                    <a:satMod val="120000"/>
                  </a:schemeClr>
                </a:solidFill>
                <a:prstDash val="solid"/>
              </a:ln>
              <a:solidFill>
                <a:schemeClr val="accent4">
                  <a:lumMod val="75000"/>
                </a:schemeClr>
              </a:solidFill>
              <a:effectLst>
                <a:reflection blurRad="12700" stA="28000" endPos="45000" dist="1000" dir="5400000" sy="-100000" algn="bl" rotWithShape="0"/>
              </a:effectLst>
            </a:endParaRPr>
          </a:p>
          <a:p>
            <a:endParaRPr lang="en-US" b="1" spc="150" dirty="0">
              <a:ln w="11430"/>
              <a:solidFill>
                <a:srgbClr val="F8F8F8"/>
              </a:solidFill>
              <a:effectLst>
                <a:outerShdw blurRad="25400" algn="tl" rotWithShape="0">
                  <a:srgbClr val="000000">
                    <a:alpha val="43000"/>
                  </a:srgbClr>
                </a:outerShdw>
              </a:effectLst>
            </a:endParaRPr>
          </a:p>
        </p:txBody>
      </p:sp>
      <p:sp>
        <p:nvSpPr>
          <p:cNvPr id="5" name="Rectangle 4"/>
          <p:cNvSpPr/>
          <p:nvPr/>
        </p:nvSpPr>
        <p:spPr>
          <a:xfrm>
            <a:off x="5369439" y="152400"/>
            <a:ext cx="5679561" cy="1077218"/>
          </a:xfrm>
          <a:prstGeom prst="rect">
            <a:avLst/>
          </a:prstGeom>
        </p:spPr>
        <p:txBody>
          <a:bodyPr wrap="square">
            <a:spAutoFit/>
            <a:scene3d>
              <a:camera prst="orthographicFront"/>
              <a:lightRig rig="threePt" dir="t"/>
            </a:scene3d>
            <a:sp3d extrusionH="57150">
              <a:bevelT h="25400" prst="softRound"/>
            </a:sp3d>
          </a:bodyPr>
          <a:lstStyle/>
          <a:p>
            <a:pPr algn="ctr"/>
            <a:r>
              <a:rPr lang="en-US" sz="3200" b="1" spc="150" dirty="0">
                <a:ln w="11430"/>
                <a:solidFill>
                  <a:srgbClr val="8E002F"/>
                </a:solidFill>
                <a:effectLst>
                  <a:glow rad="127000">
                    <a:srgbClr val="FDEDCB"/>
                  </a:glow>
                  <a:outerShdw blurRad="25400" algn="tl" rotWithShape="0">
                    <a:srgbClr val="000000">
                      <a:alpha val="43000"/>
                    </a:srgbClr>
                  </a:outerShdw>
                </a:effectLst>
              </a:rPr>
              <a:t>Did King Manasseh not pay attention to these words? </a:t>
            </a:r>
            <a:endParaRPr lang="en-US" sz="3200" dirty="0">
              <a:solidFill>
                <a:srgbClr val="8E002F"/>
              </a:solidFill>
              <a:effectLst>
                <a:glow rad="127000">
                  <a:srgbClr val="FDEDCB"/>
                </a:glow>
                <a:outerShdw blurRad="25400" algn="tl" rotWithShape="0">
                  <a:srgbClr val="000000">
                    <a:alpha val="43000"/>
                  </a:srgbClr>
                </a:outerShdw>
              </a:effectLst>
            </a:endParaRPr>
          </a:p>
        </p:txBody>
      </p:sp>
    </p:spTree>
    <p:extLst>
      <p:ext uri="{BB962C8B-B14F-4D97-AF65-F5344CB8AC3E}">
        <p14:creationId xmlns:p14="http://schemas.microsoft.com/office/powerpoint/2010/main" val="1262194564"/>
      </p:ext>
    </p:extLst>
  </p:cSld>
  <p:clrMapOvr>
    <a:masterClrMapping/>
  </p:clrMapOvr>
  <p:transition spd="slow">
    <p:circle/>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90600"/>
          </a:xfrm>
        </p:spPr>
        <p:txBody>
          <a:bodyPr>
            <a:normAutofit/>
            <a:scene3d>
              <a:camera prst="orthographicFront"/>
              <a:lightRig rig="threePt" dir="t"/>
            </a:scene3d>
            <a:sp3d extrusionH="57150">
              <a:bevelT h="25400" prst="softRound"/>
            </a:sp3d>
          </a:bodyPr>
          <a:lstStyle/>
          <a:p>
            <a:pPr algn="ctr"/>
            <a:r>
              <a:rPr lang="en-US" sz="4800" b="1" dirty="0">
                <a:ln w="11430"/>
                <a:solidFill>
                  <a:srgbClr val="00B0F0"/>
                </a:solidFill>
                <a:effectLst>
                  <a:outerShdw blurRad="50800" dist="39000" dir="5460000" algn="tl">
                    <a:srgbClr val="000000">
                      <a:alpha val="38000"/>
                    </a:srgbClr>
                  </a:outerShdw>
                </a:effectLst>
                <a:latin typeface="Cooper Black" pitchFamily="18" charset="0"/>
              </a:rPr>
              <a:t>698 – 629  BC   </a:t>
            </a:r>
            <a:r>
              <a:rPr lang="en-US" sz="4800" b="1" dirty="0">
                <a:ln w="11430"/>
                <a:solidFill>
                  <a:srgbClr val="C00000"/>
                </a:solidFill>
                <a:effectLst>
                  <a:outerShdw blurRad="50800" dist="39000" dir="5460000" algn="tl">
                    <a:srgbClr val="000000">
                      <a:alpha val="38000"/>
                    </a:srgbClr>
                  </a:outerShdw>
                </a:effectLst>
                <a:latin typeface="Cooper Black" pitchFamily="18" charset="0"/>
              </a:rPr>
              <a:t>Manasseh</a:t>
            </a:r>
            <a:r>
              <a:rPr lang="en-US" sz="4800" b="1" dirty="0">
                <a:ln w="11430"/>
                <a:solidFill>
                  <a:srgbClr val="00B0F0"/>
                </a:solidFill>
                <a:effectLst>
                  <a:outerShdw blurRad="50800" dist="39000" dir="5460000" algn="tl">
                    <a:srgbClr val="000000">
                      <a:alpha val="38000"/>
                    </a:srgbClr>
                  </a:outerShdw>
                </a:effectLst>
                <a:latin typeface="Cooper Black" pitchFamily="18" charset="0"/>
              </a:rPr>
              <a:t> </a:t>
            </a:r>
            <a:r>
              <a:rPr lang="en-US" sz="4800" b="1" dirty="0">
                <a:ln w="11430"/>
                <a:solidFill>
                  <a:schemeClr val="bg1">
                    <a:lumMod val="85000"/>
                  </a:schemeClr>
                </a:solidFill>
                <a:effectLst>
                  <a:outerShdw blurRad="50800" dist="39000" dir="5460000" algn="tl">
                    <a:srgbClr val="000000">
                      <a:alpha val="38000"/>
                    </a:srgbClr>
                  </a:outerShdw>
                </a:effectLst>
                <a:latin typeface="Cooper Black" pitchFamily="18" charset="0"/>
              </a:rPr>
              <a:t>&amp;</a:t>
            </a:r>
            <a:r>
              <a:rPr lang="en-US" sz="4800" b="1" dirty="0">
                <a:ln w="11430"/>
                <a:solidFill>
                  <a:srgbClr val="00B0F0"/>
                </a:solidFill>
                <a:effectLst>
                  <a:outerShdw blurRad="50800" dist="39000" dir="5460000" algn="tl">
                    <a:srgbClr val="000000">
                      <a:alpha val="38000"/>
                    </a:srgbClr>
                  </a:outerShdw>
                </a:effectLst>
                <a:latin typeface="Cooper Black" pitchFamily="18" charset="0"/>
              </a:rPr>
              <a:t> Josiah</a:t>
            </a:r>
            <a:endParaRPr lang="en-US" dirty="0">
              <a:solidFill>
                <a:srgbClr val="00B0F0"/>
              </a:solidFill>
            </a:endParaRPr>
          </a:p>
        </p:txBody>
      </p:sp>
      <p:sp>
        <p:nvSpPr>
          <p:cNvPr id="4" name="Slide Number Placeholder 3"/>
          <p:cNvSpPr>
            <a:spLocks noGrp="1"/>
          </p:cNvSpPr>
          <p:nvPr>
            <p:ph type="sldNum" sz="quarter" idx="12"/>
          </p:nvPr>
        </p:nvSpPr>
        <p:spPr>
          <a:xfrm>
            <a:off x="9448800" y="6460525"/>
            <a:ext cx="2743200" cy="365125"/>
          </a:xfrm>
        </p:spPr>
        <p:txBody>
          <a:bodyPr/>
          <a:lstStyle/>
          <a:p>
            <a:fld id="{AA4C6552-42F6-43F2-A3FB-E92E8C09004E}" type="slidenum">
              <a:rPr lang="en-US" smtClean="0"/>
              <a:pPr/>
              <a:t>39</a:t>
            </a:fld>
            <a:endParaRPr lang="en-US" dirty="0"/>
          </a:p>
        </p:txBody>
      </p:sp>
      <p:graphicFrame>
        <p:nvGraphicFramePr>
          <p:cNvPr id="7" name="Content Placeholder 4"/>
          <p:cNvGraphicFramePr>
            <a:graphicFrameLocks/>
          </p:cNvGraphicFramePr>
          <p:nvPr>
            <p:extLst>
              <p:ext uri="{D42A27DB-BD31-4B8C-83A1-F6EECF244321}">
                <p14:modId xmlns:p14="http://schemas.microsoft.com/office/powerpoint/2010/main" val="4293817494"/>
              </p:ext>
            </p:extLst>
          </p:nvPr>
        </p:nvGraphicFramePr>
        <p:xfrm>
          <a:off x="523240" y="868100"/>
          <a:ext cx="11201400" cy="5471668"/>
        </p:xfrm>
        <a:graphic>
          <a:graphicData uri="http://schemas.openxmlformats.org/drawingml/2006/table">
            <a:tbl>
              <a:tblPr firstRow="1" bandRow="1">
                <a:effectLst/>
                <a:tableStyleId>{21E4AEA4-8DFA-4A89-87EB-49C32662AFE0}</a:tableStyleId>
              </a:tblPr>
              <a:tblGrid>
                <a:gridCol w="14478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8610600">
                  <a:extLst>
                    <a:ext uri="{9D8B030D-6E8A-4147-A177-3AD203B41FA5}">
                      <a16:colId xmlns:a16="http://schemas.microsoft.com/office/drawing/2014/main" val="20002"/>
                    </a:ext>
                  </a:extLst>
                </a:gridCol>
              </a:tblGrid>
              <a:tr h="502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Ref.</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Date</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algn="ctr"/>
                      <a:r>
                        <a:rPr lang="en-US" sz="2800" dirty="0">
                          <a:ln>
                            <a:solidFill>
                              <a:schemeClr val="accent5">
                                <a:lumMod val="75000"/>
                              </a:schemeClr>
                            </a:solidFill>
                          </a:ln>
                          <a:effectLst>
                            <a:outerShdw blurRad="38100" dist="38100" dir="2700000" algn="tl">
                              <a:srgbClr val="000000">
                                <a:alpha val="43137"/>
                              </a:srgbClr>
                            </a:outerShdw>
                          </a:effectLst>
                        </a:rPr>
                        <a:t>Description</a:t>
                      </a:r>
                      <a:endPar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extLst>
                  <a:ext uri="{0D108BD9-81ED-4DB2-BD59-A6C34878D82A}">
                    <a16:rowId xmlns:a16="http://schemas.microsoft.com/office/drawing/2014/main" val="10000"/>
                  </a:ext>
                </a:extLst>
              </a:tr>
              <a:tr h="370840">
                <a:tc>
                  <a:txBody>
                    <a:bodyPr/>
                    <a:lstStyle/>
                    <a:p>
                      <a:pPr marL="0" marR="0">
                        <a:lnSpc>
                          <a:spcPct val="115000"/>
                        </a:lnSpc>
                        <a:spcBef>
                          <a:spcPts val="0"/>
                        </a:spcBef>
                        <a:spcAft>
                          <a:spcPts val="0"/>
                        </a:spcAft>
                      </a:pPr>
                      <a:r>
                        <a:rPr lang="en-US" sz="1800" dirty="0">
                          <a:solidFill>
                            <a:srgbClr val="000000"/>
                          </a:solidFill>
                          <a:effectLst/>
                          <a:latin typeface="Calibri"/>
                          <a:ea typeface="Calibri"/>
                          <a:cs typeface="Calibri"/>
                        </a:rPr>
                        <a:t>2 </a:t>
                      </a:r>
                      <a:r>
                        <a:rPr lang="en-US" sz="1800" dirty="0" err="1">
                          <a:solidFill>
                            <a:srgbClr val="000000"/>
                          </a:solidFill>
                          <a:effectLst/>
                          <a:latin typeface="Calibri"/>
                          <a:ea typeface="Calibri"/>
                          <a:cs typeface="Calibri"/>
                        </a:rPr>
                        <a:t>Chr</a:t>
                      </a:r>
                      <a:r>
                        <a:rPr lang="en-US" sz="1800" dirty="0">
                          <a:solidFill>
                            <a:srgbClr val="000000"/>
                          </a:solidFill>
                          <a:effectLst/>
                          <a:latin typeface="Calibri"/>
                          <a:ea typeface="Calibri"/>
                          <a:cs typeface="Calibri"/>
                        </a:rPr>
                        <a:t> 33:3-6</a:t>
                      </a:r>
                      <a:endParaRPr lang="en-US" sz="1800" dirty="0">
                        <a:effectLst/>
                        <a:latin typeface="Calibri"/>
                        <a:ea typeface="Calibri"/>
                        <a:cs typeface="Times New Roman"/>
                      </a:endParaRPr>
                    </a:p>
                    <a:p>
                      <a:pPr marL="0" marR="0">
                        <a:lnSpc>
                          <a:spcPct val="115000"/>
                        </a:lnSpc>
                        <a:spcBef>
                          <a:spcPts val="0"/>
                        </a:spcBef>
                        <a:spcAft>
                          <a:spcPts val="0"/>
                        </a:spcAft>
                      </a:pPr>
                      <a:r>
                        <a:rPr lang="en-US" sz="1800" dirty="0">
                          <a:solidFill>
                            <a:srgbClr val="000000"/>
                          </a:solidFill>
                          <a:effectLst/>
                          <a:latin typeface="Calibri"/>
                          <a:ea typeface="Calibri"/>
                          <a:cs typeface="Calibri"/>
                        </a:rPr>
                        <a:t> </a:t>
                      </a:r>
                      <a:endParaRPr lang="en-US" sz="1800" dirty="0">
                        <a:effectLst/>
                        <a:latin typeface="Calibri"/>
                        <a:ea typeface="Calibri"/>
                        <a:cs typeface="Times New Roman"/>
                      </a:endParaRPr>
                    </a:p>
                    <a:p>
                      <a:pPr marL="0" marR="0">
                        <a:lnSpc>
                          <a:spcPct val="115000"/>
                        </a:lnSpc>
                        <a:spcBef>
                          <a:spcPts val="0"/>
                        </a:spcBef>
                        <a:spcAft>
                          <a:spcPts val="0"/>
                        </a:spcAft>
                      </a:pPr>
                      <a:r>
                        <a:rPr lang="en-US" sz="1800" dirty="0">
                          <a:solidFill>
                            <a:srgbClr val="000000"/>
                          </a:solidFill>
                          <a:effectLst/>
                          <a:latin typeface="Calibri"/>
                          <a:ea typeface="Calibri"/>
                          <a:cs typeface="Calibri"/>
                        </a:rPr>
                        <a:t> </a:t>
                      </a:r>
                      <a:endParaRPr lang="en-US" sz="1800" dirty="0">
                        <a:effectLst/>
                        <a:latin typeface="Calibri"/>
                        <a:ea typeface="Calibri"/>
                        <a:cs typeface="Times New Roman"/>
                      </a:endParaRPr>
                    </a:p>
                    <a:p>
                      <a:pPr marL="0" marR="0">
                        <a:lnSpc>
                          <a:spcPct val="115000"/>
                        </a:lnSpc>
                        <a:spcBef>
                          <a:spcPts val="0"/>
                        </a:spcBef>
                        <a:spcAft>
                          <a:spcPts val="0"/>
                        </a:spcAft>
                      </a:pPr>
                      <a:r>
                        <a:rPr lang="en-US" sz="1800" b="1" cap="none" spc="0" dirty="0" err="1">
                          <a:ln w="1905"/>
                          <a:solidFill>
                            <a:srgbClr val="002060"/>
                          </a:solidFill>
                          <a:effectLst>
                            <a:innerShdw blurRad="69850" dist="43180" dir="5400000">
                              <a:srgbClr val="000000">
                                <a:alpha val="65000"/>
                              </a:srgbClr>
                            </a:innerShdw>
                          </a:effectLst>
                          <a:latin typeface="Calibri"/>
                          <a:ea typeface="Calibri"/>
                          <a:cs typeface="Calibri"/>
                        </a:rPr>
                        <a:t>Vs</a:t>
                      </a:r>
                      <a:r>
                        <a:rPr lang="en-US" sz="1800" b="1" cap="none" spc="0" dirty="0">
                          <a:ln w="1905"/>
                          <a:solidFill>
                            <a:srgbClr val="002060"/>
                          </a:solidFill>
                          <a:effectLst>
                            <a:innerShdw blurRad="69850" dist="43180" dir="5400000">
                              <a:srgbClr val="000000">
                                <a:alpha val="65000"/>
                              </a:srgbClr>
                            </a:innerShdw>
                          </a:effectLst>
                          <a:latin typeface="Calibri"/>
                          <a:ea typeface="Calibri"/>
                          <a:cs typeface="Calibri"/>
                        </a:rPr>
                        <a:t> 15</a:t>
                      </a:r>
                      <a:endParaRPr lang="en-US" sz="1800" b="1" cap="none" spc="0" dirty="0">
                        <a:ln w="1905"/>
                        <a:solidFill>
                          <a:srgbClr val="002060"/>
                        </a:solidFill>
                        <a:effectLst>
                          <a:innerShdw blurRad="69850" dist="43180" dir="5400000">
                            <a:srgbClr val="000000">
                              <a:alpha val="65000"/>
                            </a:srgbClr>
                          </a:innerShdw>
                        </a:effectLst>
                        <a:latin typeface="Calibri"/>
                        <a:ea typeface="Calibri"/>
                        <a:cs typeface="Times New Roman"/>
                      </a:endParaRPr>
                    </a:p>
                    <a:p>
                      <a:pPr marL="0" marR="0">
                        <a:lnSpc>
                          <a:spcPct val="115000"/>
                        </a:lnSpc>
                        <a:spcBef>
                          <a:spcPts val="0"/>
                        </a:spcBef>
                        <a:spcAft>
                          <a:spcPts val="0"/>
                        </a:spcAft>
                      </a:pPr>
                      <a:r>
                        <a:rPr lang="en-US" sz="1800" b="1" cap="none" spc="0" dirty="0" err="1">
                          <a:ln w="1905"/>
                          <a:solidFill>
                            <a:srgbClr val="C00000"/>
                          </a:solidFill>
                          <a:effectLst>
                            <a:innerShdw blurRad="69850" dist="43180" dir="5400000">
                              <a:srgbClr val="000000">
                                <a:alpha val="65000"/>
                              </a:srgbClr>
                            </a:innerShdw>
                          </a:effectLst>
                          <a:latin typeface="Calibri"/>
                          <a:ea typeface="Calibri"/>
                          <a:cs typeface="Calibri"/>
                        </a:rPr>
                        <a:t>Vs</a:t>
                      </a:r>
                      <a:r>
                        <a:rPr lang="en-US" sz="1800" b="1" cap="none" spc="0" dirty="0">
                          <a:ln w="1905"/>
                          <a:solidFill>
                            <a:srgbClr val="C00000"/>
                          </a:solidFill>
                          <a:effectLst>
                            <a:innerShdw blurRad="69850" dist="43180" dir="5400000">
                              <a:srgbClr val="000000">
                                <a:alpha val="65000"/>
                              </a:srgbClr>
                            </a:innerShdw>
                          </a:effectLst>
                          <a:latin typeface="Calibri"/>
                          <a:ea typeface="Calibri"/>
                          <a:cs typeface="Calibri"/>
                        </a:rPr>
                        <a:t> 21-25</a:t>
                      </a:r>
                      <a:endParaRPr lang="en-US" sz="1800" b="1" cap="none" spc="0" dirty="0">
                        <a:ln w="1905"/>
                        <a:solidFill>
                          <a:srgbClr val="C00000"/>
                        </a:solidFill>
                        <a:effectLst>
                          <a:innerShdw blurRad="69850" dist="43180" dir="5400000">
                            <a:srgbClr val="000000">
                              <a:alpha val="65000"/>
                            </a:srgbClr>
                          </a:innerShdw>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0000"/>
                          </a:solidFill>
                          <a:effectLst/>
                          <a:latin typeface="Calibri"/>
                          <a:ea typeface="Calibri"/>
                          <a:cs typeface="Calibri"/>
                        </a:rPr>
                        <a:t>~698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C00000"/>
                          </a:solidFill>
                          <a:effectLst/>
                          <a:latin typeface="Calibri"/>
                          <a:ea typeface="Calibri"/>
                          <a:cs typeface="Calibri"/>
                        </a:rPr>
                        <a:t>King Manasseh </a:t>
                      </a:r>
                      <a:r>
                        <a:rPr lang="en-US" sz="1800" dirty="0">
                          <a:solidFill>
                            <a:srgbClr val="000000"/>
                          </a:solidFill>
                          <a:effectLst/>
                          <a:latin typeface="Calibri"/>
                          <a:ea typeface="Calibri"/>
                          <a:cs typeface="Calibri"/>
                        </a:rPr>
                        <a:t>built the </a:t>
                      </a:r>
                      <a:r>
                        <a:rPr lang="en-US" sz="1800" dirty="0">
                          <a:solidFill>
                            <a:srgbClr val="000000"/>
                          </a:solidFill>
                          <a:effectLst/>
                          <a:highlight>
                            <a:srgbClr val="FFFF00"/>
                          </a:highlight>
                          <a:latin typeface="Calibri"/>
                          <a:ea typeface="Calibri"/>
                          <a:cs typeface="Calibri"/>
                        </a:rPr>
                        <a:t>high places, altars for Baalim and all the groves to worship all the host of heaven.  He caused children to pass through the fire; used witch craft and dealt with familiar spirits &amp; wizards; he set up carved idols in Yahuah’s house</a:t>
                      </a:r>
                      <a:r>
                        <a:rPr lang="en-US" sz="1800" dirty="0">
                          <a:solidFill>
                            <a:srgbClr val="000000"/>
                          </a:solidFill>
                          <a:effectLst/>
                          <a:latin typeface="Calibri"/>
                          <a:ea typeface="Calibri"/>
                          <a:cs typeface="Calibri"/>
                        </a:rPr>
                        <a:t>; (see 2 Kings 21:3).</a:t>
                      </a:r>
                      <a:endParaRPr lang="en-US" sz="1800" dirty="0">
                        <a:effectLst/>
                        <a:latin typeface="Calibri"/>
                        <a:ea typeface="Calibri"/>
                        <a:cs typeface="Times New Roman"/>
                      </a:endParaRPr>
                    </a:p>
                    <a:p>
                      <a:pPr marL="0" marR="0">
                        <a:lnSpc>
                          <a:spcPct val="115000"/>
                        </a:lnSpc>
                        <a:spcBef>
                          <a:spcPts val="0"/>
                        </a:spcBef>
                        <a:spcAft>
                          <a:spcPts val="0"/>
                        </a:spcAft>
                      </a:pPr>
                      <a:r>
                        <a:rPr lang="en-US" sz="1800" b="1" dirty="0">
                          <a:solidFill>
                            <a:srgbClr val="0070C0"/>
                          </a:solidFill>
                          <a:effectLst/>
                          <a:latin typeface="Calibri"/>
                          <a:ea typeface="Calibri"/>
                          <a:cs typeface="Calibri"/>
                        </a:rPr>
                        <a:t>Manasseh</a:t>
                      </a:r>
                      <a:r>
                        <a:rPr lang="en-US" sz="1800" b="1" dirty="0">
                          <a:solidFill>
                            <a:srgbClr val="002060"/>
                          </a:solidFill>
                          <a:effectLst/>
                          <a:latin typeface="Calibri"/>
                          <a:ea typeface="Calibri"/>
                          <a:cs typeface="Calibri"/>
                        </a:rPr>
                        <a:t> repented and took away the strange gods, idols, altars &amp; repaired Yah’s house.</a:t>
                      </a:r>
                      <a:endParaRPr lang="en-US" sz="1800" b="1" dirty="0">
                        <a:solidFill>
                          <a:srgbClr val="002060"/>
                        </a:solidFill>
                        <a:effectLst/>
                        <a:latin typeface="Calibri"/>
                        <a:ea typeface="Calibri"/>
                        <a:cs typeface="Times New Roman"/>
                      </a:endParaRPr>
                    </a:p>
                    <a:p>
                      <a:pPr marL="0" marR="0">
                        <a:lnSpc>
                          <a:spcPct val="115000"/>
                        </a:lnSpc>
                        <a:spcBef>
                          <a:spcPts val="0"/>
                        </a:spcBef>
                        <a:spcAft>
                          <a:spcPts val="0"/>
                        </a:spcAft>
                      </a:pPr>
                      <a:r>
                        <a:rPr lang="en-US" sz="1800" dirty="0">
                          <a:solidFill>
                            <a:srgbClr val="C00000"/>
                          </a:solidFill>
                          <a:effectLst>
                            <a:outerShdw blurRad="38100" dist="38100" dir="2700000" algn="tl">
                              <a:srgbClr val="000000">
                                <a:alpha val="43137"/>
                              </a:srgbClr>
                            </a:outerShdw>
                          </a:effectLst>
                          <a:latin typeface="Calibri"/>
                          <a:ea typeface="Calibri"/>
                          <a:cs typeface="Calibri"/>
                        </a:rPr>
                        <a:t>In 2 years King </a:t>
                      </a:r>
                      <a:r>
                        <a:rPr lang="en-US" sz="1800" dirty="0" err="1">
                          <a:solidFill>
                            <a:srgbClr val="C00000"/>
                          </a:solidFill>
                          <a:effectLst>
                            <a:outerShdw blurRad="38100" dist="38100" dir="2700000" algn="tl">
                              <a:srgbClr val="000000">
                                <a:alpha val="43137"/>
                              </a:srgbClr>
                            </a:outerShdw>
                          </a:effectLst>
                          <a:latin typeface="Calibri"/>
                          <a:ea typeface="Calibri"/>
                          <a:cs typeface="Calibri"/>
                        </a:rPr>
                        <a:t>Amon</a:t>
                      </a:r>
                      <a:r>
                        <a:rPr lang="en-US" sz="1800" dirty="0">
                          <a:solidFill>
                            <a:srgbClr val="C00000"/>
                          </a:solidFill>
                          <a:effectLst>
                            <a:outerShdw blurRad="38100" dist="38100" dir="2700000" algn="tl">
                              <a:srgbClr val="000000">
                                <a:alpha val="43137"/>
                              </a:srgbClr>
                            </a:outerShdw>
                          </a:effectLst>
                          <a:latin typeface="Calibri"/>
                          <a:ea typeface="Calibri"/>
                          <a:cs typeface="Calibri"/>
                        </a:rPr>
                        <a:t> brought back all the evil that Manasseh had finally done away with.</a:t>
                      </a:r>
                      <a:endParaRPr lang="en-US" sz="1800" dirty="0">
                        <a:solidFill>
                          <a:srgbClr val="C00000"/>
                        </a:solidFill>
                        <a:effectLst>
                          <a:outerShdw blurRad="38100" dist="38100" dir="2700000" algn="tl">
                            <a:srgbClr val="000000">
                              <a:alpha val="43137"/>
                            </a:srgbClr>
                          </a:outerShdw>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1"/>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2 Kings 22:17</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~640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70C0"/>
                          </a:solidFill>
                          <a:effectLst/>
                          <a:latin typeface="Calibri"/>
                          <a:ea typeface="Calibri"/>
                          <a:cs typeface="Calibri"/>
                        </a:rPr>
                        <a:t>King Josiah </a:t>
                      </a:r>
                      <a:r>
                        <a:rPr lang="en-US" sz="1800" b="0" dirty="0">
                          <a:solidFill>
                            <a:schemeClr val="dk1"/>
                          </a:solidFill>
                          <a:effectLst/>
                          <a:latin typeface="Calibri"/>
                          <a:ea typeface="Calibri"/>
                          <a:cs typeface="Calibri"/>
                        </a:rPr>
                        <a:t>alerts</a:t>
                      </a:r>
                      <a:r>
                        <a:rPr lang="en-US" sz="1800" b="0" baseline="0" dirty="0">
                          <a:solidFill>
                            <a:schemeClr val="dk1"/>
                          </a:solidFill>
                          <a:effectLst/>
                          <a:latin typeface="Calibri"/>
                          <a:ea typeface="Calibri"/>
                          <a:cs typeface="Calibri"/>
                        </a:rPr>
                        <a:t> Yahuah’s people of</a:t>
                      </a:r>
                      <a:r>
                        <a:rPr lang="en-US" sz="1800" dirty="0">
                          <a:effectLst/>
                          <a:latin typeface="Calibri"/>
                          <a:ea typeface="Calibri"/>
                          <a:cs typeface="Calibri"/>
                        </a:rPr>
                        <a:t> the consequences for </a:t>
                      </a:r>
                      <a:r>
                        <a:rPr lang="en-US" sz="1800" dirty="0">
                          <a:effectLst/>
                          <a:highlight>
                            <a:srgbClr val="FFFF00"/>
                          </a:highlight>
                          <a:latin typeface="Calibri"/>
                          <a:ea typeface="Calibri"/>
                          <a:cs typeface="Calibri"/>
                        </a:rPr>
                        <a:t>burning incense to</a:t>
                      </a:r>
                      <a:r>
                        <a:rPr lang="en-US" sz="1800" dirty="0">
                          <a:effectLst/>
                          <a:latin typeface="Calibri"/>
                          <a:ea typeface="Calibri"/>
                          <a:cs typeface="Calibri"/>
                        </a:rPr>
                        <a:t> </a:t>
                      </a:r>
                      <a:r>
                        <a:rPr lang="en-US" sz="1800" dirty="0">
                          <a:effectLst/>
                          <a:highlight>
                            <a:srgbClr val="FFFF00"/>
                          </a:highlight>
                          <a:latin typeface="Calibri"/>
                          <a:ea typeface="Calibri"/>
                          <a:cs typeface="Calibri"/>
                        </a:rPr>
                        <a:t>other gods</a:t>
                      </a:r>
                      <a:r>
                        <a:rPr lang="en-US" sz="1800" dirty="0">
                          <a:effectLst/>
                          <a:latin typeface="Calibri"/>
                          <a:ea typeface="Calibri"/>
                          <a:cs typeface="Calibri"/>
                        </a:rPr>
                        <a:t> if there is no repentance.</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2"/>
                  </a:ext>
                </a:extLst>
              </a:tr>
              <a:tr h="370840">
                <a:tc>
                  <a:txBody>
                    <a:bodyPr/>
                    <a:lstStyle/>
                    <a:p>
                      <a:pPr marL="0" marR="0">
                        <a:lnSpc>
                          <a:spcPct val="115000"/>
                        </a:lnSpc>
                        <a:spcBef>
                          <a:spcPts val="0"/>
                        </a:spcBef>
                        <a:spcAft>
                          <a:spcPts val="0"/>
                        </a:spcAft>
                      </a:pPr>
                      <a:r>
                        <a:rPr lang="en-US" sz="1800" b="1" dirty="0">
                          <a:solidFill>
                            <a:srgbClr val="002060"/>
                          </a:solidFill>
                          <a:effectLst/>
                          <a:latin typeface="Calibri"/>
                          <a:ea typeface="Calibri"/>
                          <a:cs typeface="Calibri"/>
                        </a:rPr>
                        <a:t>2 </a:t>
                      </a:r>
                      <a:r>
                        <a:rPr lang="en-US" sz="1800" b="1" dirty="0" err="1">
                          <a:solidFill>
                            <a:srgbClr val="002060"/>
                          </a:solidFill>
                          <a:effectLst/>
                          <a:latin typeface="Calibri"/>
                          <a:ea typeface="Calibri"/>
                          <a:cs typeface="Calibri"/>
                        </a:rPr>
                        <a:t>Chr</a:t>
                      </a:r>
                      <a:r>
                        <a:rPr lang="en-US" sz="1800" b="1" dirty="0">
                          <a:solidFill>
                            <a:srgbClr val="002060"/>
                          </a:solidFill>
                          <a:effectLst/>
                          <a:latin typeface="Calibri"/>
                          <a:ea typeface="Calibri"/>
                          <a:cs typeface="Calibri"/>
                        </a:rPr>
                        <a:t> 34:3-7</a:t>
                      </a:r>
                      <a:endParaRPr lang="en-US" sz="1800" b="1" dirty="0">
                        <a:solidFill>
                          <a:srgbClr val="00206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2060"/>
                          </a:solidFill>
                          <a:effectLst/>
                          <a:latin typeface="Calibri"/>
                          <a:ea typeface="Calibri"/>
                          <a:cs typeface="Calibri"/>
                        </a:rPr>
                        <a:t>~640 BC</a:t>
                      </a:r>
                      <a:endParaRPr lang="en-US" sz="1800" b="1" dirty="0">
                        <a:solidFill>
                          <a:srgbClr val="00206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70C0"/>
                          </a:solidFill>
                          <a:effectLst/>
                          <a:latin typeface="Calibri"/>
                          <a:ea typeface="Calibri"/>
                          <a:cs typeface="Calibri"/>
                        </a:rPr>
                        <a:t>King Josiah </a:t>
                      </a:r>
                      <a:r>
                        <a:rPr lang="en-US" sz="1800" b="1" dirty="0">
                          <a:solidFill>
                            <a:srgbClr val="002060"/>
                          </a:solidFill>
                          <a:effectLst/>
                          <a:latin typeface="Calibri"/>
                          <a:ea typeface="Calibri"/>
                          <a:cs typeface="Calibri"/>
                        </a:rPr>
                        <a:t>cleans up all the idols, groves, and images.</a:t>
                      </a:r>
                      <a:endParaRPr lang="en-US" sz="1800" b="1" dirty="0">
                        <a:solidFill>
                          <a:srgbClr val="002060"/>
                        </a:solidFill>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3"/>
                  </a:ext>
                </a:extLst>
              </a:tr>
              <a:tr h="370840">
                <a:tc>
                  <a:txBody>
                    <a:bodyPr/>
                    <a:lstStyle/>
                    <a:p>
                      <a:pPr marL="0" marR="0">
                        <a:lnSpc>
                          <a:spcPct val="115000"/>
                        </a:lnSpc>
                        <a:spcBef>
                          <a:spcPts val="0"/>
                        </a:spcBef>
                        <a:spcAft>
                          <a:spcPts val="0"/>
                        </a:spcAft>
                      </a:pPr>
                      <a:r>
                        <a:rPr lang="en-US" sz="1800" dirty="0" err="1">
                          <a:effectLst/>
                          <a:latin typeface="Calibri"/>
                          <a:ea typeface="Calibri"/>
                          <a:cs typeface="Calibri"/>
                        </a:rPr>
                        <a:t>Zeph</a:t>
                      </a:r>
                      <a:r>
                        <a:rPr lang="en-US" sz="1800" dirty="0">
                          <a:effectLst/>
                          <a:latin typeface="Calibri"/>
                          <a:ea typeface="Calibri"/>
                          <a:cs typeface="Calibri"/>
                        </a:rPr>
                        <a:t> 1:4, 5</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~630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effectLst/>
                          <a:latin typeface="Calibri"/>
                          <a:ea typeface="Calibri"/>
                          <a:cs typeface="Calibri"/>
                        </a:rPr>
                        <a:t>Yahuah will punish Judah for worshipping </a:t>
                      </a:r>
                      <a:r>
                        <a:rPr lang="en-US" sz="1800" dirty="0">
                          <a:effectLst/>
                          <a:highlight>
                            <a:srgbClr val="FFFF00"/>
                          </a:highlight>
                          <a:latin typeface="Calibri"/>
                          <a:ea typeface="Calibri"/>
                          <a:cs typeface="Calibri"/>
                        </a:rPr>
                        <a:t>Baal [sun god] and all the host of heaven</a:t>
                      </a:r>
                      <a:r>
                        <a:rPr lang="en-US" sz="1800" dirty="0">
                          <a:effectLst/>
                          <a:latin typeface="Calibri"/>
                          <a:ea typeface="Calibri"/>
                          <a:cs typeface="Calibri"/>
                        </a:rPr>
                        <a:t>.</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4"/>
                  </a:ext>
                </a:extLst>
              </a:tr>
              <a:tr h="370840">
                <a:tc>
                  <a:txBody>
                    <a:bodyPr/>
                    <a:lstStyle/>
                    <a:p>
                      <a:pPr marL="0" marR="0">
                        <a:lnSpc>
                          <a:spcPct val="115000"/>
                        </a:lnSpc>
                        <a:spcBef>
                          <a:spcPts val="0"/>
                        </a:spcBef>
                        <a:spcAft>
                          <a:spcPts val="0"/>
                        </a:spcAft>
                      </a:pPr>
                      <a:r>
                        <a:rPr lang="en-US" sz="1800" dirty="0">
                          <a:effectLst/>
                          <a:latin typeface="Calibri"/>
                          <a:ea typeface="Calibri"/>
                          <a:cs typeface="Calibri"/>
                        </a:rPr>
                        <a:t>Jer 1:16</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~629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effectLst/>
                          <a:latin typeface="Calibri"/>
                          <a:ea typeface="Calibri"/>
                          <a:cs typeface="Calibri"/>
                        </a:rPr>
                        <a:t>Jeremiah utters judgments against Judah for </a:t>
                      </a:r>
                      <a:r>
                        <a:rPr lang="en-US" sz="1800" dirty="0">
                          <a:effectLst/>
                          <a:highlight>
                            <a:srgbClr val="FFFF00"/>
                          </a:highlight>
                          <a:latin typeface="Calibri"/>
                          <a:ea typeface="Calibri"/>
                          <a:cs typeface="Calibri"/>
                        </a:rPr>
                        <a:t>burning incense to other gods</a:t>
                      </a:r>
                      <a:r>
                        <a:rPr lang="en-US" sz="1800" dirty="0">
                          <a:effectLst/>
                          <a:latin typeface="Calibri"/>
                          <a:ea typeface="Calibri"/>
                          <a:cs typeface="Calibri"/>
                        </a:rPr>
                        <a:t>. </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5"/>
                  </a:ext>
                </a:extLst>
              </a:tr>
              <a:tr h="370840">
                <a:tc>
                  <a:txBody>
                    <a:bodyPr/>
                    <a:lstStyle/>
                    <a:p>
                      <a:pPr marL="0" marR="0">
                        <a:lnSpc>
                          <a:spcPct val="115000"/>
                        </a:lnSpc>
                        <a:spcBef>
                          <a:spcPts val="0"/>
                        </a:spcBef>
                        <a:spcAft>
                          <a:spcPts val="0"/>
                        </a:spcAft>
                      </a:pPr>
                      <a:r>
                        <a:rPr lang="en-US" sz="1800" dirty="0">
                          <a:effectLst/>
                          <a:latin typeface="Calibri"/>
                          <a:ea typeface="Calibri"/>
                          <a:cs typeface="Calibri"/>
                        </a:rPr>
                        <a:t>Jer 2:5, 8, 20</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~629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effectLst/>
                          <a:latin typeface="Calibri"/>
                          <a:ea typeface="Calibri"/>
                          <a:cs typeface="Calibri"/>
                        </a:rPr>
                        <a:t>Judah has followed </a:t>
                      </a:r>
                      <a:r>
                        <a:rPr lang="en-US" sz="1800" dirty="0">
                          <a:effectLst/>
                          <a:highlight>
                            <a:srgbClr val="FFFF00"/>
                          </a:highlight>
                          <a:latin typeface="Calibri"/>
                          <a:ea typeface="Calibri"/>
                          <a:cs typeface="Calibri"/>
                        </a:rPr>
                        <a:t>idols</a:t>
                      </a:r>
                      <a:r>
                        <a:rPr lang="en-US" sz="1800" dirty="0">
                          <a:effectLst/>
                          <a:latin typeface="Calibri"/>
                          <a:ea typeface="Calibri"/>
                          <a:cs typeface="Calibri"/>
                        </a:rPr>
                        <a:t>; prophesied by </a:t>
                      </a:r>
                      <a:r>
                        <a:rPr lang="en-US" sz="1800" dirty="0">
                          <a:effectLst/>
                          <a:highlight>
                            <a:srgbClr val="FFFF00"/>
                          </a:highlight>
                          <a:latin typeface="Calibri"/>
                          <a:ea typeface="Calibri"/>
                          <a:cs typeface="Calibri"/>
                        </a:rPr>
                        <a:t>Baal [sun god]</a:t>
                      </a:r>
                      <a:r>
                        <a:rPr lang="en-US" sz="1800" dirty="0">
                          <a:effectLst/>
                          <a:latin typeface="Calibri"/>
                          <a:ea typeface="Calibri"/>
                          <a:cs typeface="Calibri"/>
                        </a:rPr>
                        <a:t>; played the harlot.</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6"/>
                  </a:ext>
                </a:extLst>
              </a:tr>
              <a:tr h="370840">
                <a:tc>
                  <a:txBody>
                    <a:bodyPr/>
                    <a:lstStyle/>
                    <a:p>
                      <a:pPr marL="0" marR="0">
                        <a:lnSpc>
                          <a:spcPct val="115000"/>
                        </a:lnSpc>
                        <a:spcBef>
                          <a:spcPts val="0"/>
                        </a:spcBef>
                        <a:spcAft>
                          <a:spcPts val="0"/>
                        </a:spcAft>
                      </a:pPr>
                      <a:endParaRPr lang="en-US" sz="1800" b="1" dirty="0">
                        <a:solidFill>
                          <a:srgbClr val="002060"/>
                        </a:solidFill>
                        <a:effectLst/>
                        <a:latin typeface="Calibri"/>
                        <a:ea typeface="Calibri"/>
                        <a:cs typeface="Times New Roman"/>
                      </a:endParaRPr>
                    </a:p>
                    <a:p>
                      <a:pPr marL="0" marR="0">
                        <a:lnSpc>
                          <a:spcPct val="115000"/>
                        </a:lnSpc>
                        <a:spcBef>
                          <a:spcPts val="0"/>
                        </a:spcBef>
                        <a:spcAft>
                          <a:spcPts val="0"/>
                        </a:spcAft>
                      </a:pPr>
                      <a:endParaRPr lang="en-US" sz="1800" b="1" dirty="0">
                        <a:solidFill>
                          <a:srgbClr val="002060"/>
                        </a:solidFill>
                        <a:effectLst/>
                        <a:latin typeface="Calibri"/>
                        <a:ea typeface="Calibri"/>
                        <a:cs typeface="Times New Roman"/>
                      </a:endParaRPr>
                    </a:p>
                    <a:p>
                      <a:pPr marL="0" marR="0">
                        <a:lnSpc>
                          <a:spcPct val="115000"/>
                        </a:lnSpc>
                        <a:spcBef>
                          <a:spcPts val="0"/>
                        </a:spcBef>
                        <a:spcAft>
                          <a:spcPts val="0"/>
                        </a:spcAft>
                      </a:pPr>
                      <a:endParaRPr lang="en-US" sz="1800" b="1" dirty="0">
                        <a:solidFill>
                          <a:srgbClr val="002060"/>
                        </a:solidFill>
                        <a:effectLst/>
                        <a:latin typeface="Calibri"/>
                        <a:ea typeface="Calibri"/>
                        <a:cs typeface="Times New Roman"/>
                      </a:endParaRPr>
                    </a:p>
                    <a:p>
                      <a:pPr marL="0" marR="0">
                        <a:lnSpc>
                          <a:spcPct val="115000"/>
                        </a:lnSpc>
                        <a:spcBef>
                          <a:spcPts val="0"/>
                        </a:spcBef>
                        <a:spcAft>
                          <a:spcPts val="0"/>
                        </a:spcAft>
                      </a:pPr>
                      <a:endParaRPr lang="en-US" sz="1800" b="1" dirty="0">
                        <a:solidFill>
                          <a:srgbClr val="00206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gn="l">
                        <a:lnSpc>
                          <a:spcPct val="115000"/>
                        </a:lnSpc>
                        <a:spcBef>
                          <a:spcPts val="0"/>
                        </a:spcBef>
                        <a:spcAft>
                          <a:spcPts val="0"/>
                        </a:spcAft>
                      </a:pPr>
                      <a:endParaRPr lang="en-US" sz="1800" b="1" dirty="0">
                        <a:solidFill>
                          <a:srgbClr val="002060"/>
                        </a:solidFill>
                        <a:effectLst/>
                        <a:latin typeface="Calibri"/>
                        <a:ea typeface="Calibri"/>
                        <a:cs typeface="Times New Roman"/>
                      </a:endParaRPr>
                    </a:p>
                  </a:txBody>
                  <a:tcPr marL="68580" marR="68580" marT="0" marB="0">
                    <a:cell3D prstMaterial="dkEdge">
                      <a:bevel w="25400" h="25400" prst="angle"/>
                      <a:lightRig rig="flood" dir="t"/>
                    </a:cell3D>
                    <a:solidFill>
                      <a:srgbClr val="DFE6ED"/>
                    </a:solidFill>
                  </a:tcPr>
                </a:tc>
                <a:tc>
                  <a:txBody>
                    <a:bodyPr/>
                    <a:lstStyle/>
                    <a:p>
                      <a:pPr marL="0" marR="0">
                        <a:lnSpc>
                          <a:spcPct val="115000"/>
                        </a:lnSpc>
                        <a:spcBef>
                          <a:spcPts val="0"/>
                        </a:spcBef>
                        <a:spcAft>
                          <a:spcPts val="0"/>
                        </a:spcAft>
                      </a:pPr>
                      <a:endParaRPr lang="en-US" sz="1800" b="1" dirty="0">
                        <a:solidFill>
                          <a:srgbClr val="002060"/>
                        </a:solidFill>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7"/>
                  </a:ext>
                </a:extLst>
              </a:tr>
            </a:tbl>
          </a:graphicData>
        </a:graphic>
      </p:graphicFrame>
      <p:cxnSp>
        <p:nvCxnSpPr>
          <p:cNvPr id="5" name="Straight Arrow Connector 4"/>
          <p:cNvCxnSpPr/>
          <p:nvPr/>
        </p:nvCxnSpPr>
        <p:spPr>
          <a:xfrm>
            <a:off x="1234440" y="2484120"/>
            <a:ext cx="1828800" cy="0"/>
          </a:xfrm>
          <a:prstGeom prst="straightConnector1">
            <a:avLst/>
          </a:prstGeom>
          <a:ln w="57150">
            <a:solidFill>
              <a:srgbClr val="0070C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84200" y="5405120"/>
            <a:ext cx="11049000" cy="646331"/>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w="76200">
            <a:solidFill>
              <a:schemeClr val="accent2">
                <a:lumMod val="60000"/>
                <a:lumOff val="40000"/>
              </a:schemeClr>
            </a:solidFill>
          </a:ln>
          <a:scene3d>
            <a:camera prst="orthographicFront"/>
            <a:lightRig rig="soft" dir="t">
              <a:rot lat="0" lon="0" rev="10800000"/>
            </a:lightRig>
          </a:scene3d>
          <a:sp3d>
            <a:bevelT w="152400" h="50800" prst="softRound"/>
          </a:sp3d>
        </p:spPr>
        <p:txBody>
          <a:bodyPr wrap="square" rtlCol="0">
            <a:spAutoFit/>
            <a:sp3d>
              <a:bevelT w="27940" h="12700"/>
              <a:contourClr>
                <a:srgbClr val="DDDDDD"/>
              </a:contourClr>
            </a:sp3d>
          </a:bodyPr>
          <a:lstStyle/>
          <a:p>
            <a:pPr algn="ctr"/>
            <a:r>
              <a:rPr lang="en-US" sz="3600" b="1" spc="150" dirty="0">
                <a:ln w="11430"/>
                <a:solidFill>
                  <a:srgbClr val="F8F8F8"/>
                </a:solidFill>
                <a:effectLst>
                  <a:outerShdw blurRad="25400" algn="tl" rotWithShape="0">
                    <a:srgbClr val="000000">
                      <a:alpha val="43000"/>
                    </a:srgbClr>
                  </a:outerShdw>
                </a:effectLst>
              </a:rPr>
              <a:t>Next – there is a word from Zephaniah &amp; Jeremiah.</a:t>
            </a:r>
          </a:p>
        </p:txBody>
      </p:sp>
    </p:spTree>
    <p:extLst>
      <p:ext uri="{BB962C8B-B14F-4D97-AF65-F5344CB8AC3E}">
        <p14:creationId xmlns:p14="http://schemas.microsoft.com/office/powerpoint/2010/main" val="343733785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3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271643" y="6256841"/>
            <a:ext cx="2743200" cy="365125"/>
          </a:xfrm>
        </p:spPr>
        <p:txBody>
          <a:bodyPr/>
          <a:lstStyle/>
          <a:p>
            <a:fld id="{AA4C6552-42F6-43F2-A3FB-E92E8C09004E}" type="slidenum">
              <a:rPr lang="en-US" b="1" smtClean="0">
                <a:solidFill>
                  <a:schemeClr val="accent5">
                    <a:lumMod val="20000"/>
                    <a:lumOff val="80000"/>
                  </a:schemeClr>
                </a:solidFill>
              </a:rPr>
              <a:t>4</a:t>
            </a:fld>
            <a:endParaRPr lang="en-US" b="1" dirty="0">
              <a:solidFill>
                <a:schemeClr val="accent5">
                  <a:lumMod val="20000"/>
                  <a:lumOff val="80000"/>
                </a:schemeClr>
              </a:solidFill>
            </a:endParaRPr>
          </a:p>
        </p:txBody>
      </p:sp>
      <p:pic>
        <p:nvPicPr>
          <p:cNvPr id="17415" name="Picture 7" descr="C:\Users\Rae\Desktop\moon goddess ashtoreth isis queen.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98450" y="1066800"/>
            <a:ext cx="2362200" cy="3541571"/>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0" y="1"/>
            <a:ext cx="7315200" cy="1066800"/>
          </a:xfrm>
        </p:spPr>
        <p:txBody>
          <a:bodyPr>
            <a:normAutofit/>
            <a:scene3d>
              <a:camera prst="orthographicFront"/>
              <a:lightRig rig="threePt" dir="t"/>
            </a:scene3d>
            <a:sp3d extrusionH="57150">
              <a:bevelT w="38100" h="38100"/>
            </a:sp3d>
          </a:bodyPr>
          <a:lstStyle/>
          <a:p>
            <a:pPr algn="ctr"/>
            <a:r>
              <a:rPr lang="en-US" dirty="0">
                <a:solidFill>
                  <a:schemeClr val="accent5">
                    <a:lumMod val="20000"/>
                    <a:lumOff val="80000"/>
                  </a:schemeClr>
                </a:solidFill>
                <a:latin typeface="Cooper Black" pitchFamily="18" charset="0"/>
              </a:rPr>
              <a:t>… or the moon goddess?</a:t>
            </a:r>
          </a:p>
        </p:txBody>
      </p:sp>
      <p:sp>
        <p:nvSpPr>
          <p:cNvPr id="12" name="Title 1"/>
          <p:cNvSpPr txBox="1">
            <a:spLocks/>
          </p:cNvSpPr>
          <p:nvPr/>
        </p:nvSpPr>
        <p:spPr>
          <a:xfrm>
            <a:off x="5257800" y="4495800"/>
            <a:ext cx="6522721" cy="2173429"/>
          </a:xfrm>
          <a:prstGeom prst="rect">
            <a:avLst/>
          </a:prstGeom>
        </p:spPr>
        <p:txBody>
          <a:bodyPr vert="horz" lIns="91440" tIns="45720" rIns="91440" bIns="45720" rtlCol="0" anchor="ctr">
            <a:noAutofit/>
            <a:scene3d>
              <a:camera prst="orthographicFront"/>
              <a:lightRig rig="threePt" dir="t"/>
            </a:scene3d>
            <a:sp3d extrusionH="57150">
              <a:bevelT w="38100" h="38100"/>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accent5">
                    <a:lumMod val="60000"/>
                    <a:lumOff val="40000"/>
                  </a:schemeClr>
                </a:solidFill>
                <a:latin typeface="Cooper Black" pitchFamily="18" charset="0"/>
              </a:rPr>
              <a:t>Pay attention for the answer in the next lesson!</a:t>
            </a:r>
          </a:p>
        </p:txBody>
      </p:sp>
      <p:sp>
        <p:nvSpPr>
          <p:cNvPr id="5" name="Plaque 4"/>
          <p:cNvSpPr/>
          <p:nvPr/>
        </p:nvSpPr>
        <p:spPr>
          <a:xfrm>
            <a:off x="413861" y="2329926"/>
            <a:ext cx="2112567" cy="827246"/>
          </a:xfrm>
          <a:prstGeom prst="plaque">
            <a:avLst>
              <a:gd name="adj" fmla="val 23743"/>
            </a:avLst>
          </a:prstGeom>
          <a:solidFill>
            <a:schemeClr val="accent1">
              <a:lumMod val="20000"/>
              <a:lumOff val="80000"/>
              <a:alpha val="67000"/>
            </a:schemeClr>
          </a:solidFill>
          <a:ln w="57150">
            <a:solidFill>
              <a:schemeClr val="accent1">
                <a:lumMod val="75000"/>
              </a:schemeClr>
            </a:solidFill>
          </a:ln>
          <a:effectLst>
            <a:glow rad="228600">
              <a:schemeClr val="accent1">
                <a:satMod val="175000"/>
                <a:alpha val="40000"/>
              </a:schemeClr>
            </a:glow>
          </a:effectLst>
          <a:scene3d>
            <a:camera prst="orthographicFront"/>
            <a:lightRig rig="glow" dir="tl">
              <a:rot lat="0" lon="0" rev="5400000"/>
            </a:lightRig>
          </a:scene3d>
          <a:sp3d>
            <a:bevelT/>
          </a:sp3d>
        </p:spPr>
        <p:txBody>
          <a:bodyPr wrap="none" lIns="91440" tIns="45720" rIns="91440" bIns="45720">
            <a:spAutoFit/>
            <a:sp3d contourW="12700">
              <a:bevelT w="25400" h="25400"/>
              <a:contourClr>
                <a:schemeClr val="accent6">
                  <a:shade val="73000"/>
                </a:schemeClr>
              </a:contourClr>
            </a:sp3d>
          </a:bodyPr>
          <a:lstStyle/>
          <a:p>
            <a:pPr algn="ctr"/>
            <a:r>
              <a:rPr lang="en-US" sz="3000" b="1" cap="none" spc="0" dirty="0">
                <a:ln w="11430"/>
                <a:solidFill>
                  <a:srgbClr val="990033"/>
                </a:solidFill>
                <a:effectLst>
                  <a:outerShdw blurRad="80000" dist="40000" dir="5040000" algn="tl">
                    <a:srgbClr val="000000">
                      <a:alpha val="30000"/>
                    </a:srgbClr>
                  </a:outerShdw>
                </a:effectLst>
              </a:rPr>
              <a:t>Semiramis</a:t>
            </a:r>
          </a:p>
        </p:txBody>
      </p:sp>
    </p:spTree>
    <p:extLst>
      <p:ext uri="{BB962C8B-B14F-4D97-AF65-F5344CB8AC3E}">
        <p14:creationId xmlns:p14="http://schemas.microsoft.com/office/powerpoint/2010/main" val="43297576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272901" y="1524000"/>
            <a:ext cx="11544975" cy="5387052"/>
          </a:xfrm>
        </p:spPr>
        <p:txBody>
          <a:bodyPr>
            <a:normAutofit/>
            <a:scene3d>
              <a:camera prst="orthographicFront"/>
              <a:lightRig rig="threePt" dir="t"/>
            </a:scene3d>
            <a:sp3d extrusionH="57150">
              <a:bevelT w="38100" h="38100"/>
            </a:sp3d>
          </a:bodyPr>
          <a:lstStyle/>
          <a:p>
            <a:pPr marL="0" indent="0">
              <a:buNone/>
            </a:pPr>
            <a:r>
              <a:rPr lang="en-US" b="1" dirty="0">
                <a:ln>
                  <a:solidFill>
                    <a:schemeClr val="accent5">
                      <a:lumMod val="50000"/>
                    </a:schemeClr>
                  </a:solidFill>
                </a:ln>
                <a:solidFill>
                  <a:schemeClr val="accent5"/>
                </a:solidFill>
              </a:rPr>
              <a:t>Zephaniah 1</a:t>
            </a:r>
            <a:r>
              <a:rPr lang="en-US" dirty="0"/>
              <a:t>  [630 BC]</a:t>
            </a:r>
          </a:p>
          <a:p>
            <a:pPr marL="514350" indent="-514350">
              <a:buFont typeface="+mj-lt"/>
              <a:buAutoNum type="arabicPeriod" startAt="4"/>
            </a:pPr>
            <a:r>
              <a:rPr lang="en-US" b="1" u="sng" dirty="0">
                <a:solidFill>
                  <a:srgbClr val="9A0000"/>
                </a:solidFill>
              </a:rPr>
              <a:t>I will also stretch out mine hand upon Judah</a:t>
            </a:r>
            <a:r>
              <a:rPr lang="en-US" dirty="0">
                <a:solidFill>
                  <a:srgbClr val="9A0000"/>
                </a:solidFill>
              </a:rPr>
              <a:t>, </a:t>
            </a:r>
            <a:r>
              <a:rPr lang="en-US" dirty="0"/>
              <a:t>and </a:t>
            </a:r>
            <a:r>
              <a:rPr lang="en-US" b="1" u="sng" dirty="0">
                <a:solidFill>
                  <a:srgbClr val="9A0000"/>
                </a:solidFill>
              </a:rPr>
              <a:t>upon</a:t>
            </a:r>
            <a:r>
              <a:rPr lang="en-US" dirty="0"/>
              <a:t> all the </a:t>
            </a:r>
            <a:br>
              <a:rPr lang="en-US" dirty="0"/>
            </a:br>
            <a:r>
              <a:rPr lang="en-US" dirty="0"/>
              <a:t>inhabitants of </a:t>
            </a:r>
            <a:r>
              <a:rPr lang="en-US" b="1" u="sng" dirty="0">
                <a:solidFill>
                  <a:srgbClr val="9A0000"/>
                </a:solidFill>
              </a:rPr>
              <a:t>Jerusalem</a:t>
            </a:r>
            <a:r>
              <a:rPr lang="en-US" dirty="0">
                <a:solidFill>
                  <a:srgbClr val="9A0000"/>
                </a:solidFill>
              </a:rPr>
              <a:t>; </a:t>
            </a:r>
            <a:r>
              <a:rPr lang="en-US" dirty="0"/>
              <a:t>and I will cut off the remnant of Baal </a:t>
            </a:r>
            <a:br>
              <a:rPr lang="en-US" dirty="0"/>
            </a:br>
            <a:r>
              <a:rPr lang="en-US" dirty="0"/>
              <a:t>from this place, and the name of the </a:t>
            </a:r>
            <a:r>
              <a:rPr lang="en-US" dirty="0" err="1"/>
              <a:t>Chemarims</a:t>
            </a:r>
            <a:r>
              <a:rPr lang="en-US" dirty="0"/>
              <a:t> with the priests;</a:t>
            </a:r>
          </a:p>
          <a:p>
            <a:pPr marL="514350" indent="-514350">
              <a:buFont typeface="+mj-lt"/>
              <a:buAutoNum type="arabicPeriod" startAt="4"/>
            </a:pPr>
            <a:r>
              <a:rPr lang="en-US" dirty="0"/>
              <a:t>And </a:t>
            </a:r>
            <a:r>
              <a:rPr lang="en-US" b="1" u="sng" dirty="0">
                <a:solidFill>
                  <a:srgbClr val="9A0000"/>
                </a:solidFill>
              </a:rPr>
              <a:t>them that worship the host of heaven</a:t>
            </a:r>
            <a:r>
              <a:rPr lang="en-US" dirty="0">
                <a:solidFill>
                  <a:srgbClr val="9A0000"/>
                </a:solidFill>
              </a:rPr>
              <a:t> </a:t>
            </a:r>
            <a:r>
              <a:rPr lang="en-US" dirty="0"/>
              <a:t>upon the housetops; and them that worship and that swear by Yahuah, </a:t>
            </a:r>
            <a:r>
              <a:rPr lang="en-US" b="1" u="sng" dirty="0">
                <a:solidFill>
                  <a:srgbClr val="9A0000"/>
                </a:solidFill>
              </a:rPr>
              <a:t>and that swear by </a:t>
            </a:r>
            <a:r>
              <a:rPr lang="en-US" b="1" u="sng" dirty="0" err="1">
                <a:solidFill>
                  <a:srgbClr val="9A0000"/>
                </a:solidFill>
              </a:rPr>
              <a:t>Malcham</a:t>
            </a:r>
            <a:r>
              <a:rPr lang="en-US" dirty="0">
                <a:solidFill>
                  <a:srgbClr val="9A0000"/>
                </a:solidFill>
              </a:rPr>
              <a:t>;</a:t>
            </a:r>
          </a:p>
          <a:p>
            <a:pPr marL="514350" indent="-514350">
              <a:buFont typeface="+mj-lt"/>
              <a:buAutoNum type="arabicPeriod" startAt="4"/>
            </a:pPr>
            <a:r>
              <a:rPr lang="en-US" dirty="0"/>
              <a:t>And them that are turned back from Yahuah; and those that have not sought Him, nor inquired for Him.</a:t>
            </a:r>
          </a:p>
          <a:p>
            <a:pPr marL="514350" indent="-514350">
              <a:buFont typeface="+mj-lt"/>
              <a:buAutoNum type="arabicPeriod" startAt="8"/>
            </a:pPr>
            <a:r>
              <a:rPr lang="en-US" dirty="0"/>
              <a:t>And it shall come to pass in the day of Yahuah's sacrifice, that </a:t>
            </a:r>
            <a:r>
              <a:rPr lang="en-US" b="1" u="sng" dirty="0">
                <a:solidFill>
                  <a:srgbClr val="9A0000"/>
                </a:solidFill>
              </a:rPr>
              <a:t>I will punish the princes, and the king's children, and all such as are clothed with strange apparel</a:t>
            </a:r>
            <a:r>
              <a:rPr lang="en-US" dirty="0">
                <a:solidFill>
                  <a:srgbClr val="9A0000"/>
                </a:solidFill>
              </a:rPr>
              <a:t>.</a:t>
            </a:r>
          </a:p>
          <a:p>
            <a:endParaRPr lang="en-US" dirty="0"/>
          </a:p>
        </p:txBody>
      </p:sp>
      <p:sp>
        <p:nvSpPr>
          <p:cNvPr id="9" name="Slide Number Placeholder 1"/>
          <p:cNvSpPr txBox="1">
            <a:spLocks/>
          </p:cNvSpPr>
          <p:nvPr/>
        </p:nvSpPr>
        <p:spPr>
          <a:xfrm>
            <a:off x="9372600" y="647217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40</a:t>
            </a:fld>
            <a:endParaRPr lang="en-US" b="1" dirty="0">
              <a:solidFill>
                <a:srgbClr val="713A1F"/>
              </a:solidFill>
            </a:endParaRPr>
          </a:p>
        </p:txBody>
      </p:sp>
      <p:pic>
        <p:nvPicPr>
          <p:cNvPr id="7" name="Picture 4" descr="C:\Users\Rae\Desktop\Prophet - Jeremiah 1 edit.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55730" y="914400"/>
            <a:ext cx="2083869" cy="2294336"/>
          </a:xfrm>
          <a:prstGeom prst="ellipse">
            <a:avLst/>
          </a:prstGeom>
          <a:ln>
            <a:noFill/>
          </a:ln>
          <a:effectLst>
            <a:softEdge rad="112500"/>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1" name="Title 2"/>
          <p:cNvSpPr txBox="1">
            <a:spLocks/>
          </p:cNvSpPr>
          <p:nvPr/>
        </p:nvSpPr>
        <p:spPr>
          <a:xfrm>
            <a:off x="0" y="-15240"/>
            <a:ext cx="12115800" cy="1325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600" b="1" dirty="0">
                <a:ln w="11430">
                  <a:solidFill>
                    <a:srgbClr val="E25110"/>
                  </a:solidFill>
                </a:ln>
                <a:solidFill>
                  <a:schemeClr val="accent5">
                    <a:lumMod val="50000"/>
                  </a:schemeClr>
                </a:solidFill>
                <a:effectLst>
                  <a:outerShdw blurRad="50800" dist="39000" dir="5460000" algn="tl">
                    <a:srgbClr val="000000">
                      <a:alpha val="38000"/>
                    </a:srgbClr>
                  </a:outerShdw>
                </a:effectLst>
                <a:latin typeface="Matura MT Script Capitals" pitchFamily="66" charset="0"/>
              </a:rPr>
              <a:t>Zephaniah</a:t>
            </a:r>
            <a:r>
              <a:rPr lang="en-US" sz="66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 Warns</a:t>
            </a:r>
            <a:r>
              <a:rPr lang="en-US" sz="48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 </a:t>
            </a:r>
            <a:r>
              <a:rPr lang="en-US" sz="66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Judah! </a:t>
            </a:r>
            <a:r>
              <a:rPr lang="en-US" sz="3200" b="1" dirty="0">
                <a:ln w="11430">
                  <a:solidFill>
                    <a:srgbClr val="E25110"/>
                  </a:solidFill>
                </a:ln>
                <a:solidFill>
                  <a:schemeClr val="bg2">
                    <a:lumMod val="50000"/>
                  </a:schemeClr>
                </a:solidFill>
                <a:effectLst>
                  <a:outerShdw blurRad="50800" dist="39000" dir="5460000" algn="tl">
                    <a:srgbClr val="000000">
                      <a:alpha val="38000"/>
                    </a:srgbClr>
                  </a:outerShdw>
                </a:effectLst>
              </a:rPr>
              <a:t>630 BC </a:t>
            </a:r>
            <a:endParaRPr lang="en-US" sz="3200" b="1" dirty="0">
              <a:ln w="11430">
                <a:solidFill>
                  <a:srgbClr val="9E2A2A"/>
                </a:solidFill>
              </a:ln>
              <a:solidFill>
                <a:schemeClr val="bg2">
                  <a:lumMod val="50000"/>
                </a:schemeClr>
              </a:solidFill>
              <a:effectLst>
                <a:outerShdw blurRad="50800" dist="39000" dir="5460000" algn="tl">
                  <a:srgbClr val="000000">
                    <a:alpha val="38000"/>
                  </a:srgbClr>
                </a:outerShdw>
              </a:effectLst>
              <a:latin typeface="Arial Rounded MT Bold" pitchFamily="34" charset="0"/>
            </a:endParaRPr>
          </a:p>
        </p:txBody>
      </p:sp>
    </p:spTree>
    <p:extLst>
      <p:ext uri="{BB962C8B-B14F-4D97-AF65-F5344CB8AC3E}">
        <p14:creationId xmlns:p14="http://schemas.microsoft.com/office/powerpoint/2010/main" val="496953090"/>
      </p:ext>
    </p:extLst>
  </p:cSld>
  <p:clrMapOvr>
    <a:masterClrMapping/>
  </p:clrMapOvr>
  <p:transition spd="slow">
    <p:circle/>
  </p:transition>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1371600"/>
            <a:ext cx="11544975" cy="5387052"/>
          </a:xfrm>
        </p:spPr>
        <p:txBody>
          <a:bodyPr>
            <a:normAutofit/>
            <a:scene3d>
              <a:camera prst="orthographicFront"/>
              <a:lightRig rig="threePt" dir="t"/>
            </a:scene3d>
            <a:sp3d extrusionH="57150">
              <a:bevelT w="38100" h="38100"/>
            </a:sp3d>
          </a:bodyPr>
          <a:lstStyle/>
          <a:p>
            <a:pPr marL="0" indent="0">
              <a:buNone/>
            </a:pPr>
            <a:r>
              <a:rPr lang="en-US" b="1" dirty="0">
                <a:ln>
                  <a:solidFill>
                    <a:schemeClr val="accent5">
                      <a:lumMod val="50000"/>
                    </a:schemeClr>
                  </a:solidFill>
                </a:ln>
                <a:solidFill>
                  <a:schemeClr val="accent5">
                    <a:lumMod val="75000"/>
                  </a:schemeClr>
                </a:solidFill>
              </a:rPr>
              <a:t>Jeremiah 2</a:t>
            </a:r>
            <a:r>
              <a:rPr lang="en-US" dirty="0"/>
              <a:t>  [629 BC]</a:t>
            </a:r>
          </a:p>
          <a:p>
            <a:pPr marL="514350" indent="-514350">
              <a:buFont typeface="+mj-lt"/>
              <a:buAutoNum type="arabicPeriod" startAt="5"/>
            </a:pPr>
            <a:r>
              <a:rPr lang="en-US" b="1" u="sng" dirty="0">
                <a:solidFill>
                  <a:srgbClr val="0070C0"/>
                </a:solidFill>
              </a:rPr>
              <a:t>Thus saith Yahuah</a:t>
            </a:r>
            <a:r>
              <a:rPr lang="en-US" dirty="0">
                <a:solidFill>
                  <a:srgbClr val="0070C0"/>
                </a:solidFill>
              </a:rPr>
              <a:t>, </a:t>
            </a:r>
            <a:r>
              <a:rPr lang="en-US" dirty="0"/>
              <a:t>What iniquity have your fathers </a:t>
            </a:r>
            <a:br>
              <a:rPr lang="en-US" dirty="0"/>
            </a:br>
            <a:r>
              <a:rPr lang="en-US" dirty="0"/>
              <a:t>found in me, that </a:t>
            </a:r>
            <a:r>
              <a:rPr lang="en-US" b="1" u="sng" dirty="0">
                <a:solidFill>
                  <a:srgbClr val="9A0000"/>
                </a:solidFill>
              </a:rPr>
              <a:t>they are gone far from me</a:t>
            </a:r>
            <a:r>
              <a:rPr lang="en-US" dirty="0">
                <a:solidFill>
                  <a:srgbClr val="9A0000"/>
                </a:solidFill>
              </a:rPr>
              <a:t>, </a:t>
            </a:r>
            <a:r>
              <a:rPr lang="en-US" dirty="0"/>
              <a:t>and </a:t>
            </a:r>
            <a:br>
              <a:rPr lang="en-US" dirty="0"/>
            </a:br>
            <a:r>
              <a:rPr lang="en-US" dirty="0"/>
              <a:t>have </a:t>
            </a:r>
            <a:r>
              <a:rPr lang="en-US" b="1" u="sng" dirty="0">
                <a:solidFill>
                  <a:srgbClr val="9A0000"/>
                </a:solidFill>
              </a:rPr>
              <a:t>walked after vanity</a:t>
            </a:r>
            <a:r>
              <a:rPr lang="en-US" dirty="0">
                <a:solidFill>
                  <a:srgbClr val="9A0000"/>
                </a:solidFill>
              </a:rPr>
              <a:t>, </a:t>
            </a:r>
            <a:r>
              <a:rPr lang="en-US" dirty="0"/>
              <a:t>and are become vain?</a:t>
            </a:r>
          </a:p>
          <a:p>
            <a:pPr marL="514350" indent="-514350">
              <a:buFont typeface="+mj-lt"/>
              <a:buAutoNum type="arabicPeriod" startAt="7"/>
            </a:pPr>
            <a:r>
              <a:rPr lang="en-US" dirty="0"/>
              <a:t>And I brought you into a plentiful country, to eat the fruit </a:t>
            </a:r>
            <a:br>
              <a:rPr lang="en-US" dirty="0"/>
            </a:br>
            <a:r>
              <a:rPr lang="en-US" dirty="0"/>
              <a:t>thereof and the goodness thereof; but when ye entered, </a:t>
            </a:r>
            <a:br>
              <a:rPr lang="en-US" dirty="0"/>
            </a:br>
            <a:r>
              <a:rPr lang="en-US" b="1" u="sng" dirty="0">
                <a:solidFill>
                  <a:srgbClr val="9A0000"/>
                </a:solidFill>
              </a:rPr>
              <a:t>ye defiled my land, and made mine heritage an abomination</a:t>
            </a:r>
            <a:r>
              <a:rPr lang="en-US" dirty="0">
                <a:solidFill>
                  <a:srgbClr val="9A0000"/>
                </a:solidFill>
              </a:rPr>
              <a:t>.</a:t>
            </a:r>
          </a:p>
          <a:p>
            <a:pPr marL="514350" indent="-514350">
              <a:buFont typeface="+mj-lt"/>
              <a:buAutoNum type="arabicPeriod" startAt="7"/>
            </a:pPr>
            <a:r>
              <a:rPr lang="en-US" dirty="0"/>
              <a:t>The priests said not, Where is Yahuah? </a:t>
            </a:r>
            <a:r>
              <a:rPr lang="en-US" b="1" dirty="0">
                <a:ln>
                  <a:solidFill>
                    <a:schemeClr val="accent5">
                      <a:lumMod val="50000"/>
                    </a:schemeClr>
                  </a:solidFill>
                </a:ln>
                <a:solidFill>
                  <a:schemeClr val="accent5">
                    <a:lumMod val="50000"/>
                  </a:schemeClr>
                </a:solidFill>
              </a:rPr>
              <a:t>and they that handle the law </a:t>
            </a:r>
            <a:br>
              <a:rPr lang="en-US" b="1" dirty="0">
                <a:ln>
                  <a:solidFill>
                    <a:schemeClr val="accent5">
                      <a:lumMod val="50000"/>
                    </a:schemeClr>
                  </a:solidFill>
                </a:ln>
                <a:solidFill>
                  <a:schemeClr val="accent5">
                    <a:lumMod val="50000"/>
                  </a:schemeClr>
                </a:solidFill>
              </a:rPr>
            </a:br>
            <a:r>
              <a:rPr lang="en-US" b="1" u="sng" dirty="0">
                <a:ln>
                  <a:solidFill>
                    <a:schemeClr val="accent5">
                      <a:lumMod val="50000"/>
                    </a:schemeClr>
                  </a:solidFill>
                </a:ln>
                <a:solidFill>
                  <a:srgbClr val="9A0000"/>
                </a:solidFill>
              </a:rPr>
              <a:t>knew me not</a:t>
            </a:r>
            <a:r>
              <a:rPr lang="en-US" b="1" dirty="0">
                <a:ln>
                  <a:solidFill>
                    <a:schemeClr val="accent5">
                      <a:lumMod val="50000"/>
                    </a:schemeClr>
                  </a:solidFill>
                </a:ln>
                <a:solidFill>
                  <a:srgbClr val="9A0000"/>
                </a:solidFill>
              </a:rPr>
              <a:t>:</a:t>
            </a:r>
            <a:r>
              <a:rPr lang="en-US" dirty="0">
                <a:solidFill>
                  <a:srgbClr val="9A0000"/>
                </a:solidFill>
              </a:rPr>
              <a:t> </a:t>
            </a:r>
            <a:r>
              <a:rPr lang="en-US" dirty="0"/>
              <a:t>[lawgiver] the pastors also </a:t>
            </a:r>
            <a:r>
              <a:rPr lang="en-US" b="1" u="sng" dirty="0">
                <a:solidFill>
                  <a:srgbClr val="9A0000"/>
                </a:solidFill>
              </a:rPr>
              <a:t>transgressed against me</a:t>
            </a:r>
            <a:r>
              <a:rPr lang="en-US" dirty="0">
                <a:solidFill>
                  <a:srgbClr val="9A0000"/>
                </a:solidFill>
              </a:rPr>
              <a:t>, </a:t>
            </a:r>
            <a:r>
              <a:rPr lang="en-US" dirty="0"/>
              <a:t>and the prophets prophesied by Baal, and </a:t>
            </a:r>
            <a:r>
              <a:rPr lang="en-US" u="sng" dirty="0"/>
              <a:t>walked after things that do not profit</a:t>
            </a:r>
            <a:r>
              <a:rPr lang="en-US" dirty="0"/>
              <a:t>.</a:t>
            </a:r>
          </a:p>
          <a:p>
            <a:pPr marL="514350" indent="-514350">
              <a:buFont typeface="+mj-lt"/>
              <a:buAutoNum type="arabicPeriod" startAt="7"/>
            </a:pPr>
            <a:r>
              <a:rPr lang="en-US" dirty="0"/>
              <a:t>Wherefore I will yet plead with you, saith Yahuah, and with your </a:t>
            </a:r>
            <a:br>
              <a:rPr lang="en-US" dirty="0"/>
            </a:br>
            <a:r>
              <a:rPr lang="en-US" dirty="0"/>
              <a:t>children's children will I plead.</a:t>
            </a:r>
          </a:p>
        </p:txBody>
      </p:sp>
      <p:pic>
        <p:nvPicPr>
          <p:cNvPr id="5123" name="Picture 3" descr="C:\Users\Rae\Desktop\Prophet - Jeremiah - edi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25000" y="1289499"/>
            <a:ext cx="2362200" cy="3053901"/>
          </a:xfrm>
          <a:prstGeom prst="ellipse">
            <a:avLst/>
          </a:prstGeom>
          <a:ln>
            <a:noFill/>
          </a:ln>
          <a:effectLst>
            <a:softEdge rad="112500"/>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9" name="Slide Number Placeholder 1"/>
          <p:cNvSpPr txBox="1">
            <a:spLocks/>
          </p:cNvSpPr>
          <p:nvPr/>
        </p:nvSpPr>
        <p:spPr>
          <a:xfrm>
            <a:off x="9372600" y="647217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41</a:t>
            </a:fld>
            <a:endParaRPr lang="en-US" b="1" dirty="0">
              <a:solidFill>
                <a:srgbClr val="713A1F"/>
              </a:solidFill>
            </a:endParaRPr>
          </a:p>
        </p:txBody>
      </p:sp>
      <p:sp>
        <p:nvSpPr>
          <p:cNvPr id="7" name="Title 2"/>
          <p:cNvSpPr txBox="1">
            <a:spLocks/>
          </p:cNvSpPr>
          <p:nvPr/>
        </p:nvSpPr>
        <p:spPr>
          <a:xfrm>
            <a:off x="228600" y="0"/>
            <a:ext cx="11658600" cy="1325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600" b="1" dirty="0">
                <a:ln w="11430">
                  <a:solidFill>
                    <a:srgbClr val="E25110"/>
                  </a:solidFill>
                </a:ln>
                <a:solidFill>
                  <a:schemeClr val="accent5">
                    <a:lumMod val="75000"/>
                  </a:schemeClr>
                </a:solidFill>
                <a:effectLst>
                  <a:outerShdw blurRad="50800" dist="39000" dir="5460000" algn="tl">
                    <a:srgbClr val="000000">
                      <a:alpha val="38000"/>
                    </a:srgbClr>
                  </a:outerShdw>
                </a:effectLst>
                <a:latin typeface="Matura MT Script Capitals" pitchFamily="66" charset="0"/>
              </a:rPr>
              <a:t>Jeremiah </a:t>
            </a:r>
            <a:r>
              <a:rPr lang="en-US" sz="66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Warns</a:t>
            </a:r>
            <a:r>
              <a:rPr lang="en-US" sz="48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 </a:t>
            </a:r>
            <a:r>
              <a:rPr lang="en-US" sz="66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Judah</a:t>
            </a:r>
            <a:r>
              <a:rPr lang="en-US" sz="6600" b="1" dirty="0">
                <a:ln w="11430">
                  <a:solidFill>
                    <a:srgbClr val="E25110"/>
                  </a:solidFill>
                </a:ln>
                <a:solidFill>
                  <a:schemeClr val="accent5">
                    <a:lumMod val="75000"/>
                  </a:schemeClr>
                </a:solidFill>
                <a:effectLst>
                  <a:outerShdw blurRad="50800" dist="39000" dir="5460000" algn="tl">
                    <a:srgbClr val="000000">
                      <a:alpha val="38000"/>
                    </a:srgbClr>
                  </a:outerShdw>
                </a:effectLst>
                <a:latin typeface="Matura MT Script Capitals" pitchFamily="66" charset="0"/>
              </a:rPr>
              <a:t> </a:t>
            </a:r>
            <a:r>
              <a:rPr lang="en-US" sz="3200" b="1" dirty="0">
                <a:ln w="11430">
                  <a:solidFill>
                    <a:srgbClr val="E25110"/>
                  </a:solidFill>
                </a:ln>
                <a:solidFill>
                  <a:schemeClr val="bg2">
                    <a:lumMod val="50000"/>
                  </a:schemeClr>
                </a:solidFill>
                <a:effectLst>
                  <a:outerShdw blurRad="50800" dist="39000" dir="5460000" algn="tl">
                    <a:srgbClr val="000000">
                      <a:alpha val="38000"/>
                    </a:srgbClr>
                  </a:outerShdw>
                </a:effectLst>
              </a:rPr>
              <a:t>629 BC</a:t>
            </a:r>
            <a:r>
              <a:rPr lang="en-US" sz="3200" b="1" dirty="0">
                <a:ln w="11430">
                  <a:solidFill>
                    <a:srgbClr val="E25110"/>
                  </a:solidFill>
                </a:ln>
                <a:solidFill>
                  <a:schemeClr val="accent5">
                    <a:lumMod val="75000"/>
                  </a:schemeClr>
                </a:solidFill>
                <a:effectLst>
                  <a:outerShdw blurRad="50800" dist="39000" dir="5460000" algn="tl">
                    <a:srgbClr val="000000">
                      <a:alpha val="38000"/>
                    </a:srgbClr>
                  </a:outerShdw>
                </a:effectLst>
                <a:latin typeface="Matura MT Script Capitals" pitchFamily="66" charset="0"/>
              </a:rPr>
              <a:t> </a:t>
            </a:r>
            <a:endParaRPr lang="en-US" sz="4000" b="1" dirty="0">
              <a:ln w="11430">
                <a:solidFill>
                  <a:srgbClr val="9E2A2A"/>
                </a:solidFill>
              </a:ln>
              <a:solidFill>
                <a:schemeClr val="accent5">
                  <a:lumMod val="75000"/>
                </a:schemeClr>
              </a:solidFill>
              <a:effectLst>
                <a:outerShdw blurRad="50800" dist="39000" dir="5460000" algn="tl">
                  <a:srgbClr val="000000">
                    <a:alpha val="38000"/>
                  </a:srgbClr>
                </a:outerShdw>
              </a:effectLst>
              <a:latin typeface="Arial Rounded MT Bold" pitchFamily="34" charset="0"/>
            </a:endParaRPr>
          </a:p>
        </p:txBody>
      </p:sp>
    </p:spTree>
    <p:extLst>
      <p:ext uri="{BB962C8B-B14F-4D97-AF65-F5344CB8AC3E}">
        <p14:creationId xmlns:p14="http://schemas.microsoft.com/office/powerpoint/2010/main" val="3901425282"/>
      </p:ext>
    </p:extLst>
  </p:cSld>
  <p:clrMapOvr>
    <a:masterClrMapping/>
  </p:clrMapOvr>
  <p:transition spd="slow">
    <p:circl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380999" y="1396517"/>
            <a:ext cx="11544975" cy="5387052"/>
          </a:xfrm>
        </p:spPr>
        <p:txBody>
          <a:bodyPr>
            <a:normAutofit fontScale="92500" lnSpcReduction="10000"/>
            <a:scene3d>
              <a:camera prst="orthographicFront"/>
              <a:lightRig rig="threePt" dir="t"/>
            </a:scene3d>
            <a:sp3d extrusionH="57150">
              <a:bevelT w="38100" h="38100"/>
            </a:sp3d>
          </a:bodyPr>
          <a:lstStyle/>
          <a:p>
            <a:pPr marL="0" indent="0">
              <a:buNone/>
            </a:pPr>
            <a:r>
              <a:rPr lang="en-US" b="1" dirty="0">
                <a:ln>
                  <a:solidFill>
                    <a:schemeClr val="accent5">
                      <a:lumMod val="50000"/>
                    </a:schemeClr>
                  </a:solidFill>
                </a:ln>
                <a:solidFill>
                  <a:schemeClr val="accent5">
                    <a:lumMod val="75000"/>
                  </a:schemeClr>
                </a:solidFill>
              </a:rPr>
              <a:t>Jeremiah 2</a:t>
            </a:r>
            <a:r>
              <a:rPr lang="en-US" dirty="0"/>
              <a:t>  [629 BC]</a:t>
            </a:r>
          </a:p>
          <a:p>
            <a:pPr marL="514350" indent="-514350">
              <a:buFont typeface="+mj-lt"/>
              <a:buAutoNum type="arabicPeriod" startAt="11"/>
            </a:pPr>
            <a:r>
              <a:rPr lang="en-US" dirty="0"/>
              <a:t>Hath a nation changed their gods, which are yet no gods? but </a:t>
            </a:r>
            <a:r>
              <a:rPr lang="en-US" b="1" dirty="0">
                <a:solidFill>
                  <a:srgbClr val="9A0000"/>
                </a:solidFill>
              </a:rPr>
              <a:t>my </a:t>
            </a:r>
            <a:br>
              <a:rPr lang="en-US" b="1" dirty="0">
                <a:solidFill>
                  <a:srgbClr val="9A0000"/>
                </a:solidFill>
              </a:rPr>
            </a:br>
            <a:r>
              <a:rPr lang="en-US" b="1" dirty="0">
                <a:solidFill>
                  <a:srgbClr val="9A0000"/>
                </a:solidFill>
              </a:rPr>
              <a:t>people have changed their glory for </a:t>
            </a:r>
            <a:r>
              <a:rPr lang="en-US" b="1" u="sng" dirty="0">
                <a:solidFill>
                  <a:srgbClr val="9A0000"/>
                </a:solidFill>
              </a:rPr>
              <a:t>that which doth not profit</a:t>
            </a:r>
            <a:r>
              <a:rPr lang="en-US" dirty="0">
                <a:solidFill>
                  <a:srgbClr val="9A0000"/>
                </a:solidFill>
              </a:rPr>
              <a:t>.</a:t>
            </a:r>
          </a:p>
          <a:p>
            <a:pPr marL="514350" indent="-514350">
              <a:buFont typeface="+mj-lt"/>
              <a:buAutoNum type="arabicPeriod" startAt="13"/>
            </a:pPr>
            <a:r>
              <a:rPr lang="en-US" dirty="0"/>
              <a:t>For </a:t>
            </a:r>
            <a:r>
              <a:rPr lang="en-US" dirty="0">
                <a:solidFill>
                  <a:srgbClr val="9A0000"/>
                </a:solidFill>
              </a:rPr>
              <a:t>my people have </a:t>
            </a:r>
            <a:r>
              <a:rPr lang="en-US" b="1" u="sng" dirty="0">
                <a:solidFill>
                  <a:srgbClr val="9A0000"/>
                </a:solidFill>
              </a:rPr>
              <a:t>committed two evils</a:t>
            </a:r>
            <a:r>
              <a:rPr lang="en-US" dirty="0">
                <a:solidFill>
                  <a:srgbClr val="9A0000"/>
                </a:solidFill>
              </a:rPr>
              <a:t>; </a:t>
            </a:r>
            <a:r>
              <a:rPr lang="en-US" u="sng" dirty="0"/>
              <a:t>they have forsaken me </a:t>
            </a:r>
            <a:br>
              <a:rPr lang="en-US" dirty="0"/>
            </a:br>
            <a:r>
              <a:rPr lang="en-US" dirty="0"/>
              <a:t>the fountain of living waters, and hewed them out cisterns, </a:t>
            </a:r>
            <a:br>
              <a:rPr lang="en-US" dirty="0"/>
            </a:br>
            <a:r>
              <a:rPr lang="en-US" dirty="0"/>
              <a:t>broken cisterns, that can hold no water.</a:t>
            </a:r>
          </a:p>
          <a:p>
            <a:pPr marL="514350" indent="-514350">
              <a:buFont typeface="+mj-lt"/>
              <a:buAutoNum type="arabicPeriod" startAt="17"/>
            </a:pPr>
            <a:r>
              <a:rPr lang="en-US" dirty="0"/>
              <a:t>Hast thou not procured this unto thyself, in that thou hast forsaken </a:t>
            </a:r>
            <a:br>
              <a:rPr lang="en-US" dirty="0"/>
            </a:br>
            <a:r>
              <a:rPr lang="en-US" dirty="0"/>
              <a:t>Yahuah thy Elohim, when he led thee by the way?</a:t>
            </a:r>
          </a:p>
          <a:p>
            <a:pPr marL="514350" indent="-514350">
              <a:buFont typeface="+mj-lt"/>
              <a:buAutoNum type="arabicPeriod" startAt="19"/>
            </a:pPr>
            <a:r>
              <a:rPr lang="en-US" dirty="0"/>
              <a:t>Thine own wickedness shall correct thee, and thy backslidings shall reprove thee: know therefore and see that it is an evil thing and bitter, that thou hast forsaken Yahuah thy Elohim, and that my fear is not in thee … </a:t>
            </a:r>
          </a:p>
          <a:p>
            <a:pPr marL="514350" indent="-514350">
              <a:buFont typeface="+mj-lt"/>
              <a:buAutoNum type="arabicPeriod" startAt="19"/>
            </a:pPr>
            <a:r>
              <a:rPr lang="en-US" dirty="0"/>
              <a:t>For of old time I have broken thy yoke, and burst thy bands; and </a:t>
            </a:r>
            <a:r>
              <a:rPr lang="en-US" b="1" dirty="0">
                <a:solidFill>
                  <a:srgbClr val="9A0000"/>
                </a:solidFill>
              </a:rPr>
              <a:t>thou </a:t>
            </a:r>
            <a:r>
              <a:rPr lang="en-US" b="1" dirty="0" err="1">
                <a:solidFill>
                  <a:srgbClr val="9A0000"/>
                </a:solidFill>
              </a:rPr>
              <a:t>saidst</a:t>
            </a:r>
            <a:r>
              <a:rPr lang="en-US" b="1" dirty="0">
                <a:solidFill>
                  <a:srgbClr val="9A0000"/>
                </a:solidFill>
              </a:rPr>
              <a:t>, </a:t>
            </a:r>
            <a:br>
              <a:rPr lang="en-US" b="1" dirty="0">
                <a:solidFill>
                  <a:srgbClr val="9A0000"/>
                </a:solidFill>
              </a:rPr>
            </a:br>
            <a:r>
              <a:rPr lang="en-US" b="1" dirty="0">
                <a:solidFill>
                  <a:srgbClr val="9A0000"/>
                </a:solidFill>
              </a:rPr>
              <a:t>I will not transgress; when </a:t>
            </a:r>
            <a:r>
              <a:rPr lang="en-US" b="1" u="sng" dirty="0">
                <a:solidFill>
                  <a:srgbClr val="9A0000"/>
                </a:solidFill>
                <a:effectLst>
                  <a:glow rad="101600">
                    <a:schemeClr val="accent4">
                      <a:lumMod val="75000"/>
                      <a:alpha val="69000"/>
                    </a:schemeClr>
                  </a:glow>
                </a:effectLst>
              </a:rPr>
              <a:t>upon every high hill and under every green tree </a:t>
            </a:r>
            <a:br>
              <a:rPr lang="en-US" b="1" u="sng" dirty="0">
                <a:solidFill>
                  <a:srgbClr val="9A0000"/>
                </a:solidFill>
                <a:effectLst>
                  <a:glow rad="101600">
                    <a:schemeClr val="accent4">
                      <a:lumMod val="75000"/>
                      <a:alpha val="69000"/>
                    </a:schemeClr>
                  </a:glow>
                </a:effectLst>
              </a:rPr>
            </a:br>
            <a:r>
              <a:rPr lang="en-US" b="1" u="sng" dirty="0">
                <a:solidFill>
                  <a:srgbClr val="9A0000"/>
                </a:solidFill>
                <a:effectLst>
                  <a:glow rad="101600">
                    <a:schemeClr val="accent4">
                      <a:lumMod val="75000"/>
                      <a:alpha val="69000"/>
                    </a:schemeClr>
                  </a:glow>
                </a:effectLst>
              </a:rPr>
              <a:t>thou </a:t>
            </a:r>
            <a:r>
              <a:rPr lang="en-US" b="1" u="sng" dirty="0" err="1">
                <a:solidFill>
                  <a:srgbClr val="9A0000"/>
                </a:solidFill>
                <a:effectLst>
                  <a:glow rad="101600">
                    <a:schemeClr val="accent4">
                      <a:lumMod val="75000"/>
                      <a:alpha val="69000"/>
                    </a:schemeClr>
                  </a:glow>
                </a:effectLst>
              </a:rPr>
              <a:t>wanderest</a:t>
            </a:r>
            <a:r>
              <a:rPr lang="en-US" b="1" dirty="0">
                <a:solidFill>
                  <a:srgbClr val="9A0000"/>
                </a:solidFill>
                <a:effectLst>
                  <a:glow rad="101600">
                    <a:schemeClr val="accent4">
                      <a:lumMod val="75000"/>
                      <a:alpha val="69000"/>
                    </a:schemeClr>
                  </a:glow>
                </a:effectLst>
              </a:rPr>
              <a:t>, </a:t>
            </a:r>
            <a:r>
              <a:rPr lang="en-US" b="1" u="sng" dirty="0">
                <a:solidFill>
                  <a:srgbClr val="9A0000"/>
                </a:solidFill>
                <a:effectLst>
                  <a:glow rad="101600">
                    <a:schemeClr val="accent4">
                      <a:lumMod val="75000"/>
                      <a:alpha val="69000"/>
                    </a:schemeClr>
                  </a:glow>
                </a:effectLst>
              </a:rPr>
              <a:t>playing the harlot</a:t>
            </a:r>
            <a:r>
              <a:rPr lang="en-US" dirty="0">
                <a:solidFill>
                  <a:srgbClr val="9A0000"/>
                </a:solidFill>
              </a:rPr>
              <a:t>.</a:t>
            </a:r>
          </a:p>
          <a:p>
            <a:endParaRPr lang="en-US" dirty="0"/>
          </a:p>
        </p:txBody>
      </p:sp>
      <p:sp>
        <p:nvSpPr>
          <p:cNvPr id="9" name="Slide Number Placeholder 1"/>
          <p:cNvSpPr txBox="1">
            <a:spLocks/>
          </p:cNvSpPr>
          <p:nvPr/>
        </p:nvSpPr>
        <p:spPr>
          <a:xfrm>
            <a:off x="9372600" y="647217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42</a:t>
            </a:fld>
            <a:endParaRPr lang="en-US" b="1" dirty="0">
              <a:solidFill>
                <a:srgbClr val="713A1F"/>
              </a:solidFill>
            </a:endParaRPr>
          </a:p>
        </p:txBody>
      </p:sp>
      <p:pic>
        <p:nvPicPr>
          <p:cNvPr id="5123" name="Picture 3" descr="C:\Users\Rae\Desktop\Prophet - Jeremiah - edit.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29800" y="1143000"/>
            <a:ext cx="1981200" cy="2561336"/>
          </a:xfrm>
          <a:prstGeom prst="ellipse">
            <a:avLst/>
          </a:prstGeom>
          <a:ln>
            <a:noFill/>
          </a:ln>
          <a:effectLst>
            <a:softEdge rad="112500"/>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7" name="Title 2"/>
          <p:cNvSpPr txBox="1">
            <a:spLocks/>
          </p:cNvSpPr>
          <p:nvPr/>
        </p:nvSpPr>
        <p:spPr>
          <a:xfrm>
            <a:off x="0" y="45720"/>
            <a:ext cx="12192000" cy="1325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6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Judah’s Extra Warnings! </a:t>
            </a:r>
            <a:r>
              <a:rPr lang="en-US" sz="4000" b="1" dirty="0">
                <a:ln w="11430">
                  <a:solidFill>
                    <a:srgbClr val="E25110"/>
                  </a:solidFill>
                </a:ln>
                <a:solidFill>
                  <a:schemeClr val="bg2">
                    <a:lumMod val="50000"/>
                  </a:schemeClr>
                </a:solidFill>
                <a:effectLst>
                  <a:outerShdw blurRad="50800" dist="39000" dir="5460000" algn="tl">
                    <a:srgbClr val="000000">
                      <a:alpha val="38000"/>
                    </a:srgbClr>
                  </a:outerShdw>
                </a:effectLst>
              </a:rPr>
              <a:t>(</a:t>
            </a:r>
            <a:r>
              <a:rPr lang="en-US" sz="4000" b="1" dirty="0" err="1">
                <a:ln w="11430">
                  <a:solidFill>
                    <a:srgbClr val="E25110"/>
                  </a:solidFill>
                </a:ln>
                <a:solidFill>
                  <a:schemeClr val="bg2">
                    <a:lumMod val="50000"/>
                  </a:schemeClr>
                </a:solidFill>
                <a:effectLst>
                  <a:outerShdw blurRad="50800" dist="39000" dir="5460000" algn="tl">
                    <a:srgbClr val="000000">
                      <a:alpha val="38000"/>
                    </a:srgbClr>
                  </a:outerShdw>
                </a:effectLst>
              </a:rPr>
              <a:t>con’t</a:t>
            </a:r>
            <a:r>
              <a:rPr lang="en-US" sz="4000" b="1" dirty="0">
                <a:ln w="11430">
                  <a:solidFill>
                    <a:srgbClr val="E25110"/>
                  </a:solidFill>
                </a:ln>
                <a:solidFill>
                  <a:schemeClr val="bg2">
                    <a:lumMod val="50000"/>
                  </a:schemeClr>
                </a:solidFill>
                <a:effectLst>
                  <a:outerShdw blurRad="50800" dist="39000" dir="5460000" algn="tl">
                    <a:srgbClr val="000000">
                      <a:alpha val="38000"/>
                    </a:srgbClr>
                  </a:outerShdw>
                </a:effectLst>
              </a:rPr>
              <a:t>)</a:t>
            </a:r>
            <a:endParaRPr lang="en-US" sz="2400" b="1" dirty="0">
              <a:ln w="11430">
                <a:solidFill>
                  <a:srgbClr val="9E2A2A"/>
                </a:solidFill>
              </a:ln>
              <a:solidFill>
                <a:schemeClr val="bg2">
                  <a:lumMod val="50000"/>
                </a:schemeClr>
              </a:solidFill>
              <a:effectLst>
                <a:outerShdw blurRad="50800" dist="39000" dir="5460000" algn="tl">
                  <a:srgbClr val="000000">
                    <a:alpha val="38000"/>
                  </a:srgbClr>
                </a:outerShdw>
              </a:effectLst>
              <a:latin typeface="Arial Rounded MT Bold" pitchFamily="34" charset="0"/>
            </a:endParaRPr>
          </a:p>
        </p:txBody>
      </p:sp>
    </p:spTree>
    <p:extLst>
      <p:ext uri="{BB962C8B-B14F-4D97-AF65-F5344CB8AC3E}">
        <p14:creationId xmlns:p14="http://schemas.microsoft.com/office/powerpoint/2010/main" val="2115831017"/>
      </p:ext>
    </p:extLst>
  </p:cSld>
  <p:clrMapOvr>
    <a:masterClrMapping/>
  </p:clrMapOvr>
  <p:transition spd="slow">
    <p:circle/>
  </p:transition>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90600"/>
          </a:xfrm>
        </p:spPr>
        <p:txBody>
          <a:bodyPr>
            <a:normAutofit/>
            <a:scene3d>
              <a:camera prst="orthographicFront"/>
              <a:lightRig rig="threePt" dir="t"/>
            </a:scene3d>
            <a:sp3d extrusionH="57150">
              <a:bevelT h="25400" prst="softRound"/>
            </a:sp3d>
          </a:bodyPr>
          <a:lstStyle/>
          <a:p>
            <a:pPr algn="ctr"/>
            <a:r>
              <a:rPr lang="en-US" sz="4800" b="1" dirty="0">
                <a:ln w="11430"/>
                <a:solidFill>
                  <a:srgbClr val="00B0F0"/>
                </a:solidFill>
                <a:effectLst>
                  <a:outerShdw blurRad="50800" dist="39000" dir="5460000" algn="tl">
                    <a:srgbClr val="000000">
                      <a:alpha val="38000"/>
                    </a:srgbClr>
                  </a:outerShdw>
                </a:effectLst>
                <a:latin typeface="Cooper Black" pitchFamily="18" charset="0"/>
              </a:rPr>
              <a:t>625  BC    Josiah Purges the Land</a:t>
            </a:r>
            <a:endParaRPr lang="en-US" dirty="0">
              <a:solidFill>
                <a:srgbClr val="00B0F0"/>
              </a:solidFill>
            </a:endParaRPr>
          </a:p>
        </p:txBody>
      </p:sp>
      <p:sp>
        <p:nvSpPr>
          <p:cNvPr id="4" name="Slide Number Placeholder 3"/>
          <p:cNvSpPr>
            <a:spLocks noGrp="1"/>
          </p:cNvSpPr>
          <p:nvPr>
            <p:ph type="sldNum" sz="quarter" idx="12"/>
          </p:nvPr>
        </p:nvSpPr>
        <p:spPr>
          <a:xfrm>
            <a:off x="9448800" y="6460525"/>
            <a:ext cx="2743200" cy="365125"/>
          </a:xfrm>
        </p:spPr>
        <p:txBody>
          <a:bodyPr/>
          <a:lstStyle/>
          <a:p>
            <a:fld id="{AA4C6552-42F6-43F2-A3FB-E92E8C09004E}" type="slidenum">
              <a:rPr lang="en-US" smtClean="0"/>
              <a:pPr/>
              <a:t>43</a:t>
            </a:fld>
            <a:endParaRPr lang="en-US" dirty="0"/>
          </a:p>
        </p:txBody>
      </p:sp>
      <p:graphicFrame>
        <p:nvGraphicFramePr>
          <p:cNvPr id="7" name="Content Placeholder 4"/>
          <p:cNvGraphicFramePr>
            <a:graphicFrameLocks/>
          </p:cNvGraphicFramePr>
          <p:nvPr>
            <p:extLst>
              <p:ext uri="{D42A27DB-BD31-4B8C-83A1-F6EECF244321}">
                <p14:modId xmlns:p14="http://schemas.microsoft.com/office/powerpoint/2010/main" val="3195489004"/>
              </p:ext>
            </p:extLst>
          </p:nvPr>
        </p:nvGraphicFramePr>
        <p:xfrm>
          <a:off x="523240" y="969700"/>
          <a:ext cx="11201400" cy="4896104"/>
        </p:xfrm>
        <a:graphic>
          <a:graphicData uri="http://schemas.openxmlformats.org/drawingml/2006/table">
            <a:tbl>
              <a:tblPr firstRow="1" bandRow="1">
                <a:effectLst/>
                <a:tableStyleId>{21E4AEA4-8DFA-4A89-87EB-49C32662AFE0}</a:tableStyleId>
              </a:tblPr>
              <a:tblGrid>
                <a:gridCol w="1447800">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8610600">
                  <a:extLst>
                    <a:ext uri="{9D8B030D-6E8A-4147-A177-3AD203B41FA5}">
                      <a16:colId xmlns:a16="http://schemas.microsoft.com/office/drawing/2014/main" val="20002"/>
                    </a:ext>
                  </a:extLst>
                </a:gridCol>
              </a:tblGrid>
              <a:tr h="502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Ref.</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Date</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algn="ctr"/>
                      <a:r>
                        <a:rPr lang="en-US" sz="2800" dirty="0">
                          <a:ln>
                            <a:solidFill>
                              <a:schemeClr val="accent5">
                                <a:lumMod val="75000"/>
                              </a:schemeClr>
                            </a:solidFill>
                          </a:ln>
                          <a:effectLst>
                            <a:outerShdw blurRad="38100" dist="38100" dir="2700000" algn="tl">
                              <a:srgbClr val="000000">
                                <a:alpha val="43137"/>
                              </a:srgbClr>
                            </a:outerShdw>
                          </a:effectLst>
                        </a:rPr>
                        <a:t>Description</a:t>
                      </a:r>
                      <a:endPar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a:solidFill>
                            <a:srgbClr val="000000"/>
                          </a:solidFill>
                          <a:effectLst/>
                          <a:latin typeface="+mn-lt"/>
                          <a:ea typeface="Calibri"/>
                          <a:cs typeface="Calibri"/>
                        </a:rPr>
                        <a:t>2 </a:t>
                      </a:r>
                      <a:r>
                        <a:rPr lang="en-US" sz="1800" dirty="0" err="1">
                          <a:solidFill>
                            <a:srgbClr val="000000"/>
                          </a:solidFill>
                          <a:effectLst/>
                          <a:latin typeface="+mn-lt"/>
                          <a:ea typeface="Calibri"/>
                          <a:cs typeface="Calibri"/>
                        </a:rPr>
                        <a:t>Chr</a:t>
                      </a:r>
                      <a:r>
                        <a:rPr lang="en-US" sz="1800" dirty="0">
                          <a:solidFill>
                            <a:srgbClr val="000000"/>
                          </a:solidFill>
                          <a:effectLst/>
                          <a:latin typeface="+mn-lt"/>
                          <a:ea typeface="Calibri"/>
                          <a:cs typeface="Calibri"/>
                        </a:rPr>
                        <a:t> 33:3-6</a:t>
                      </a:r>
                      <a:endParaRPr lang="en-US" sz="1800" dirty="0">
                        <a:effectLst/>
                        <a:latin typeface="+mn-lt"/>
                        <a:ea typeface="Calibri"/>
                        <a:cs typeface="Times New Roman"/>
                      </a:endParaRPr>
                    </a:p>
                    <a:p>
                      <a:pPr marL="0" marR="0">
                        <a:lnSpc>
                          <a:spcPct val="115000"/>
                        </a:lnSpc>
                        <a:spcBef>
                          <a:spcPts val="0"/>
                        </a:spcBef>
                        <a:spcAft>
                          <a:spcPts val="0"/>
                        </a:spcAft>
                      </a:pPr>
                      <a:endParaRPr lang="en-US" sz="1800" b="1" cap="none" spc="0" dirty="0">
                        <a:ln w="1905"/>
                        <a:solidFill>
                          <a:srgbClr val="C00000"/>
                        </a:solidFill>
                        <a:effectLst>
                          <a:innerShdw blurRad="69850" dist="43180" dir="5400000">
                            <a:srgbClr val="000000">
                              <a:alpha val="65000"/>
                            </a:srgbClr>
                          </a:innerShdw>
                        </a:effectLst>
                        <a:latin typeface="Calibri"/>
                        <a:ea typeface="Calibri"/>
                        <a:cs typeface="Times New Roman"/>
                      </a:endParaRPr>
                    </a:p>
                    <a:p>
                      <a:pPr marL="0" marR="0">
                        <a:lnSpc>
                          <a:spcPct val="115000"/>
                        </a:lnSpc>
                        <a:spcBef>
                          <a:spcPts val="0"/>
                        </a:spcBef>
                        <a:spcAft>
                          <a:spcPts val="0"/>
                        </a:spcAft>
                      </a:pPr>
                      <a:endParaRPr lang="en-US" sz="1800" b="1" cap="none" spc="0" dirty="0">
                        <a:ln w="1905"/>
                        <a:solidFill>
                          <a:srgbClr val="C00000"/>
                        </a:solidFill>
                        <a:effectLst>
                          <a:innerShdw blurRad="69850" dist="43180" dir="5400000">
                            <a:srgbClr val="000000">
                              <a:alpha val="65000"/>
                            </a:srgbClr>
                          </a:innerShdw>
                        </a:effectLst>
                        <a:latin typeface="Calibri"/>
                        <a:ea typeface="Calibri"/>
                        <a:cs typeface="Times New Roman"/>
                      </a:endParaRPr>
                    </a:p>
                    <a:p>
                      <a:pPr marL="0" marR="0">
                        <a:lnSpc>
                          <a:spcPct val="115000"/>
                        </a:lnSpc>
                        <a:spcBef>
                          <a:spcPts val="0"/>
                        </a:spcBef>
                        <a:spcAft>
                          <a:spcPts val="0"/>
                        </a:spcAft>
                      </a:pPr>
                      <a:endParaRPr lang="en-US" sz="1800" b="1" cap="none" spc="0" dirty="0">
                        <a:ln w="1905"/>
                        <a:solidFill>
                          <a:srgbClr val="C00000"/>
                        </a:solidFill>
                        <a:effectLst>
                          <a:innerShdw blurRad="69850" dist="43180" dir="5400000">
                            <a:srgbClr val="000000">
                              <a:alpha val="65000"/>
                            </a:srgbClr>
                          </a:innerShdw>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a:solidFill>
                            <a:srgbClr val="000000"/>
                          </a:solidFill>
                          <a:effectLst/>
                          <a:latin typeface="Calibri"/>
                          <a:ea typeface="Calibri"/>
                          <a:cs typeface="Calibri"/>
                        </a:rPr>
                        <a:t>~698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endParaRPr lang="en-US" sz="1800" dirty="0">
                        <a:solidFill>
                          <a:srgbClr val="C00000"/>
                        </a:solidFill>
                        <a:effectLst>
                          <a:outerShdw blurRad="38100" dist="38100" dir="2700000" algn="tl">
                            <a:srgbClr val="000000">
                              <a:alpha val="43137"/>
                            </a:srgbClr>
                          </a:outerShdw>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1"/>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2 Kings 22:17</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a:effectLst/>
                          <a:latin typeface="Calibri"/>
                          <a:ea typeface="Calibri"/>
                          <a:cs typeface="Calibri"/>
                        </a:rPr>
                        <a:t>~640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2"/>
                  </a:ext>
                </a:extLst>
              </a:tr>
              <a:tr h="370840">
                <a:tc>
                  <a:txBody>
                    <a:bodyPr/>
                    <a:lstStyle/>
                    <a:p>
                      <a:pPr marL="0" marR="0">
                        <a:lnSpc>
                          <a:spcPct val="115000"/>
                        </a:lnSpc>
                        <a:spcBef>
                          <a:spcPts val="0"/>
                        </a:spcBef>
                        <a:spcAft>
                          <a:spcPts val="0"/>
                        </a:spcAft>
                      </a:pPr>
                      <a:r>
                        <a:rPr lang="en-US" sz="1800" b="1" dirty="0">
                          <a:solidFill>
                            <a:srgbClr val="002060"/>
                          </a:solidFill>
                          <a:effectLst/>
                          <a:latin typeface="Calibri"/>
                          <a:ea typeface="Calibri"/>
                          <a:cs typeface="Calibri"/>
                        </a:rPr>
                        <a:t>2 </a:t>
                      </a:r>
                      <a:r>
                        <a:rPr lang="en-US" sz="1800" b="1" dirty="0" err="1">
                          <a:solidFill>
                            <a:srgbClr val="002060"/>
                          </a:solidFill>
                          <a:effectLst/>
                          <a:latin typeface="Calibri"/>
                          <a:ea typeface="Calibri"/>
                          <a:cs typeface="Calibri"/>
                        </a:rPr>
                        <a:t>Chr</a:t>
                      </a:r>
                      <a:r>
                        <a:rPr lang="en-US" sz="1800" b="1" dirty="0">
                          <a:solidFill>
                            <a:srgbClr val="002060"/>
                          </a:solidFill>
                          <a:effectLst/>
                          <a:latin typeface="Calibri"/>
                          <a:ea typeface="Calibri"/>
                          <a:cs typeface="Calibri"/>
                        </a:rPr>
                        <a:t> 34:3-7</a:t>
                      </a:r>
                      <a:endParaRPr lang="en-US" sz="1800" b="1" dirty="0">
                        <a:solidFill>
                          <a:srgbClr val="00206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a:solidFill>
                            <a:srgbClr val="002060"/>
                          </a:solidFill>
                          <a:effectLst/>
                          <a:latin typeface="Calibri"/>
                          <a:ea typeface="Calibri"/>
                          <a:cs typeface="Calibri"/>
                        </a:rPr>
                        <a:t>~640 BC</a:t>
                      </a:r>
                      <a:endParaRPr lang="en-US" sz="1800" b="1" dirty="0">
                        <a:solidFill>
                          <a:srgbClr val="00206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endParaRPr lang="en-US" sz="1800" b="1" dirty="0">
                        <a:solidFill>
                          <a:srgbClr val="002060"/>
                        </a:solidFill>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3"/>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Jer 1:16</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a:effectLst/>
                          <a:latin typeface="Calibri"/>
                          <a:ea typeface="Calibri"/>
                          <a:cs typeface="Calibri"/>
                        </a:rPr>
                        <a:t>~630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4"/>
                  </a:ext>
                </a:extLst>
              </a:tr>
              <a:tr h="370840">
                <a:tc>
                  <a:txBody>
                    <a:bodyPr/>
                    <a:lstStyle/>
                    <a:p>
                      <a:pPr marL="0" marR="0">
                        <a:lnSpc>
                          <a:spcPct val="115000"/>
                        </a:lnSpc>
                        <a:spcBef>
                          <a:spcPts val="0"/>
                        </a:spcBef>
                        <a:spcAft>
                          <a:spcPts val="0"/>
                        </a:spcAft>
                      </a:pPr>
                      <a:r>
                        <a:rPr lang="en-US" sz="1800" dirty="0">
                          <a:effectLst/>
                          <a:latin typeface="Calibri"/>
                          <a:ea typeface="Calibri"/>
                          <a:cs typeface="Calibri"/>
                        </a:rPr>
                        <a:t>Jer 2:5, 8, 20</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a:effectLst/>
                          <a:latin typeface="Calibri"/>
                          <a:ea typeface="Calibri"/>
                          <a:cs typeface="Calibri"/>
                        </a:rPr>
                        <a:t>~630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5"/>
                  </a:ext>
                </a:extLst>
              </a:tr>
              <a:tr h="370840">
                <a:tc>
                  <a:txBody>
                    <a:bodyPr/>
                    <a:lstStyle/>
                    <a:p>
                      <a:pPr marL="0" marR="0">
                        <a:lnSpc>
                          <a:spcPct val="115000"/>
                        </a:lnSpc>
                        <a:spcBef>
                          <a:spcPts val="0"/>
                        </a:spcBef>
                        <a:spcAft>
                          <a:spcPts val="0"/>
                        </a:spcAft>
                      </a:pPr>
                      <a:r>
                        <a:rPr lang="en-US" sz="1800" dirty="0" err="1">
                          <a:effectLst/>
                          <a:latin typeface="Calibri"/>
                          <a:ea typeface="Calibri"/>
                          <a:cs typeface="Calibri"/>
                        </a:rPr>
                        <a:t>Zeph</a:t>
                      </a:r>
                      <a:r>
                        <a:rPr lang="en-US" sz="1800" dirty="0">
                          <a:effectLst/>
                          <a:latin typeface="Calibri"/>
                          <a:ea typeface="Calibri"/>
                          <a:cs typeface="Calibri"/>
                        </a:rPr>
                        <a:t> 1:4, 5</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a:effectLst/>
                          <a:latin typeface="Calibri"/>
                          <a:ea typeface="Calibri"/>
                          <a:cs typeface="Calibri"/>
                        </a:rPr>
                        <a:t>~630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6"/>
                  </a:ext>
                </a:extLst>
              </a:tr>
              <a:tr h="370840">
                <a:tc>
                  <a:txBody>
                    <a:bodyPr/>
                    <a:lstStyle/>
                    <a:p>
                      <a:pPr marL="0" marR="0">
                        <a:lnSpc>
                          <a:spcPct val="115000"/>
                        </a:lnSpc>
                        <a:spcBef>
                          <a:spcPts val="0"/>
                        </a:spcBef>
                        <a:spcAft>
                          <a:spcPts val="0"/>
                        </a:spcAft>
                      </a:pPr>
                      <a:r>
                        <a:rPr lang="en-US" sz="1800" b="1" dirty="0">
                          <a:solidFill>
                            <a:srgbClr val="002060"/>
                          </a:solidFill>
                          <a:effectLst/>
                          <a:latin typeface="Calibri"/>
                          <a:ea typeface="Calibri"/>
                          <a:cs typeface="Calibri"/>
                        </a:rPr>
                        <a:t>2 Kings 23:5, 13 14, 24</a:t>
                      </a:r>
                      <a:endParaRPr lang="en-US" sz="1800" b="1" dirty="0">
                        <a:solidFill>
                          <a:srgbClr val="00206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gn="l">
                        <a:lnSpc>
                          <a:spcPct val="115000"/>
                        </a:lnSpc>
                        <a:spcBef>
                          <a:spcPts val="0"/>
                        </a:spcBef>
                        <a:spcAft>
                          <a:spcPts val="0"/>
                        </a:spcAft>
                      </a:pPr>
                      <a:r>
                        <a:rPr lang="en-US" sz="1800" b="1" dirty="0">
                          <a:solidFill>
                            <a:srgbClr val="002060"/>
                          </a:solidFill>
                          <a:effectLst/>
                          <a:latin typeface="Calibri"/>
                          <a:ea typeface="Calibri"/>
                          <a:cs typeface="Calibri"/>
                        </a:rPr>
                        <a:t>~625 BC</a:t>
                      </a:r>
                    </a:p>
                    <a:p>
                      <a:pPr marL="0" marR="0" algn="ctr">
                        <a:lnSpc>
                          <a:spcPct val="115000"/>
                        </a:lnSpc>
                        <a:spcBef>
                          <a:spcPts val="0"/>
                        </a:spcBef>
                        <a:spcAft>
                          <a:spcPts val="0"/>
                        </a:spcAft>
                      </a:pPr>
                      <a:r>
                        <a:rPr lang="en-US" sz="1800" b="1" dirty="0">
                          <a:solidFill>
                            <a:srgbClr val="002060"/>
                          </a:solidFill>
                          <a:effectLst/>
                          <a:latin typeface="Calibri"/>
                          <a:ea typeface="Calibri"/>
                          <a:cs typeface="Calibri"/>
                        </a:rPr>
                        <a:t>(15 years later)</a:t>
                      </a:r>
                      <a:endParaRPr lang="en-US" sz="1800" b="1" dirty="0">
                        <a:solidFill>
                          <a:srgbClr val="00206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70C0"/>
                          </a:solidFill>
                          <a:effectLst/>
                          <a:latin typeface="Calibri"/>
                          <a:ea typeface="Calibri"/>
                          <a:cs typeface="Calibri"/>
                        </a:rPr>
                        <a:t>King Josiah </a:t>
                      </a:r>
                      <a:r>
                        <a:rPr lang="en-US" sz="1800" b="1" u="sng" dirty="0">
                          <a:solidFill>
                            <a:srgbClr val="C00000"/>
                          </a:solidFill>
                          <a:effectLst/>
                          <a:latin typeface="Calibri"/>
                          <a:ea typeface="Calibri"/>
                          <a:cs typeface="Calibri"/>
                        </a:rPr>
                        <a:t>again</a:t>
                      </a:r>
                      <a:r>
                        <a:rPr lang="en-US" sz="1800" b="1" dirty="0">
                          <a:solidFill>
                            <a:srgbClr val="0070C0"/>
                          </a:solidFill>
                          <a:effectLst/>
                          <a:latin typeface="Calibri"/>
                          <a:ea typeface="Calibri"/>
                          <a:cs typeface="Calibri"/>
                        </a:rPr>
                        <a:t> </a:t>
                      </a:r>
                      <a:r>
                        <a:rPr lang="en-US" sz="1800" b="1" dirty="0">
                          <a:solidFill>
                            <a:srgbClr val="002060"/>
                          </a:solidFill>
                          <a:effectLst/>
                          <a:latin typeface="Calibri"/>
                          <a:ea typeface="Calibri"/>
                          <a:cs typeface="Calibri"/>
                        </a:rPr>
                        <a:t>cleans up all the idols, groves, and images that were worshipped to all the host of heaven.  He also put away consulted mediums, household gods and idols and all the idolatrous priests that burned incense unto Baal, to the sun, and to the moon, and to the planets, and to all the host of heaven.   </a:t>
                      </a:r>
                      <a:endParaRPr lang="en-US" sz="1800" b="1" dirty="0">
                        <a:solidFill>
                          <a:srgbClr val="002060"/>
                        </a:solidFill>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7"/>
                  </a:ext>
                </a:extLst>
              </a:tr>
            </a:tbl>
          </a:graphicData>
        </a:graphic>
      </p:graphicFrame>
      <p:sp>
        <p:nvSpPr>
          <p:cNvPr id="8" name="TextBox 7"/>
          <p:cNvSpPr txBox="1"/>
          <p:nvPr/>
        </p:nvSpPr>
        <p:spPr>
          <a:xfrm>
            <a:off x="762000" y="6019800"/>
            <a:ext cx="10744200" cy="707886"/>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w="76200">
            <a:solidFill>
              <a:schemeClr val="accent2">
                <a:lumMod val="60000"/>
                <a:lumOff val="40000"/>
              </a:schemeClr>
            </a:solidFill>
          </a:ln>
          <a:scene3d>
            <a:camera prst="orthographicFront"/>
            <a:lightRig rig="soft" dir="t">
              <a:rot lat="0" lon="0" rev="10800000"/>
            </a:lightRig>
          </a:scene3d>
          <a:sp3d>
            <a:bevelT w="152400" h="50800" prst="softRound"/>
          </a:sp3d>
        </p:spPr>
        <p:txBody>
          <a:bodyPr wrap="square" rtlCol="0">
            <a:spAutoFit/>
            <a:sp3d>
              <a:bevelT w="27940" h="12700"/>
              <a:contourClr>
                <a:srgbClr val="DDDDDD"/>
              </a:contourClr>
            </a:sp3d>
          </a:bodyPr>
          <a:lstStyle/>
          <a:p>
            <a:pPr algn="ctr"/>
            <a:r>
              <a:rPr lang="en-US" sz="4000" b="1" spc="150" dirty="0">
                <a:ln w="11430"/>
                <a:solidFill>
                  <a:srgbClr val="F8F8F8"/>
                </a:solidFill>
                <a:effectLst>
                  <a:outerShdw blurRad="25400" algn="tl" rotWithShape="0">
                    <a:srgbClr val="000000">
                      <a:alpha val="43000"/>
                    </a:srgbClr>
                  </a:outerShdw>
                </a:effectLst>
              </a:rPr>
              <a:t>Next – there is another word from Jeremiah.</a:t>
            </a:r>
          </a:p>
        </p:txBody>
      </p:sp>
    </p:spTree>
    <p:extLst>
      <p:ext uri="{BB962C8B-B14F-4D97-AF65-F5344CB8AC3E}">
        <p14:creationId xmlns:p14="http://schemas.microsoft.com/office/powerpoint/2010/main" val="260865454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296400" y="6400800"/>
            <a:ext cx="2743200" cy="365125"/>
          </a:xfrm>
        </p:spPr>
        <p:txBody>
          <a:bodyPr/>
          <a:lstStyle/>
          <a:p>
            <a:fld id="{AA4C6552-42F6-43F2-A3FB-E92E8C09004E}" type="slidenum">
              <a:rPr lang="en-US" sz="1800" b="1" smtClean="0">
                <a:solidFill>
                  <a:schemeClr val="accent4">
                    <a:lumMod val="20000"/>
                    <a:lumOff val="80000"/>
                  </a:schemeClr>
                </a:solidFill>
              </a:rPr>
              <a:t>44</a:t>
            </a:fld>
            <a:endParaRPr lang="en-US" b="1" dirty="0">
              <a:solidFill>
                <a:schemeClr val="accent4">
                  <a:lumMod val="20000"/>
                  <a:lumOff val="80000"/>
                </a:schemeClr>
              </a:solidFill>
            </a:endParaRPr>
          </a:p>
        </p:txBody>
      </p:sp>
      <p:sp>
        <p:nvSpPr>
          <p:cNvPr id="3" name="Rectangle 2"/>
          <p:cNvSpPr/>
          <p:nvPr/>
        </p:nvSpPr>
        <p:spPr>
          <a:xfrm>
            <a:off x="381000" y="1864360"/>
            <a:ext cx="11506200" cy="4339650"/>
          </a:xfrm>
          <a:prstGeom prst="rect">
            <a:avLst/>
          </a:prstGeom>
          <a:noFill/>
        </p:spPr>
        <p:txBody>
          <a:bodyPr wrap="square" lIns="91440" tIns="45720" rIns="91440" bIns="45720">
            <a:spAutoFit/>
          </a:bodyPr>
          <a:lstStyle/>
          <a:p>
            <a:r>
              <a:rPr lang="en-US" sz="4400" b="1" dirty="0">
                <a:ln w="1905">
                  <a:solidFill>
                    <a:schemeClr val="accent4">
                      <a:lumMod val="60000"/>
                      <a:lumOff val="40000"/>
                    </a:schemeClr>
                  </a:solidFill>
                </a:ln>
                <a:solidFill>
                  <a:srgbClr val="B8003D"/>
                </a:solidFill>
                <a:effectLst>
                  <a:glow rad="152400">
                    <a:srgbClr val="FDEDCB">
                      <a:alpha val="64000"/>
                    </a:srgbClr>
                  </a:glow>
                  <a:innerShdw blurRad="69850" dist="43180" dir="5400000">
                    <a:srgbClr val="000000">
                      <a:alpha val="65000"/>
                    </a:srgbClr>
                  </a:innerShdw>
                </a:effectLst>
              </a:rPr>
              <a:t>Jer 6:16-17 </a:t>
            </a:r>
            <a:r>
              <a:rPr lang="en-US" sz="4400" b="1" dirty="0" err="1">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counselled</a:t>
            </a:r>
            <a:r>
              <a:rPr lang="en-US" sz="44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 the people to </a:t>
            </a:r>
          </a:p>
          <a:p>
            <a:r>
              <a:rPr lang="en-US" sz="44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stay with the Old Paths      </a:t>
            </a:r>
            <a:br>
              <a:rPr lang="en-US" sz="32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br>
            <a:r>
              <a:rPr lang="en-US" sz="14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 </a:t>
            </a:r>
          </a:p>
          <a:p>
            <a:pPr algn="ctr"/>
            <a:r>
              <a:rPr lang="en-US" sz="32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Thus saith </a:t>
            </a:r>
            <a:r>
              <a:rPr lang="en-US" sz="3200" b="1" dirty="0">
                <a:ln w="1905">
                  <a:solidFill>
                    <a:schemeClr val="accent5">
                      <a:lumMod val="50000"/>
                    </a:schemeClr>
                  </a:solidFill>
                </a:ln>
                <a:solidFill>
                  <a:srgbClr val="00B0F0"/>
                </a:solidFill>
                <a:effectLst>
                  <a:glow rad="228600">
                    <a:schemeClr val="accent5">
                      <a:satMod val="175000"/>
                      <a:alpha val="40000"/>
                    </a:schemeClr>
                  </a:glow>
                  <a:innerShdw blurRad="69850" dist="43180" dir="5400000">
                    <a:srgbClr val="000000">
                      <a:alpha val="65000"/>
                    </a:srgbClr>
                  </a:innerShdw>
                </a:effectLst>
              </a:rPr>
              <a:t>Yahuah, </a:t>
            </a:r>
            <a:r>
              <a:rPr lang="en-US" sz="32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Stand ye in the ways, and see, and ask for the old paths, where is the good way, and walk therein, and ye shall find rest for your souls.  </a:t>
            </a:r>
            <a:r>
              <a:rPr lang="en-US" sz="3200" b="1" dirty="0">
                <a:ln w="1905">
                  <a:solidFill>
                    <a:schemeClr val="accent5">
                      <a:lumMod val="50000"/>
                    </a:schemeClr>
                  </a:solidFill>
                </a:ln>
                <a:solidFill>
                  <a:srgbClr val="FFC000"/>
                </a:solidFill>
                <a:effectLst>
                  <a:glow rad="228600">
                    <a:schemeClr val="accent5">
                      <a:satMod val="175000"/>
                      <a:alpha val="40000"/>
                    </a:schemeClr>
                  </a:glow>
                  <a:innerShdw blurRad="69850" dist="43180" dir="5400000">
                    <a:srgbClr val="000000">
                      <a:alpha val="65000"/>
                    </a:srgbClr>
                  </a:innerShdw>
                </a:effectLst>
              </a:rPr>
              <a:t>But they said, </a:t>
            </a:r>
            <a:r>
              <a:rPr lang="en-US" sz="3200" b="1" u="sng" dirty="0">
                <a:ln w="1905">
                  <a:solidFill>
                    <a:schemeClr val="accent5">
                      <a:lumMod val="50000"/>
                    </a:schemeClr>
                  </a:solidFill>
                </a:ln>
                <a:solidFill>
                  <a:srgbClr val="990033"/>
                </a:solidFill>
                <a:effectLst>
                  <a:glow rad="228600">
                    <a:srgbClr val="FDEDCB">
                      <a:alpha val="60000"/>
                    </a:srgbClr>
                  </a:glow>
                  <a:innerShdw blurRad="69850" dist="43180" dir="5400000">
                    <a:srgbClr val="000000">
                      <a:alpha val="65000"/>
                    </a:srgbClr>
                  </a:innerShdw>
                </a:effectLst>
              </a:rPr>
              <a:t>We</a:t>
            </a:r>
            <a:r>
              <a:rPr lang="en-US" sz="3200" b="1" dirty="0">
                <a:ln w="1905">
                  <a:solidFill>
                    <a:schemeClr val="accent5">
                      <a:lumMod val="50000"/>
                    </a:schemeClr>
                  </a:solidFill>
                </a:ln>
                <a:solidFill>
                  <a:srgbClr val="990033"/>
                </a:solidFill>
                <a:effectLst>
                  <a:glow rad="228600">
                    <a:srgbClr val="FDEDCB">
                      <a:alpha val="60000"/>
                    </a:srgbClr>
                  </a:glow>
                  <a:innerShdw blurRad="69850" dist="43180" dir="5400000">
                    <a:srgbClr val="000000">
                      <a:alpha val="65000"/>
                    </a:srgbClr>
                  </a:innerShdw>
                </a:effectLst>
              </a:rPr>
              <a:t> </a:t>
            </a:r>
            <a:r>
              <a:rPr lang="en-US" sz="3200" b="1" u="sng" dirty="0">
                <a:ln w="1905">
                  <a:solidFill>
                    <a:schemeClr val="accent5">
                      <a:lumMod val="50000"/>
                    </a:schemeClr>
                  </a:solidFill>
                </a:ln>
                <a:solidFill>
                  <a:srgbClr val="990033"/>
                </a:solidFill>
                <a:effectLst>
                  <a:glow rad="228600">
                    <a:srgbClr val="FDEDCB">
                      <a:alpha val="60000"/>
                    </a:srgbClr>
                  </a:glow>
                  <a:innerShdw blurRad="69850" dist="43180" dir="5400000">
                    <a:srgbClr val="000000">
                      <a:alpha val="65000"/>
                    </a:srgbClr>
                  </a:innerShdw>
                </a:effectLst>
              </a:rPr>
              <a:t>will</a:t>
            </a:r>
            <a:r>
              <a:rPr lang="en-US" sz="3200" b="1" dirty="0">
                <a:ln w="1905">
                  <a:solidFill>
                    <a:schemeClr val="accent5">
                      <a:lumMod val="50000"/>
                    </a:schemeClr>
                  </a:solidFill>
                </a:ln>
                <a:solidFill>
                  <a:srgbClr val="990033"/>
                </a:solidFill>
                <a:effectLst>
                  <a:glow rad="228600">
                    <a:srgbClr val="FDEDCB">
                      <a:alpha val="60000"/>
                    </a:srgbClr>
                  </a:glow>
                  <a:innerShdw blurRad="69850" dist="43180" dir="5400000">
                    <a:srgbClr val="000000">
                      <a:alpha val="65000"/>
                    </a:srgbClr>
                  </a:innerShdw>
                </a:effectLst>
              </a:rPr>
              <a:t> </a:t>
            </a:r>
            <a:r>
              <a:rPr lang="en-US" sz="3200" b="1" u="sng" dirty="0">
                <a:ln w="1905">
                  <a:solidFill>
                    <a:schemeClr val="accent5">
                      <a:lumMod val="50000"/>
                    </a:schemeClr>
                  </a:solidFill>
                </a:ln>
                <a:solidFill>
                  <a:srgbClr val="990033"/>
                </a:solidFill>
                <a:effectLst>
                  <a:glow rad="228600">
                    <a:srgbClr val="FDEDCB">
                      <a:alpha val="60000"/>
                    </a:srgbClr>
                  </a:glow>
                  <a:innerShdw blurRad="69850" dist="43180" dir="5400000">
                    <a:srgbClr val="000000">
                      <a:alpha val="65000"/>
                    </a:srgbClr>
                  </a:innerShdw>
                </a:effectLst>
              </a:rPr>
              <a:t>not</a:t>
            </a:r>
            <a:r>
              <a:rPr lang="en-US" sz="3200" b="1" dirty="0">
                <a:ln w="1905">
                  <a:solidFill>
                    <a:schemeClr val="accent5">
                      <a:lumMod val="50000"/>
                    </a:schemeClr>
                  </a:solidFill>
                </a:ln>
                <a:solidFill>
                  <a:srgbClr val="990033"/>
                </a:solidFill>
                <a:effectLst>
                  <a:glow rad="228600">
                    <a:srgbClr val="FDEDCB">
                      <a:alpha val="60000"/>
                    </a:srgbClr>
                  </a:glow>
                  <a:innerShdw blurRad="69850" dist="43180" dir="5400000">
                    <a:srgbClr val="000000">
                      <a:alpha val="65000"/>
                    </a:srgbClr>
                  </a:innerShdw>
                </a:effectLst>
              </a:rPr>
              <a:t> </a:t>
            </a:r>
            <a:r>
              <a:rPr lang="en-US" sz="3200" b="1" dirty="0">
                <a:ln w="1905">
                  <a:solidFill>
                    <a:schemeClr val="accent5">
                      <a:lumMod val="50000"/>
                    </a:schemeClr>
                  </a:solidFill>
                </a:ln>
                <a:solidFill>
                  <a:srgbClr val="FFC000"/>
                </a:solidFill>
                <a:effectLst>
                  <a:glow rad="228600">
                    <a:schemeClr val="accent5">
                      <a:satMod val="175000"/>
                      <a:alpha val="40000"/>
                    </a:schemeClr>
                  </a:glow>
                  <a:innerShdw blurRad="69850" dist="43180" dir="5400000">
                    <a:srgbClr val="000000">
                      <a:alpha val="65000"/>
                    </a:srgbClr>
                  </a:innerShdw>
                </a:effectLst>
              </a:rPr>
              <a:t>walk therein.</a:t>
            </a:r>
          </a:p>
          <a:p>
            <a:pPr algn="ctr"/>
            <a:endParaRPr lang="en-US" sz="14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endParaRPr>
          </a:p>
          <a:p>
            <a:pPr algn="ctr"/>
            <a:r>
              <a:rPr lang="en-US" sz="32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17 Also I set watchmen over you, saying, Hearken to the sound of the trumpet.  </a:t>
            </a:r>
            <a:r>
              <a:rPr lang="en-US" sz="3200" b="1" dirty="0">
                <a:ln w="1905">
                  <a:solidFill>
                    <a:schemeClr val="accent5">
                      <a:lumMod val="50000"/>
                    </a:schemeClr>
                  </a:solidFill>
                </a:ln>
                <a:solidFill>
                  <a:srgbClr val="FFC000"/>
                </a:solidFill>
                <a:effectLst>
                  <a:glow rad="228600">
                    <a:schemeClr val="accent5">
                      <a:satMod val="175000"/>
                      <a:alpha val="40000"/>
                    </a:schemeClr>
                  </a:glow>
                  <a:innerShdw blurRad="69850" dist="43180" dir="5400000">
                    <a:srgbClr val="000000">
                      <a:alpha val="65000"/>
                    </a:srgbClr>
                  </a:innerShdw>
                </a:effectLst>
              </a:rPr>
              <a:t>But they said, </a:t>
            </a:r>
            <a:r>
              <a:rPr lang="en-US" sz="3200" b="1" u="sng" dirty="0">
                <a:ln w="1905">
                  <a:solidFill>
                    <a:schemeClr val="accent5">
                      <a:lumMod val="50000"/>
                    </a:schemeClr>
                  </a:solidFill>
                </a:ln>
                <a:solidFill>
                  <a:srgbClr val="990033"/>
                </a:solidFill>
                <a:effectLst>
                  <a:glow rad="228600">
                    <a:srgbClr val="FDEDCB">
                      <a:alpha val="60000"/>
                    </a:srgbClr>
                  </a:glow>
                  <a:innerShdw blurRad="69850" dist="43180" dir="5400000">
                    <a:srgbClr val="000000">
                      <a:alpha val="65000"/>
                    </a:srgbClr>
                  </a:innerShdw>
                </a:effectLst>
              </a:rPr>
              <a:t>We</a:t>
            </a:r>
            <a:r>
              <a:rPr lang="en-US" sz="3200" b="1" dirty="0">
                <a:ln w="1905">
                  <a:solidFill>
                    <a:schemeClr val="accent5">
                      <a:lumMod val="50000"/>
                    </a:schemeClr>
                  </a:solidFill>
                </a:ln>
                <a:solidFill>
                  <a:srgbClr val="990033"/>
                </a:solidFill>
                <a:effectLst>
                  <a:glow rad="228600">
                    <a:srgbClr val="FDEDCB">
                      <a:alpha val="60000"/>
                    </a:srgbClr>
                  </a:glow>
                  <a:innerShdw blurRad="69850" dist="43180" dir="5400000">
                    <a:srgbClr val="000000">
                      <a:alpha val="65000"/>
                    </a:srgbClr>
                  </a:innerShdw>
                </a:effectLst>
              </a:rPr>
              <a:t> </a:t>
            </a:r>
            <a:r>
              <a:rPr lang="en-US" sz="3200" b="1" u="sng" dirty="0">
                <a:ln w="1905">
                  <a:solidFill>
                    <a:schemeClr val="accent5">
                      <a:lumMod val="50000"/>
                    </a:schemeClr>
                  </a:solidFill>
                </a:ln>
                <a:solidFill>
                  <a:srgbClr val="990033"/>
                </a:solidFill>
                <a:effectLst>
                  <a:glow rad="228600">
                    <a:srgbClr val="FDEDCB">
                      <a:alpha val="60000"/>
                    </a:srgbClr>
                  </a:glow>
                  <a:innerShdw blurRad="69850" dist="43180" dir="5400000">
                    <a:srgbClr val="000000">
                      <a:alpha val="65000"/>
                    </a:srgbClr>
                  </a:innerShdw>
                </a:effectLst>
              </a:rPr>
              <a:t>will</a:t>
            </a:r>
            <a:r>
              <a:rPr lang="en-US" sz="3200" b="1" dirty="0">
                <a:ln w="1905">
                  <a:solidFill>
                    <a:schemeClr val="accent5">
                      <a:lumMod val="50000"/>
                    </a:schemeClr>
                  </a:solidFill>
                </a:ln>
                <a:solidFill>
                  <a:srgbClr val="990033"/>
                </a:solidFill>
                <a:effectLst>
                  <a:glow rad="228600">
                    <a:srgbClr val="FDEDCB">
                      <a:alpha val="60000"/>
                    </a:srgbClr>
                  </a:glow>
                  <a:innerShdw blurRad="69850" dist="43180" dir="5400000">
                    <a:srgbClr val="000000">
                      <a:alpha val="65000"/>
                    </a:srgbClr>
                  </a:innerShdw>
                </a:effectLst>
              </a:rPr>
              <a:t> </a:t>
            </a:r>
            <a:r>
              <a:rPr lang="en-US" sz="3200" b="1" u="sng" dirty="0">
                <a:ln w="1905">
                  <a:solidFill>
                    <a:schemeClr val="accent5">
                      <a:lumMod val="50000"/>
                    </a:schemeClr>
                  </a:solidFill>
                </a:ln>
                <a:solidFill>
                  <a:srgbClr val="990033"/>
                </a:solidFill>
                <a:effectLst>
                  <a:glow rad="228600">
                    <a:srgbClr val="FDEDCB">
                      <a:alpha val="60000"/>
                    </a:srgbClr>
                  </a:glow>
                  <a:innerShdw blurRad="69850" dist="43180" dir="5400000">
                    <a:srgbClr val="000000">
                      <a:alpha val="65000"/>
                    </a:srgbClr>
                  </a:innerShdw>
                </a:effectLst>
              </a:rPr>
              <a:t>not</a:t>
            </a:r>
            <a:r>
              <a:rPr lang="en-US" sz="3200" b="1" dirty="0">
                <a:ln w="1905">
                  <a:solidFill>
                    <a:schemeClr val="accent5">
                      <a:lumMod val="50000"/>
                    </a:schemeClr>
                  </a:solidFill>
                </a:ln>
                <a:solidFill>
                  <a:srgbClr val="990033"/>
                </a:solidFill>
                <a:effectLst>
                  <a:glow rad="228600">
                    <a:srgbClr val="FDEDCB">
                      <a:alpha val="60000"/>
                    </a:srgbClr>
                  </a:glow>
                  <a:innerShdw blurRad="69850" dist="43180" dir="5400000">
                    <a:srgbClr val="000000">
                      <a:alpha val="65000"/>
                    </a:srgbClr>
                  </a:innerShdw>
                </a:effectLst>
              </a:rPr>
              <a:t> </a:t>
            </a:r>
            <a:r>
              <a:rPr lang="en-US" sz="3200" b="1" dirty="0">
                <a:ln w="1905">
                  <a:solidFill>
                    <a:schemeClr val="accent5">
                      <a:lumMod val="50000"/>
                    </a:schemeClr>
                  </a:solidFill>
                </a:ln>
                <a:solidFill>
                  <a:srgbClr val="FFC000"/>
                </a:solidFill>
                <a:effectLst>
                  <a:glow rad="228600">
                    <a:schemeClr val="accent5">
                      <a:satMod val="175000"/>
                      <a:alpha val="40000"/>
                    </a:schemeClr>
                  </a:glow>
                  <a:innerShdw blurRad="69850" dist="43180" dir="5400000">
                    <a:srgbClr val="000000">
                      <a:alpha val="65000"/>
                    </a:srgbClr>
                  </a:innerShdw>
                </a:effectLst>
              </a:rPr>
              <a:t>hearken.</a:t>
            </a:r>
          </a:p>
        </p:txBody>
      </p:sp>
      <p:sp>
        <p:nvSpPr>
          <p:cNvPr id="4" name="Rectangle 3"/>
          <p:cNvSpPr/>
          <p:nvPr/>
        </p:nvSpPr>
        <p:spPr>
          <a:xfrm>
            <a:off x="5977903" y="2647140"/>
            <a:ext cx="5486400" cy="584775"/>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r>
              <a:rPr lang="en-US" sz="3200" b="1" dirty="0">
                <a:ln w="1905">
                  <a:solidFill>
                    <a:schemeClr val="accent5">
                      <a:lumMod val="50000"/>
                    </a:schemeClr>
                  </a:solidFill>
                </a:ln>
                <a:solidFill>
                  <a:srgbClr val="92D050"/>
                </a:solidFill>
                <a:effectLst>
                  <a:glow rad="228600">
                    <a:schemeClr val="accent5">
                      <a:satMod val="175000"/>
                      <a:alpha val="40000"/>
                    </a:schemeClr>
                  </a:glow>
                  <a:innerShdw blurRad="69850" dist="43180" dir="5400000">
                    <a:srgbClr val="000000">
                      <a:alpha val="65000"/>
                    </a:srgbClr>
                  </a:innerShdw>
                </a:effectLst>
                <a:latin typeface="Ravie" pitchFamily="82" charset="0"/>
                <a:cs typeface="Raavi" pitchFamily="34" charset="0"/>
              </a:rPr>
              <a:t>in approx. 612 BC.</a:t>
            </a:r>
          </a:p>
        </p:txBody>
      </p:sp>
      <p:sp>
        <p:nvSpPr>
          <p:cNvPr id="6" name="TextBox 5"/>
          <p:cNvSpPr txBox="1"/>
          <p:nvPr/>
        </p:nvSpPr>
        <p:spPr>
          <a:xfrm>
            <a:off x="1676400" y="6204010"/>
            <a:ext cx="8991600" cy="523220"/>
          </a:xfrm>
          <a:prstGeom prst="rect">
            <a:avLst/>
          </a:prstGeom>
          <a:gradFill flip="none" rotWithShape="1">
            <a:gsLst>
              <a:gs pos="0">
                <a:srgbClr val="000000"/>
              </a:gs>
              <a:gs pos="20000">
                <a:srgbClr val="000040"/>
              </a:gs>
              <a:gs pos="50000">
                <a:srgbClr val="400040"/>
              </a:gs>
              <a:gs pos="75000">
                <a:srgbClr val="8F0040"/>
              </a:gs>
              <a:gs pos="89999">
                <a:srgbClr val="F27300"/>
              </a:gs>
              <a:gs pos="100000">
                <a:srgbClr val="FFBF00"/>
              </a:gs>
            </a:gsLst>
            <a:path path="shape">
              <a:fillToRect l="50000" t="50000" r="50000" b="50000"/>
            </a:path>
            <a:tileRect/>
          </a:gradFill>
          <a:ln w="76200">
            <a:solidFill>
              <a:schemeClr val="accent4">
                <a:lumMod val="75000"/>
              </a:schemeClr>
            </a:solidFill>
          </a:ln>
          <a:scene3d>
            <a:camera prst="orthographicFront"/>
            <a:lightRig rig="soft" dir="t">
              <a:rot lat="0" lon="0" rev="10800000"/>
            </a:lightRig>
          </a:scene3d>
          <a:sp3d>
            <a:bevelT w="152400" h="50800" prst="softRound"/>
          </a:sp3d>
        </p:spPr>
        <p:txBody>
          <a:bodyPr wrap="square" rtlCol="0">
            <a:spAutoFit/>
            <a:sp3d>
              <a:bevelT w="27940" h="12700"/>
              <a:contourClr>
                <a:srgbClr val="DDDDDD"/>
              </a:contourClr>
            </a:sp3d>
          </a:bodyPr>
          <a:lstStyle/>
          <a:p>
            <a:pPr algn="ctr"/>
            <a:r>
              <a:rPr lang="en-US" sz="2800" b="1" spc="150" dirty="0">
                <a:ln w="11430"/>
                <a:solidFill>
                  <a:srgbClr val="F8F8F8"/>
                </a:solidFill>
                <a:effectLst>
                  <a:outerShdw blurRad="25400" algn="tl" rotWithShape="0">
                    <a:srgbClr val="000000">
                      <a:alpha val="43000"/>
                    </a:srgbClr>
                  </a:outerShdw>
                </a:effectLst>
              </a:rPr>
              <a:t>There will be consequences when Babylon arrives!</a:t>
            </a:r>
          </a:p>
        </p:txBody>
      </p:sp>
    </p:spTree>
    <p:extLst>
      <p:ext uri="{BB962C8B-B14F-4D97-AF65-F5344CB8AC3E}">
        <p14:creationId xmlns:p14="http://schemas.microsoft.com/office/powerpoint/2010/main" val="29469547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up)">
                                      <p:cBhvr>
                                        <p:cTn id="12" dur="2500"/>
                                        <p:tgtEl>
                                          <p:spTgt spid="3">
                                            <p:txEl>
                                              <p:pRg st="2" end="2"/>
                                            </p:txEl>
                                          </p:spTgt>
                                        </p:tgtEl>
                                      </p:cBhvr>
                                    </p:animEffect>
                                  </p:childTnLst>
                                </p:cTn>
                              </p:par>
                            </p:childTnLst>
                          </p:cTn>
                        </p:par>
                        <p:par>
                          <p:cTn id="13" fill="hold">
                            <p:stCondLst>
                              <p:cond delay="2500"/>
                            </p:stCondLst>
                            <p:childTnLst>
                              <p:par>
                                <p:cTn id="14" presetID="22" presetClass="entr" presetSubtype="1" fill="hold" nodeType="after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wipe(up)">
                                      <p:cBhvr>
                                        <p:cTn id="16" dur="2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162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90600"/>
          </a:xfrm>
        </p:spPr>
        <p:txBody>
          <a:bodyPr>
            <a:normAutofit fontScale="90000"/>
            <a:scene3d>
              <a:camera prst="orthographicFront"/>
              <a:lightRig rig="threePt" dir="t"/>
            </a:scene3d>
            <a:sp3d extrusionH="57150">
              <a:bevelT h="25400" prst="softRound"/>
            </a:sp3d>
          </a:bodyPr>
          <a:lstStyle/>
          <a:p>
            <a:pPr algn="ctr"/>
            <a:r>
              <a:rPr lang="en-US" sz="4800" b="1" dirty="0">
                <a:ln w="11430"/>
                <a:solidFill>
                  <a:srgbClr val="00B0F0"/>
                </a:solidFill>
                <a:effectLst>
                  <a:outerShdw blurRad="50800" dist="39000" dir="5460000" algn="tl">
                    <a:srgbClr val="000000">
                      <a:alpha val="38000"/>
                    </a:srgbClr>
                  </a:outerShdw>
                </a:effectLst>
                <a:latin typeface="Cooper Black" pitchFamily="18" charset="0"/>
              </a:rPr>
              <a:t>610 – 600 BC   </a:t>
            </a:r>
            <a:r>
              <a:rPr lang="en-US" sz="4800" b="1" dirty="0">
                <a:ln w="11430"/>
                <a:solidFill>
                  <a:schemeClr val="accent4">
                    <a:lumMod val="75000"/>
                  </a:schemeClr>
                </a:solidFill>
                <a:effectLst>
                  <a:outerShdw blurRad="50800" dist="39000" dir="5460000" algn="tl">
                    <a:srgbClr val="000000">
                      <a:alpha val="38000"/>
                    </a:srgbClr>
                  </a:outerShdw>
                </a:effectLst>
                <a:latin typeface="Cooper Black" pitchFamily="18" charset="0"/>
              </a:rPr>
              <a:t>False Shepherds in Judah</a:t>
            </a:r>
            <a:endParaRPr lang="en-US" dirty="0">
              <a:solidFill>
                <a:schemeClr val="accent4">
                  <a:lumMod val="75000"/>
                </a:schemeClr>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b="1" smtClean="0"/>
              <a:pPr/>
              <a:t>45</a:t>
            </a:fld>
            <a:endParaRPr lang="en-US" b="1" dirty="0"/>
          </a:p>
        </p:txBody>
      </p:sp>
      <p:graphicFrame>
        <p:nvGraphicFramePr>
          <p:cNvPr id="7" name="Content Placeholder 4"/>
          <p:cNvGraphicFramePr>
            <a:graphicFrameLocks/>
          </p:cNvGraphicFramePr>
          <p:nvPr>
            <p:extLst>
              <p:ext uri="{D42A27DB-BD31-4B8C-83A1-F6EECF244321}">
                <p14:modId xmlns:p14="http://schemas.microsoft.com/office/powerpoint/2010/main" val="4200396368"/>
              </p:ext>
            </p:extLst>
          </p:nvPr>
        </p:nvGraphicFramePr>
        <p:xfrm>
          <a:off x="457200" y="914400"/>
          <a:ext cx="11201400" cy="5360924"/>
        </p:xfrm>
        <a:graphic>
          <a:graphicData uri="http://schemas.openxmlformats.org/drawingml/2006/table">
            <a:tbl>
              <a:tblPr firstRow="1" bandRow="1">
                <a:tableStyleId>{21E4AEA4-8DFA-4A89-87EB-49C32662AFE0}</a:tableStyleId>
              </a:tblPr>
              <a:tblGrid>
                <a:gridCol w="14478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8458200">
                  <a:extLst>
                    <a:ext uri="{9D8B030D-6E8A-4147-A177-3AD203B41FA5}">
                      <a16:colId xmlns:a16="http://schemas.microsoft.com/office/drawing/2014/main" val="20002"/>
                    </a:ext>
                  </a:extLst>
                </a:gridCol>
              </a:tblGrid>
              <a:tr h="502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Ref.</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Date</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algn="ctr"/>
                      <a:r>
                        <a:rPr lang="en-US" sz="2800" dirty="0">
                          <a:ln>
                            <a:solidFill>
                              <a:schemeClr val="accent5">
                                <a:lumMod val="75000"/>
                              </a:schemeClr>
                            </a:solidFill>
                          </a:ln>
                          <a:effectLst>
                            <a:outerShdw blurRad="38100" dist="38100" dir="2700000" algn="tl">
                              <a:srgbClr val="000000">
                                <a:alpha val="43137"/>
                              </a:srgbClr>
                            </a:outerShdw>
                          </a:effectLst>
                        </a:rPr>
                        <a:t>Description</a:t>
                      </a:r>
                      <a:endPar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extLst>
                  <a:ext uri="{0D108BD9-81ED-4DB2-BD59-A6C34878D82A}">
                    <a16:rowId xmlns:a16="http://schemas.microsoft.com/office/drawing/2014/main" val="10000"/>
                  </a:ext>
                </a:extLst>
              </a:tr>
              <a:tr h="370840">
                <a:tc>
                  <a:txBody>
                    <a:bodyPr/>
                    <a:lstStyle/>
                    <a:p>
                      <a:pPr marL="0" marR="0">
                        <a:lnSpc>
                          <a:spcPct val="115000"/>
                        </a:lnSpc>
                        <a:spcBef>
                          <a:spcPts val="0"/>
                        </a:spcBef>
                        <a:spcAft>
                          <a:spcPts val="0"/>
                        </a:spcAft>
                      </a:pPr>
                      <a:r>
                        <a:rPr lang="en-US" sz="1800" b="1" dirty="0">
                          <a:solidFill>
                            <a:srgbClr val="002060"/>
                          </a:solidFill>
                          <a:effectLst/>
                          <a:latin typeface="Calibri"/>
                          <a:ea typeface="Calibri"/>
                          <a:cs typeface="Calibri"/>
                        </a:rPr>
                        <a:t>Jer 10:2-5</a:t>
                      </a:r>
                    </a:p>
                    <a:p>
                      <a:pPr marL="0" marR="0">
                        <a:lnSpc>
                          <a:spcPct val="115000"/>
                        </a:lnSpc>
                        <a:spcBef>
                          <a:spcPts val="0"/>
                        </a:spcBef>
                        <a:spcAft>
                          <a:spcPts val="0"/>
                        </a:spcAft>
                      </a:pPr>
                      <a:r>
                        <a:rPr lang="en-US" sz="1800" b="1" dirty="0">
                          <a:solidFill>
                            <a:srgbClr val="002060"/>
                          </a:solidFill>
                          <a:effectLst/>
                          <a:latin typeface="Calibri"/>
                          <a:ea typeface="Calibri"/>
                          <a:cs typeface="Calibri"/>
                        </a:rPr>
                        <a:t>Jer 12:16</a:t>
                      </a:r>
                      <a:endParaRPr lang="en-US" sz="1800" b="1" dirty="0">
                        <a:solidFill>
                          <a:srgbClr val="00206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2060"/>
                          </a:solidFill>
                          <a:effectLst/>
                          <a:latin typeface="Calibri"/>
                          <a:ea typeface="Calibri"/>
                          <a:cs typeface="Calibri"/>
                        </a:rPr>
                        <a:t>~610 BC</a:t>
                      </a:r>
                      <a:endParaRPr lang="en-US" sz="1800" b="1" dirty="0">
                        <a:solidFill>
                          <a:srgbClr val="00206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002060"/>
                          </a:solidFill>
                          <a:effectLst/>
                          <a:latin typeface="Calibri"/>
                          <a:ea typeface="Calibri"/>
                          <a:cs typeface="Calibri"/>
                        </a:rPr>
                        <a:t>Learn not</a:t>
                      </a:r>
                      <a:r>
                        <a:rPr lang="en-US" sz="1800" b="1" baseline="0" dirty="0">
                          <a:solidFill>
                            <a:srgbClr val="002060"/>
                          </a:solidFill>
                          <a:effectLst/>
                          <a:latin typeface="Calibri"/>
                          <a:ea typeface="Calibri"/>
                          <a:cs typeface="Calibri"/>
                        </a:rPr>
                        <a:t> the way of the heathen cutting &amp; setting up a tree [Ashtoreth pole];</a:t>
                      </a:r>
                      <a:endParaRPr lang="en-US" sz="1800" b="1" dirty="0">
                        <a:solidFill>
                          <a:srgbClr val="002060"/>
                        </a:solidFill>
                        <a:effectLst/>
                        <a:latin typeface="Calibri"/>
                        <a:ea typeface="Calibri"/>
                        <a:cs typeface="Calibri"/>
                      </a:endParaRPr>
                    </a:p>
                    <a:p>
                      <a:pPr marL="0" marR="0">
                        <a:lnSpc>
                          <a:spcPct val="115000"/>
                        </a:lnSpc>
                        <a:spcBef>
                          <a:spcPts val="0"/>
                        </a:spcBef>
                        <a:spcAft>
                          <a:spcPts val="0"/>
                        </a:spcAft>
                      </a:pPr>
                      <a:r>
                        <a:rPr lang="en-US" sz="1800" b="1" dirty="0">
                          <a:solidFill>
                            <a:srgbClr val="C00000"/>
                          </a:solidFill>
                          <a:effectLst/>
                          <a:latin typeface="Calibri"/>
                          <a:ea typeface="Calibri"/>
                          <a:cs typeface="Calibri"/>
                        </a:rPr>
                        <a:t>False shepherds </a:t>
                      </a:r>
                      <a:r>
                        <a:rPr lang="en-US" sz="1800" b="1" dirty="0">
                          <a:solidFill>
                            <a:srgbClr val="002060"/>
                          </a:solidFill>
                          <a:effectLst/>
                          <a:latin typeface="Calibri"/>
                          <a:ea typeface="Calibri"/>
                          <a:cs typeface="Calibri"/>
                        </a:rPr>
                        <a:t>taught Yahuah’s people to swear by Baal.</a:t>
                      </a:r>
                      <a:endParaRPr lang="en-US" sz="1800" b="1" dirty="0">
                        <a:solidFill>
                          <a:srgbClr val="002060"/>
                        </a:solidFill>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1"/>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Jer 19:4, 5, 13</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~605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effectLst/>
                          <a:latin typeface="Calibri"/>
                          <a:ea typeface="Calibri"/>
                          <a:cs typeface="Calibri"/>
                        </a:rPr>
                        <a:t>High places of </a:t>
                      </a:r>
                      <a:r>
                        <a:rPr lang="en-US" sz="1800" dirty="0">
                          <a:effectLst/>
                          <a:highlight>
                            <a:srgbClr val="FFFF00"/>
                          </a:highlight>
                          <a:latin typeface="Calibri"/>
                          <a:ea typeface="Calibri"/>
                          <a:cs typeface="Calibri"/>
                        </a:rPr>
                        <a:t>Baal [sun god]</a:t>
                      </a:r>
                      <a:r>
                        <a:rPr lang="en-US" sz="1800" dirty="0">
                          <a:effectLst/>
                          <a:latin typeface="Calibri"/>
                          <a:ea typeface="Calibri"/>
                          <a:cs typeface="Calibri"/>
                        </a:rPr>
                        <a:t> built</a:t>
                      </a:r>
                      <a:r>
                        <a:rPr lang="en-US" sz="1800" baseline="0" dirty="0">
                          <a:effectLst/>
                          <a:latin typeface="Calibri"/>
                          <a:ea typeface="Calibri"/>
                          <a:cs typeface="Calibri"/>
                        </a:rPr>
                        <a:t> t</a:t>
                      </a:r>
                      <a:r>
                        <a:rPr lang="en-US" sz="1800" dirty="0">
                          <a:effectLst/>
                          <a:latin typeface="Calibri"/>
                          <a:ea typeface="Calibri"/>
                          <a:cs typeface="Calibri"/>
                        </a:rPr>
                        <a:t>o pass their children through the fire to </a:t>
                      </a:r>
                      <a:r>
                        <a:rPr lang="en-US" sz="1800" dirty="0" err="1">
                          <a:effectLst/>
                          <a:highlight>
                            <a:srgbClr val="FFFF00"/>
                          </a:highlight>
                          <a:latin typeface="Calibri"/>
                          <a:ea typeface="Calibri"/>
                          <a:cs typeface="Calibri"/>
                        </a:rPr>
                        <a:t>Molech</a:t>
                      </a:r>
                      <a:r>
                        <a:rPr lang="en-US" sz="1800" dirty="0">
                          <a:effectLst/>
                          <a:latin typeface="Calibri"/>
                          <a:ea typeface="Calibri"/>
                          <a:cs typeface="Calibri"/>
                        </a:rPr>
                        <a:t>.</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2"/>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Jer 7:9, 18, 31</a:t>
                      </a:r>
                      <a:endParaRPr lang="en-US" sz="1800">
                        <a:effectLst/>
                        <a:latin typeface="Calibri"/>
                        <a:ea typeface="Calibri"/>
                        <a:cs typeface="Times New Roman"/>
                      </a:endParaRPr>
                    </a:p>
                    <a:p>
                      <a:pPr marL="0" marR="0">
                        <a:lnSpc>
                          <a:spcPct val="115000"/>
                        </a:lnSpc>
                        <a:spcBef>
                          <a:spcPts val="0"/>
                        </a:spcBef>
                        <a:spcAft>
                          <a:spcPts val="0"/>
                        </a:spcAft>
                      </a:pPr>
                      <a:r>
                        <a:rPr lang="en-US" sz="1800">
                          <a:effectLst/>
                          <a:latin typeface="Calibri"/>
                          <a:ea typeface="Calibri"/>
                          <a:cs typeface="Calibri"/>
                        </a:rPr>
                        <a:t> </a:t>
                      </a:r>
                      <a:endParaRPr lang="en-US" sz="1800">
                        <a:effectLst/>
                        <a:latin typeface="Calibri"/>
                        <a:ea typeface="Calibri"/>
                        <a:cs typeface="Times New Roman"/>
                      </a:endParaRPr>
                    </a:p>
                    <a:p>
                      <a:pPr marL="0" marR="0">
                        <a:lnSpc>
                          <a:spcPct val="115000"/>
                        </a:lnSpc>
                        <a:spcBef>
                          <a:spcPts val="0"/>
                        </a:spcBef>
                        <a:spcAft>
                          <a:spcPts val="0"/>
                        </a:spcAft>
                      </a:pPr>
                      <a:r>
                        <a:rPr lang="en-US" sz="1800">
                          <a:effectLst/>
                          <a:latin typeface="Calibri"/>
                          <a:ea typeface="Calibri"/>
                          <a:cs typeface="Calibri"/>
                        </a:rPr>
                        <a:t>Jer 8:1-5</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~600 BC</a:t>
                      </a:r>
                      <a:endParaRPr lang="en-US" sz="1800" b="1" dirty="0">
                        <a:effectLst/>
                        <a:latin typeface="Calibri"/>
                        <a:ea typeface="Calibri"/>
                        <a:cs typeface="Times New Roman"/>
                      </a:endParaRPr>
                    </a:p>
                    <a:p>
                      <a:pPr marL="0" marR="0">
                        <a:lnSpc>
                          <a:spcPct val="115000"/>
                        </a:lnSpc>
                        <a:spcBef>
                          <a:spcPts val="0"/>
                        </a:spcBef>
                        <a:spcAft>
                          <a:spcPts val="0"/>
                        </a:spcAft>
                      </a:pPr>
                      <a:r>
                        <a:rPr lang="en-US" sz="1800" b="1" dirty="0">
                          <a:effectLst/>
                          <a:latin typeface="Calibri"/>
                          <a:ea typeface="Calibri"/>
                          <a:cs typeface="Calibri"/>
                        </a:rPr>
                        <a:t> </a:t>
                      </a:r>
                      <a:endParaRPr lang="en-US" sz="1800" b="1" dirty="0">
                        <a:effectLst/>
                        <a:latin typeface="Calibri"/>
                        <a:ea typeface="Calibri"/>
                        <a:cs typeface="Times New Roman"/>
                      </a:endParaRPr>
                    </a:p>
                    <a:p>
                      <a:pPr marL="0" marR="0">
                        <a:lnSpc>
                          <a:spcPct val="115000"/>
                        </a:lnSpc>
                        <a:spcBef>
                          <a:spcPts val="0"/>
                        </a:spcBef>
                        <a:spcAft>
                          <a:spcPts val="0"/>
                        </a:spcAft>
                      </a:pPr>
                      <a:r>
                        <a:rPr lang="en-US" sz="1800" b="1" dirty="0">
                          <a:effectLst/>
                          <a:latin typeface="Calibri"/>
                          <a:ea typeface="Calibri"/>
                          <a:cs typeface="Calibri"/>
                        </a:rPr>
                        <a:t>~600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C00000"/>
                          </a:solidFill>
                          <a:effectLst/>
                          <a:latin typeface="Calibri"/>
                          <a:ea typeface="Calibri"/>
                          <a:cs typeface="Calibri"/>
                        </a:rPr>
                        <a:t>Judah</a:t>
                      </a:r>
                      <a:r>
                        <a:rPr lang="en-US" sz="1800" dirty="0">
                          <a:effectLst/>
                          <a:latin typeface="Calibri"/>
                          <a:ea typeface="Calibri"/>
                          <a:cs typeface="Calibri"/>
                        </a:rPr>
                        <a:t> worships </a:t>
                      </a:r>
                      <a:r>
                        <a:rPr lang="en-US" sz="1800" dirty="0">
                          <a:effectLst/>
                          <a:highlight>
                            <a:srgbClr val="FFFF00"/>
                          </a:highlight>
                          <a:latin typeface="Calibri"/>
                          <a:ea typeface="Calibri"/>
                          <a:cs typeface="Calibri"/>
                        </a:rPr>
                        <a:t>other gods</a:t>
                      </a:r>
                      <a:r>
                        <a:rPr lang="en-US" sz="1800" dirty="0">
                          <a:effectLst/>
                          <a:latin typeface="Calibri"/>
                          <a:ea typeface="Calibri"/>
                          <a:cs typeface="Calibri"/>
                        </a:rPr>
                        <a:t>, burns incense to Baal; makes cakes to the </a:t>
                      </a:r>
                      <a:r>
                        <a:rPr lang="en-US" sz="1800" dirty="0">
                          <a:effectLst/>
                          <a:highlight>
                            <a:srgbClr val="FFFF00"/>
                          </a:highlight>
                          <a:latin typeface="Calibri"/>
                          <a:ea typeface="Calibri"/>
                          <a:cs typeface="Calibri"/>
                        </a:rPr>
                        <a:t>queen of heaven [the moon goddess]</a:t>
                      </a:r>
                      <a:r>
                        <a:rPr lang="en-US" sz="1800" dirty="0">
                          <a:effectLst/>
                          <a:latin typeface="Calibri"/>
                          <a:ea typeface="Calibri"/>
                          <a:cs typeface="Calibri"/>
                        </a:rPr>
                        <a:t>; build high places; </a:t>
                      </a:r>
                      <a:r>
                        <a:rPr lang="en-US" sz="1800" dirty="0">
                          <a:effectLst/>
                          <a:highlight>
                            <a:srgbClr val="FFFF00"/>
                          </a:highlight>
                          <a:latin typeface="Calibri"/>
                          <a:ea typeface="Calibri"/>
                          <a:cs typeface="Calibri"/>
                        </a:rPr>
                        <a:t>burn their children in the fire</a:t>
                      </a:r>
                      <a:r>
                        <a:rPr lang="en-US" sz="1800" dirty="0">
                          <a:effectLst/>
                          <a:latin typeface="Calibri"/>
                          <a:ea typeface="Calibri"/>
                          <a:cs typeface="Calibri"/>
                        </a:rPr>
                        <a:t>.</a:t>
                      </a:r>
                      <a:endParaRPr lang="en-US" sz="1800" dirty="0">
                        <a:effectLst/>
                        <a:latin typeface="Calibri"/>
                        <a:ea typeface="Calibri"/>
                        <a:cs typeface="Times New Roman"/>
                      </a:endParaRPr>
                    </a:p>
                    <a:p>
                      <a:pPr marL="0" marR="0">
                        <a:lnSpc>
                          <a:spcPct val="115000"/>
                        </a:lnSpc>
                        <a:spcBef>
                          <a:spcPts val="0"/>
                        </a:spcBef>
                        <a:spcAft>
                          <a:spcPts val="0"/>
                        </a:spcAft>
                      </a:pPr>
                      <a:r>
                        <a:rPr lang="en-US" sz="1800" dirty="0">
                          <a:effectLst/>
                          <a:latin typeface="Calibri"/>
                          <a:ea typeface="Calibri"/>
                          <a:cs typeface="Calibri"/>
                        </a:rPr>
                        <a:t>Jerusalem has loved to </a:t>
                      </a:r>
                      <a:r>
                        <a:rPr lang="en-US" sz="1800" dirty="0">
                          <a:effectLst/>
                          <a:highlight>
                            <a:srgbClr val="FFFF00"/>
                          </a:highlight>
                          <a:latin typeface="Calibri"/>
                          <a:ea typeface="Calibri"/>
                          <a:cs typeface="Calibri"/>
                        </a:rPr>
                        <a:t>worship the sun, moon, all the host of heaven</a:t>
                      </a:r>
                      <a:r>
                        <a:rPr lang="en-US" sz="1800" dirty="0">
                          <a:effectLst/>
                          <a:latin typeface="Calibri"/>
                          <a:ea typeface="Calibri"/>
                          <a:cs typeface="Calibri"/>
                        </a:rPr>
                        <a:t>. </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3"/>
                  </a:ext>
                </a:extLst>
              </a:tr>
              <a:tr h="370840">
                <a:tc>
                  <a:txBody>
                    <a:bodyPr/>
                    <a:lstStyle/>
                    <a:p>
                      <a:pPr marL="0" marR="0">
                        <a:lnSpc>
                          <a:spcPct val="115000"/>
                        </a:lnSpc>
                        <a:spcBef>
                          <a:spcPts val="0"/>
                        </a:spcBef>
                        <a:spcAft>
                          <a:spcPts val="0"/>
                        </a:spcAft>
                      </a:pPr>
                      <a:r>
                        <a:rPr lang="en-US" sz="1800" dirty="0">
                          <a:effectLst/>
                          <a:latin typeface="Calibri"/>
                          <a:ea typeface="Calibri"/>
                          <a:cs typeface="Calibri"/>
                        </a:rPr>
                        <a:t>Jer 8:2</a:t>
                      </a:r>
                      <a:endParaRPr lang="en-US" sz="1800" dirty="0">
                        <a:effectLst/>
                        <a:latin typeface="Calibri"/>
                        <a:ea typeface="Calibri"/>
                        <a:cs typeface="Times New Roman"/>
                      </a:endParaRPr>
                    </a:p>
                    <a:p>
                      <a:pPr marL="0" marR="0">
                        <a:lnSpc>
                          <a:spcPct val="115000"/>
                        </a:lnSpc>
                        <a:spcBef>
                          <a:spcPts val="0"/>
                        </a:spcBef>
                        <a:spcAft>
                          <a:spcPts val="0"/>
                        </a:spcAft>
                      </a:pPr>
                      <a:r>
                        <a:rPr lang="en-US" sz="1800" dirty="0">
                          <a:effectLst/>
                          <a:latin typeface="Calibri"/>
                          <a:ea typeface="Calibri"/>
                          <a:cs typeface="Calibri"/>
                        </a:rPr>
                        <a:t> </a:t>
                      </a:r>
                      <a:endParaRPr lang="en-US" sz="1800" dirty="0">
                        <a:effectLst/>
                        <a:latin typeface="Calibri"/>
                        <a:ea typeface="Calibri"/>
                        <a:cs typeface="Times New Roman"/>
                      </a:endParaRPr>
                    </a:p>
                    <a:p>
                      <a:pPr marL="0" marR="0">
                        <a:lnSpc>
                          <a:spcPct val="115000"/>
                        </a:lnSpc>
                        <a:spcBef>
                          <a:spcPts val="0"/>
                        </a:spcBef>
                        <a:spcAft>
                          <a:spcPts val="0"/>
                        </a:spcAft>
                      </a:pPr>
                      <a:r>
                        <a:rPr lang="en-US" sz="1800" dirty="0">
                          <a:effectLst/>
                          <a:latin typeface="Calibri"/>
                          <a:ea typeface="Calibri"/>
                          <a:cs typeface="Calibri"/>
                        </a:rPr>
                        <a:t> </a:t>
                      </a:r>
                      <a:endParaRPr lang="en-US" sz="1800" dirty="0">
                        <a:effectLst/>
                        <a:latin typeface="Calibri"/>
                        <a:ea typeface="Calibri"/>
                        <a:cs typeface="Times New Roman"/>
                      </a:endParaRPr>
                    </a:p>
                    <a:p>
                      <a:pPr marL="0" marR="0">
                        <a:lnSpc>
                          <a:spcPct val="115000"/>
                        </a:lnSpc>
                        <a:spcBef>
                          <a:spcPts val="0"/>
                        </a:spcBef>
                        <a:spcAft>
                          <a:spcPts val="0"/>
                        </a:spcAft>
                      </a:pPr>
                      <a:r>
                        <a:rPr lang="en-US" sz="1800" b="1" dirty="0" err="1">
                          <a:solidFill>
                            <a:srgbClr val="C00000"/>
                          </a:solidFill>
                          <a:effectLst/>
                          <a:latin typeface="Calibri"/>
                          <a:ea typeface="Calibri"/>
                          <a:cs typeface="Calibri"/>
                        </a:rPr>
                        <a:t>Vs</a:t>
                      </a:r>
                      <a:r>
                        <a:rPr lang="en-US" sz="1800" b="1" dirty="0">
                          <a:solidFill>
                            <a:srgbClr val="C00000"/>
                          </a:solidFill>
                          <a:effectLst/>
                          <a:latin typeface="Calibri"/>
                          <a:ea typeface="Calibri"/>
                          <a:cs typeface="Calibri"/>
                        </a:rPr>
                        <a:t> 19</a:t>
                      </a:r>
                      <a:endParaRPr lang="en-US" sz="1800" b="1" dirty="0">
                        <a:solidFill>
                          <a:srgbClr val="C0000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~600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effectLst/>
                          <a:latin typeface="Calibri"/>
                          <a:ea typeface="Calibri"/>
                          <a:cs typeface="Calibri"/>
                        </a:rPr>
                        <a:t>The bones of Judah’s leaders shall be spread </a:t>
                      </a:r>
                      <a:r>
                        <a:rPr lang="en-US" sz="1800" dirty="0">
                          <a:effectLst/>
                          <a:highlight>
                            <a:srgbClr val="FFFF00"/>
                          </a:highlight>
                          <a:latin typeface="Calibri"/>
                          <a:ea typeface="Calibri"/>
                          <a:cs typeface="Calibri"/>
                        </a:rPr>
                        <a:t>before the sun and the moon and all the host of heaven, which they have loved and served; have walked after and sought; </a:t>
                      </a:r>
                      <a:br>
                        <a:rPr lang="en-US" sz="1800" dirty="0">
                          <a:effectLst/>
                          <a:highlight>
                            <a:srgbClr val="FFFF00"/>
                          </a:highlight>
                          <a:latin typeface="Calibri"/>
                          <a:ea typeface="Calibri"/>
                          <a:cs typeface="Calibri"/>
                        </a:rPr>
                      </a:br>
                      <a:r>
                        <a:rPr lang="en-US" sz="1800" dirty="0">
                          <a:effectLst/>
                          <a:highlight>
                            <a:srgbClr val="FFFF00"/>
                          </a:highlight>
                          <a:latin typeface="Calibri"/>
                          <a:ea typeface="Calibri"/>
                          <a:cs typeface="Calibri"/>
                        </a:rPr>
                        <a:t>which they have worshipped</a:t>
                      </a:r>
                      <a:r>
                        <a:rPr lang="en-US" sz="1800" dirty="0">
                          <a:effectLst/>
                          <a:latin typeface="Calibri"/>
                          <a:ea typeface="Calibri"/>
                          <a:cs typeface="Calibri"/>
                        </a:rPr>
                        <a:t>.</a:t>
                      </a:r>
                      <a:endParaRPr lang="en-US" sz="1800" dirty="0">
                        <a:effectLst/>
                        <a:latin typeface="Calibri"/>
                        <a:ea typeface="Calibri"/>
                        <a:cs typeface="Times New Roman"/>
                      </a:endParaRPr>
                    </a:p>
                    <a:p>
                      <a:pPr marL="0" marR="0">
                        <a:lnSpc>
                          <a:spcPct val="115000"/>
                        </a:lnSpc>
                        <a:spcBef>
                          <a:spcPts val="0"/>
                        </a:spcBef>
                        <a:spcAft>
                          <a:spcPts val="0"/>
                        </a:spcAft>
                      </a:pPr>
                      <a:r>
                        <a:rPr lang="en-US" sz="1800" b="1" dirty="0">
                          <a:solidFill>
                            <a:srgbClr val="C00000"/>
                          </a:solidFill>
                          <a:effectLst/>
                          <a:latin typeface="Calibri"/>
                          <a:ea typeface="Calibri"/>
                          <a:cs typeface="Calibri"/>
                        </a:rPr>
                        <a:t>Jerusalem has provoked Yahuah to anger with her </a:t>
                      </a:r>
                      <a:r>
                        <a:rPr lang="en-US" sz="1800" b="1" dirty="0">
                          <a:solidFill>
                            <a:srgbClr val="C00000"/>
                          </a:solidFill>
                          <a:effectLst/>
                          <a:highlight>
                            <a:srgbClr val="FFFF00"/>
                          </a:highlight>
                          <a:latin typeface="Calibri"/>
                          <a:ea typeface="Calibri"/>
                          <a:cs typeface="Calibri"/>
                        </a:rPr>
                        <a:t>carved images and foreign idols</a:t>
                      </a:r>
                      <a:r>
                        <a:rPr lang="en-US" sz="1800" b="1" dirty="0">
                          <a:solidFill>
                            <a:srgbClr val="C00000"/>
                          </a:solidFill>
                          <a:effectLst/>
                          <a:latin typeface="Calibri"/>
                          <a:ea typeface="Calibri"/>
                          <a:cs typeface="Calibri"/>
                        </a:rPr>
                        <a:t>.</a:t>
                      </a:r>
                      <a:endParaRPr lang="en-US" sz="1800" b="1" dirty="0">
                        <a:solidFill>
                          <a:srgbClr val="C00000"/>
                        </a:solidFill>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4"/>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Jer 9:14</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~600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C00000"/>
                          </a:solidFill>
                          <a:effectLst/>
                          <a:latin typeface="Calibri"/>
                          <a:ea typeface="Calibri"/>
                          <a:cs typeface="Calibri"/>
                        </a:rPr>
                        <a:t>Judah</a:t>
                      </a:r>
                      <a:r>
                        <a:rPr lang="en-US" sz="1800" dirty="0">
                          <a:effectLst/>
                          <a:latin typeface="Calibri"/>
                          <a:ea typeface="Calibri"/>
                          <a:cs typeface="Calibri"/>
                        </a:rPr>
                        <a:t> has walked according to the imagination of their own heart and followed the </a:t>
                      </a:r>
                      <a:br>
                        <a:rPr lang="en-US" sz="1800" dirty="0">
                          <a:effectLst/>
                          <a:latin typeface="Calibri"/>
                          <a:ea typeface="Calibri"/>
                          <a:cs typeface="Calibri"/>
                        </a:rPr>
                      </a:br>
                      <a:r>
                        <a:rPr lang="en-US" sz="1800" dirty="0" err="1">
                          <a:effectLst/>
                          <a:highlight>
                            <a:srgbClr val="FFFF00"/>
                          </a:highlight>
                          <a:latin typeface="Calibri"/>
                          <a:ea typeface="Calibri"/>
                          <a:cs typeface="Calibri"/>
                        </a:rPr>
                        <a:t>Baals</a:t>
                      </a:r>
                      <a:r>
                        <a:rPr lang="en-US" sz="1800" dirty="0">
                          <a:effectLst/>
                          <a:highlight>
                            <a:srgbClr val="FFFF00"/>
                          </a:highlight>
                          <a:latin typeface="Calibri"/>
                          <a:ea typeface="Calibri"/>
                          <a:cs typeface="Calibri"/>
                        </a:rPr>
                        <a:t> [sun gods]</a:t>
                      </a:r>
                      <a:r>
                        <a:rPr lang="en-US" sz="1800" dirty="0">
                          <a:effectLst/>
                          <a:latin typeface="Calibri"/>
                          <a:ea typeface="Calibri"/>
                          <a:cs typeface="Calibri"/>
                        </a:rPr>
                        <a:t> as their fathers taught them.</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5"/>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Jer 11:10, 13,17; 16:11</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~600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dirty="0">
                          <a:effectLst/>
                          <a:latin typeface="Calibri"/>
                          <a:ea typeface="Calibri"/>
                          <a:cs typeface="Calibri"/>
                        </a:rPr>
                        <a:t>Both the house of </a:t>
                      </a:r>
                      <a:r>
                        <a:rPr lang="en-US" sz="1800" b="1" dirty="0">
                          <a:solidFill>
                            <a:srgbClr val="C00000"/>
                          </a:solidFill>
                          <a:effectLst/>
                          <a:latin typeface="Calibri"/>
                          <a:ea typeface="Calibri"/>
                          <a:cs typeface="Calibri"/>
                        </a:rPr>
                        <a:t>Israel and Judah</a:t>
                      </a:r>
                      <a:r>
                        <a:rPr lang="en-US" sz="1800" dirty="0">
                          <a:effectLst/>
                          <a:latin typeface="Calibri"/>
                          <a:ea typeface="Calibri"/>
                          <a:cs typeface="Calibri"/>
                        </a:rPr>
                        <a:t> have gone after </a:t>
                      </a:r>
                      <a:r>
                        <a:rPr lang="en-US" sz="1800" dirty="0">
                          <a:effectLst/>
                          <a:highlight>
                            <a:srgbClr val="FFFF00"/>
                          </a:highlight>
                          <a:latin typeface="Calibri"/>
                          <a:ea typeface="Calibri"/>
                          <a:cs typeface="Calibri"/>
                        </a:rPr>
                        <a:t>other gods</a:t>
                      </a:r>
                      <a:r>
                        <a:rPr lang="en-US" sz="1800" dirty="0">
                          <a:effectLst/>
                          <a:latin typeface="Calibri"/>
                          <a:ea typeface="Calibri"/>
                          <a:cs typeface="Calibri"/>
                        </a:rPr>
                        <a:t> to serve them and worship them.   </a:t>
                      </a:r>
                      <a:r>
                        <a:rPr lang="en-US" sz="1800" b="1" dirty="0">
                          <a:solidFill>
                            <a:srgbClr val="C00000"/>
                          </a:solidFill>
                          <a:effectLst/>
                          <a:latin typeface="Calibri"/>
                          <a:ea typeface="Calibri"/>
                          <a:cs typeface="Calibri"/>
                        </a:rPr>
                        <a:t>(Question:  Want to guess which gods they were serving?)</a:t>
                      </a:r>
                      <a:endParaRPr lang="en-US" sz="1800" b="1" dirty="0">
                        <a:solidFill>
                          <a:srgbClr val="C00000"/>
                        </a:solidFill>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6"/>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Jer 23:13, 27</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~600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C00000"/>
                          </a:solidFill>
                          <a:effectLst/>
                          <a:latin typeface="Calibri"/>
                          <a:ea typeface="Calibri"/>
                          <a:cs typeface="Calibri"/>
                        </a:rPr>
                        <a:t>Prophets</a:t>
                      </a:r>
                      <a:r>
                        <a:rPr lang="en-US" sz="1800" dirty="0">
                          <a:effectLst/>
                          <a:latin typeface="Calibri"/>
                          <a:ea typeface="Calibri"/>
                          <a:cs typeface="Calibri"/>
                        </a:rPr>
                        <a:t> in Samaria </a:t>
                      </a:r>
                      <a:r>
                        <a:rPr lang="en-US" sz="1800" dirty="0">
                          <a:effectLst/>
                          <a:highlight>
                            <a:srgbClr val="FFFF00"/>
                          </a:highlight>
                          <a:latin typeface="Calibri"/>
                          <a:ea typeface="Calibri"/>
                          <a:cs typeface="Calibri"/>
                        </a:rPr>
                        <a:t>prophesied in Baal</a:t>
                      </a:r>
                      <a:r>
                        <a:rPr lang="en-US" sz="1800" dirty="0">
                          <a:effectLst/>
                          <a:latin typeface="Calibri"/>
                          <a:ea typeface="Calibri"/>
                          <a:cs typeface="Calibri"/>
                        </a:rPr>
                        <a:t> and </a:t>
                      </a:r>
                      <a:r>
                        <a:rPr lang="en-US" sz="1800" dirty="0">
                          <a:effectLst/>
                          <a:highlight>
                            <a:srgbClr val="FFFF00"/>
                          </a:highlight>
                          <a:latin typeface="Calibri"/>
                          <a:ea typeface="Calibri"/>
                          <a:cs typeface="Calibri"/>
                        </a:rPr>
                        <a:t>caused</a:t>
                      </a:r>
                      <a:r>
                        <a:rPr lang="en-US" sz="1800" dirty="0">
                          <a:effectLst/>
                          <a:latin typeface="Calibri"/>
                          <a:ea typeface="Calibri"/>
                          <a:cs typeface="Calibri"/>
                        </a:rPr>
                        <a:t> Yahuah’s </a:t>
                      </a:r>
                      <a:r>
                        <a:rPr lang="en-US" sz="1800" dirty="0">
                          <a:effectLst/>
                          <a:highlight>
                            <a:srgbClr val="FFFF00"/>
                          </a:highlight>
                          <a:latin typeface="Calibri"/>
                          <a:ea typeface="Calibri"/>
                          <a:cs typeface="Calibri"/>
                        </a:rPr>
                        <a:t>people to sin</a:t>
                      </a:r>
                      <a:r>
                        <a:rPr lang="en-US" sz="1800" dirty="0">
                          <a:effectLst/>
                          <a:latin typeface="Calibri"/>
                          <a:ea typeface="Calibri"/>
                          <a:cs typeface="Calibri"/>
                        </a:rPr>
                        <a:t>.</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7"/>
                  </a:ext>
                </a:extLst>
              </a:tr>
            </a:tbl>
          </a:graphicData>
        </a:graphic>
      </p:graphicFrame>
      <p:sp>
        <p:nvSpPr>
          <p:cNvPr id="5" name="TextBox 4"/>
          <p:cNvSpPr txBox="1"/>
          <p:nvPr/>
        </p:nvSpPr>
        <p:spPr>
          <a:xfrm>
            <a:off x="1046480" y="6217345"/>
            <a:ext cx="10058400" cy="584775"/>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w="76200">
            <a:solidFill>
              <a:schemeClr val="accent2">
                <a:lumMod val="60000"/>
                <a:lumOff val="40000"/>
              </a:schemeClr>
            </a:solidFill>
          </a:ln>
          <a:scene3d>
            <a:camera prst="orthographicFront"/>
            <a:lightRig rig="soft" dir="t">
              <a:rot lat="0" lon="0" rev="10800000"/>
            </a:lightRig>
          </a:scene3d>
          <a:sp3d>
            <a:bevelT w="152400" h="50800" prst="softRound"/>
          </a:sp3d>
        </p:spPr>
        <p:txBody>
          <a:bodyPr wrap="square" rtlCol="0">
            <a:spAutoFit/>
            <a:sp3d>
              <a:bevelT w="27940" h="12700"/>
              <a:contourClr>
                <a:srgbClr val="DDDDDD"/>
              </a:contourClr>
            </a:sp3d>
          </a:bodyPr>
          <a:lstStyle/>
          <a:p>
            <a:pPr algn="ctr"/>
            <a:r>
              <a:rPr lang="en-US" sz="3200" b="1" spc="150" dirty="0">
                <a:ln w="11430"/>
                <a:solidFill>
                  <a:srgbClr val="F8F8F8"/>
                </a:solidFill>
                <a:effectLst>
                  <a:outerShdw blurRad="25400" algn="tl" rotWithShape="0">
                    <a:srgbClr val="000000">
                      <a:alpha val="43000"/>
                    </a:srgbClr>
                  </a:outerShdw>
                </a:effectLst>
              </a:rPr>
              <a:t>Apostasy has a severe increase as time marches on!</a:t>
            </a:r>
          </a:p>
        </p:txBody>
      </p:sp>
      <p:sp>
        <p:nvSpPr>
          <p:cNvPr id="8" name="TextBox 7"/>
          <p:cNvSpPr txBox="1"/>
          <p:nvPr/>
        </p:nvSpPr>
        <p:spPr>
          <a:xfrm>
            <a:off x="8783320" y="1727200"/>
            <a:ext cx="2743200" cy="338554"/>
          </a:xfrm>
          <a:prstGeom prst="rect">
            <a:avLst/>
          </a:prstGeom>
          <a:gradFill flip="none" rotWithShape="1">
            <a:gsLst>
              <a:gs pos="0">
                <a:srgbClr val="000000"/>
              </a:gs>
              <a:gs pos="20000">
                <a:srgbClr val="000040"/>
              </a:gs>
              <a:gs pos="50000">
                <a:srgbClr val="400040"/>
              </a:gs>
              <a:gs pos="75000">
                <a:srgbClr val="8F0040"/>
              </a:gs>
              <a:gs pos="89999">
                <a:srgbClr val="F27300"/>
              </a:gs>
              <a:gs pos="100000">
                <a:srgbClr val="FFBF00"/>
              </a:gs>
            </a:gsLst>
            <a:path path="shape">
              <a:fillToRect l="50000" t="50000" r="50000" b="50000"/>
            </a:path>
            <a:tileRect/>
          </a:gradFill>
          <a:ln w="34925" cap="rnd">
            <a:solidFill>
              <a:schemeClr val="accent5">
                <a:lumMod val="75000"/>
              </a:schemeClr>
            </a:solidFill>
            <a:bevel/>
          </a:ln>
          <a:scene3d>
            <a:camera prst="orthographicFront"/>
            <a:lightRig rig="soft" dir="t">
              <a:rot lat="0" lon="0" rev="10800000"/>
            </a:lightRig>
          </a:scene3d>
          <a:sp3d>
            <a:bevelT w="152400" h="50800" prst="softRound"/>
          </a:sp3d>
        </p:spPr>
        <p:txBody>
          <a:bodyPr wrap="square" rtlCol="0">
            <a:spAutoFit/>
            <a:sp3d>
              <a:bevelT w="27940" h="12700"/>
              <a:contourClr>
                <a:srgbClr val="DDDDDD"/>
              </a:contourClr>
            </a:sp3d>
          </a:bodyPr>
          <a:lstStyle/>
          <a:p>
            <a:pPr algn="ctr"/>
            <a:r>
              <a:rPr lang="en-US" sz="1600" b="1" spc="150" dirty="0">
                <a:ln w="11430"/>
                <a:solidFill>
                  <a:srgbClr val="F8F8F8"/>
                </a:solidFill>
              </a:rPr>
              <a:t>Babylon</a:t>
            </a:r>
            <a:r>
              <a:rPr lang="en-US" sz="1600" b="1" spc="150" dirty="0">
                <a:ln w="11430"/>
                <a:solidFill>
                  <a:srgbClr val="F8F8F8"/>
                </a:solidFill>
                <a:effectLst>
                  <a:outerShdw blurRad="25400" algn="tl" rotWithShape="0">
                    <a:srgbClr val="000000">
                      <a:alpha val="43000"/>
                    </a:srgbClr>
                  </a:outerShdw>
                </a:effectLst>
              </a:rPr>
              <a:t> </a:t>
            </a:r>
            <a:r>
              <a:rPr lang="en-US" sz="1600" b="1" spc="150" dirty="0">
                <a:ln w="11430"/>
                <a:solidFill>
                  <a:srgbClr val="F8F8F8"/>
                </a:solidFill>
              </a:rPr>
              <a:t>arrives 606 BC.</a:t>
            </a:r>
          </a:p>
        </p:txBody>
      </p:sp>
    </p:spTree>
    <p:extLst>
      <p:ext uri="{BB962C8B-B14F-4D97-AF65-F5344CB8AC3E}">
        <p14:creationId xmlns:p14="http://schemas.microsoft.com/office/powerpoint/2010/main" val="273198781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72600" y="647217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46</a:t>
            </a:fld>
            <a:endParaRPr lang="en-US" b="1" dirty="0">
              <a:solidFill>
                <a:srgbClr val="713A1F"/>
              </a:solidFill>
            </a:endParaRPr>
          </a:p>
        </p:txBody>
      </p:sp>
      <p:sp>
        <p:nvSpPr>
          <p:cNvPr id="11" name="Title 2"/>
          <p:cNvSpPr txBox="1">
            <a:spLocks/>
          </p:cNvSpPr>
          <p:nvPr/>
        </p:nvSpPr>
        <p:spPr>
          <a:xfrm>
            <a:off x="3162300" y="5715000"/>
            <a:ext cx="6438900" cy="1325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4800" b="1" dirty="0">
                <a:ln w="1905"/>
                <a:solidFill>
                  <a:schemeClr val="accent2">
                    <a:lumMod val="50000"/>
                  </a:schemeClr>
                </a:solidFill>
                <a:effectLst>
                  <a:innerShdw blurRad="69850" dist="43180" dir="5400000">
                    <a:srgbClr val="000000">
                      <a:alpha val="65000"/>
                    </a:srgbClr>
                  </a:innerShdw>
                </a:effectLst>
                <a:latin typeface="Comic Sans MS" pitchFamily="66" charset="0"/>
              </a:rPr>
              <a:t>Babylon Will Return!</a:t>
            </a:r>
          </a:p>
        </p:txBody>
      </p:sp>
      <p:sp>
        <p:nvSpPr>
          <p:cNvPr id="3" name="Rectangle 2"/>
          <p:cNvSpPr/>
          <p:nvPr/>
        </p:nvSpPr>
        <p:spPr>
          <a:xfrm>
            <a:off x="2954020" y="4973320"/>
            <a:ext cx="7772400" cy="1015663"/>
          </a:xfrm>
          <a:prstGeom prst="rect">
            <a:avLst/>
          </a:prstGeom>
          <a:solidFill>
            <a:srgbClr val="FDEDCB"/>
          </a:solidFill>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prst="softRound"/>
          </a:sp3d>
        </p:spPr>
        <p:txBody>
          <a:bodyPr wrap="square">
            <a:spAutoFit/>
            <a:sp3d extrusionH="57150">
              <a:bevelT w="38100" h="38100"/>
            </a:sp3d>
          </a:bodyPr>
          <a:lstStyle/>
          <a:p>
            <a:r>
              <a:rPr lang="en-US" sz="2000" b="1" dirty="0">
                <a:ln w="1905"/>
                <a:solidFill>
                  <a:schemeClr val="accent2">
                    <a:lumMod val="50000"/>
                  </a:schemeClr>
                </a:solidFill>
                <a:effectLst>
                  <a:innerShdw blurRad="69850" dist="43180" dir="5400000">
                    <a:srgbClr val="000000">
                      <a:alpha val="65000"/>
                    </a:srgbClr>
                  </a:innerShdw>
                </a:effectLst>
              </a:rPr>
              <a:t>I have seen thine </a:t>
            </a:r>
            <a:r>
              <a:rPr lang="en-US" sz="2000" b="1" dirty="0">
                <a:ln w="1905"/>
                <a:solidFill>
                  <a:srgbClr val="990033"/>
                </a:solidFill>
                <a:effectLst>
                  <a:innerShdw blurRad="69850" dist="43180" dir="5400000">
                    <a:srgbClr val="000000">
                      <a:alpha val="65000"/>
                    </a:srgbClr>
                  </a:innerShdw>
                </a:effectLst>
              </a:rPr>
              <a:t>adulteries,</a:t>
            </a:r>
            <a:r>
              <a:rPr lang="en-US" sz="2000" b="1" dirty="0">
                <a:ln w="1905"/>
                <a:solidFill>
                  <a:schemeClr val="accent2">
                    <a:lumMod val="50000"/>
                  </a:schemeClr>
                </a:solidFill>
                <a:effectLst>
                  <a:innerShdw blurRad="69850" dist="43180" dir="5400000">
                    <a:srgbClr val="000000">
                      <a:alpha val="65000"/>
                    </a:srgbClr>
                  </a:innerShdw>
                </a:effectLst>
              </a:rPr>
              <a:t> and thy </a:t>
            </a:r>
            <a:r>
              <a:rPr lang="en-US" sz="2000" b="1" dirty="0" err="1">
                <a:ln w="1905"/>
                <a:solidFill>
                  <a:srgbClr val="990033"/>
                </a:solidFill>
                <a:effectLst>
                  <a:innerShdw blurRad="69850" dist="43180" dir="5400000">
                    <a:srgbClr val="000000">
                      <a:alpha val="65000"/>
                    </a:srgbClr>
                  </a:innerShdw>
                </a:effectLst>
              </a:rPr>
              <a:t>neighings</a:t>
            </a:r>
            <a:r>
              <a:rPr lang="en-US" sz="2000" b="1" dirty="0">
                <a:ln w="1905"/>
                <a:solidFill>
                  <a:srgbClr val="990033"/>
                </a:solidFill>
                <a:effectLst>
                  <a:innerShdw blurRad="69850" dist="43180" dir="5400000">
                    <a:srgbClr val="000000">
                      <a:alpha val="65000"/>
                    </a:srgbClr>
                  </a:innerShdw>
                </a:effectLst>
              </a:rPr>
              <a:t>,</a:t>
            </a:r>
            <a:r>
              <a:rPr lang="en-US" sz="2000" b="1" dirty="0">
                <a:ln w="1905"/>
                <a:solidFill>
                  <a:schemeClr val="accent2">
                    <a:lumMod val="50000"/>
                  </a:schemeClr>
                </a:solidFill>
                <a:effectLst>
                  <a:innerShdw blurRad="69850" dist="43180" dir="5400000">
                    <a:srgbClr val="000000">
                      <a:alpha val="65000"/>
                    </a:srgbClr>
                  </a:innerShdw>
                </a:effectLst>
              </a:rPr>
              <a:t> the </a:t>
            </a:r>
            <a:r>
              <a:rPr lang="en-US" sz="2000" b="1" dirty="0">
                <a:ln w="1905"/>
                <a:solidFill>
                  <a:srgbClr val="990033"/>
                </a:solidFill>
                <a:effectLst>
                  <a:innerShdw blurRad="69850" dist="43180" dir="5400000">
                    <a:srgbClr val="000000">
                      <a:alpha val="65000"/>
                    </a:srgbClr>
                  </a:innerShdw>
                </a:effectLst>
              </a:rPr>
              <a:t>lewdness</a:t>
            </a:r>
            <a:r>
              <a:rPr lang="en-US" sz="2000" b="1" dirty="0">
                <a:ln w="1905"/>
                <a:solidFill>
                  <a:schemeClr val="accent2">
                    <a:lumMod val="50000"/>
                  </a:schemeClr>
                </a:solidFill>
                <a:effectLst>
                  <a:innerShdw blurRad="69850" dist="43180" dir="5400000">
                    <a:srgbClr val="000000">
                      <a:alpha val="65000"/>
                    </a:srgbClr>
                  </a:innerShdw>
                </a:effectLst>
              </a:rPr>
              <a:t> of thy </a:t>
            </a:r>
            <a:r>
              <a:rPr lang="en-US" sz="2000" b="1" dirty="0">
                <a:ln w="1905"/>
                <a:solidFill>
                  <a:srgbClr val="990033"/>
                </a:solidFill>
                <a:effectLst>
                  <a:innerShdw blurRad="69850" dist="43180" dir="5400000">
                    <a:srgbClr val="000000">
                      <a:alpha val="65000"/>
                    </a:srgbClr>
                  </a:innerShdw>
                </a:effectLst>
              </a:rPr>
              <a:t>whoredom,</a:t>
            </a:r>
            <a:r>
              <a:rPr lang="en-US" sz="2000" b="1" dirty="0">
                <a:ln w="1905"/>
                <a:solidFill>
                  <a:schemeClr val="accent2">
                    <a:lumMod val="50000"/>
                  </a:schemeClr>
                </a:solidFill>
                <a:effectLst>
                  <a:innerShdw blurRad="69850" dist="43180" dir="5400000">
                    <a:srgbClr val="000000">
                      <a:alpha val="65000"/>
                    </a:srgbClr>
                  </a:innerShdw>
                </a:effectLst>
              </a:rPr>
              <a:t> and thine </a:t>
            </a:r>
            <a:r>
              <a:rPr lang="en-US" sz="2000" b="1" dirty="0">
                <a:ln w="1905"/>
                <a:solidFill>
                  <a:srgbClr val="990033"/>
                </a:solidFill>
                <a:effectLst>
                  <a:innerShdw blurRad="69850" dist="43180" dir="5400000">
                    <a:srgbClr val="000000">
                      <a:alpha val="65000"/>
                    </a:srgbClr>
                  </a:innerShdw>
                </a:effectLst>
              </a:rPr>
              <a:t>abominations on the hills in the fields.  </a:t>
            </a:r>
            <a:r>
              <a:rPr lang="en-US" sz="2000" b="1" dirty="0">
                <a:ln w="1905"/>
                <a:solidFill>
                  <a:schemeClr val="accent2">
                    <a:lumMod val="50000"/>
                  </a:schemeClr>
                </a:solidFill>
                <a:effectLst>
                  <a:innerShdw blurRad="69850" dist="43180" dir="5400000">
                    <a:srgbClr val="000000">
                      <a:alpha val="65000"/>
                    </a:srgbClr>
                  </a:innerShdw>
                </a:effectLst>
              </a:rPr>
              <a:t>Woe unto thee, O Jerusalem! wilt thou not be made clean? when shall it once be?</a:t>
            </a:r>
          </a:p>
        </p:txBody>
      </p:sp>
      <p:sp>
        <p:nvSpPr>
          <p:cNvPr id="8" name="Title 2"/>
          <p:cNvSpPr txBox="1">
            <a:spLocks/>
          </p:cNvSpPr>
          <p:nvPr/>
        </p:nvSpPr>
        <p:spPr>
          <a:xfrm>
            <a:off x="8839200" y="2238344"/>
            <a:ext cx="3048000" cy="1371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000" b="1" dirty="0">
                <a:ln w="1905">
                  <a:solidFill>
                    <a:schemeClr val="tx1">
                      <a:lumMod val="50000"/>
                      <a:lumOff val="50000"/>
                    </a:schemeClr>
                  </a:solidFill>
                </a:ln>
                <a:solidFill>
                  <a:schemeClr val="accent2">
                    <a:lumMod val="50000"/>
                  </a:schemeClr>
                </a:solidFill>
                <a:effectLst>
                  <a:innerShdw blurRad="69850" dist="43180" dir="5400000">
                    <a:srgbClr val="000000">
                      <a:alpha val="65000"/>
                    </a:srgbClr>
                  </a:innerShdw>
                </a:effectLst>
                <a:latin typeface="Comic Sans MS" pitchFamily="66" charset="0"/>
              </a:rPr>
              <a:t>Jer 13:27</a:t>
            </a:r>
            <a:br>
              <a:rPr lang="en-US" sz="4000" b="1" dirty="0">
                <a:ln w="1905">
                  <a:solidFill>
                    <a:schemeClr val="tx1">
                      <a:lumMod val="50000"/>
                      <a:lumOff val="50000"/>
                    </a:schemeClr>
                  </a:solidFill>
                </a:ln>
                <a:solidFill>
                  <a:schemeClr val="accent2">
                    <a:lumMod val="50000"/>
                  </a:schemeClr>
                </a:solidFill>
                <a:effectLst>
                  <a:innerShdw blurRad="69850" dist="43180" dir="5400000">
                    <a:srgbClr val="000000">
                      <a:alpha val="65000"/>
                    </a:srgbClr>
                  </a:innerShdw>
                </a:effectLst>
                <a:latin typeface="Comic Sans MS" pitchFamily="66" charset="0"/>
              </a:rPr>
            </a:br>
            <a:r>
              <a:rPr lang="en-US" sz="4000" b="1" dirty="0">
                <a:ln w="1905">
                  <a:solidFill>
                    <a:schemeClr val="tx1">
                      <a:lumMod val="50000"/>
                      <a:lumOff val="50000"/>
                    </a:schemeClr>
                  </a:solidFill>
                </a:ln>
                <a:solidFill>
                  <a:schemeClr val="accent2">
                    <a:lumMod val="50000"/>
                  </a:schemeClr>
                </a:solidFill>
                <a:effectLst>
                  <a:innerShdw blurRad="69850" dist="43180" dir="5400000">
                    <a:srgbClr val="000000">
                      <a:alpha val="65000"/>
                    </a:srgbClr>
                  </a:innerShdw>
                </a:effectLst>
                <a:latin typeface="Comic Sans MS" pitchFamily="66" charset="0"/>
              </a:rPr>
              <a:t>(602 BC)</a:t>
            </a:r>
          </a:p>
        </p:txBody>
      </p:sp>
      <p:sp>
        <p:nvSpPr>
          <p:cNvPr id="10" name="Title 2"/>
          <p:cNvSpPr txBox="1">
            <a:spLocks/>
          </p:cNvSpPr>
          <p:nvPr/>
        </p:nvSpPr>
        <p:spPr>
          <a:xfrm>
            <a:off x="2667000" y="1066800"/>
            <a:ext cx="7239000" cy="738536"/>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3200" b="1" dirty="0">
                <a:ln w="1905">
                  <a:solidFill>
                    <a:sysClr val="windowText" lastClr="000000"/>
                  </a:solidFill>
                </a:ln>
                <a:solidFill>
                  <a:srgbClr val="C00000">
                    <a:alpha val="77000"/>
                  </a:srgbClr>
                </a:solidFill>
                <a:effectLst>
                  <a:innerShdw blurRad="69850" dist="43180" dir="5400000">
                    <a:srgbClr val="000000">
                      <a:alpha val="65000"/>
                    </a:srgbClr>
                  </a:innerShdw>
                </a:effectLst>
                <a:latin typeface="Comic Sans MS" pitchFamily="66" charset="0"/>
              </a:rPr>
              <a:t>(Israel will not return to the land.)</a:t>
            </a:r>
          </a:p>
        </p:txBody>
      </p:sp>
      <p:pic>
        <p:nvPicPr>
          <p:cNvPr id="6146" name="Picture 2" descr="C:\Users\Rae\Desktop\Judah leaving Jerusalem edi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2079" y="2438401"/>
            <a:ext cx="3279657" cy="16001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03631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37"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outVertical)">
                                      <p:cBhvr>
                                        <p:cTn id="18" dur="1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20000">
              <a:srgbClr val="000040"/>
            </a:gs>
            <a:gs pos="50000">
              <a:srgbClr val="400040"/>
            </a:gs>
            <a:gs pos="75000">
              <a:srgbClr val="8F0040"/>
            </a:gs>
            <a:gs pos="89999">
              <a:srgbClr val="F27300"/>
            </a:gs>
            <a:gs pos="100000">
              <a:srgbClr val="FFBF00"/>
            </a:gs>
          </a:gsLst>
          <a:lin ang="135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90600"/>
          </a:xfrm>
        </p:spPr>
        <p:txBody>
          <a:bodyPr>
            <a:normAutofit fontScale="90000"/>
            <a:scene3d>
              <a:camera prst="orthographicFront"/>
              <a:lightRig rig="threePt" dir="t"/>
            </a:scene3d>
            <a:sp3d extrusionH="57150">
              <a:bevelT h="25400" prst="softRound"/>
            </a:sp3d>
          </a:bodyPr>
          <a:lstStyle/>
          <a:p>
            <a:pPr algn="ctr"/>
            <a:r>
              <a:rPr lang="en-US" sz="4800" b="1" dirty="0">
                <a:ln w="11430"/>
                <a:solidFill>
                  <a:srgbClr val="00B0F0"/>
                </a:solidFill>
                <a:effectLst>
                  <a:outerShdw blurRad="50800" dist="39000" dir="5460000" algn="tl">
                    <a:srgbClr val="000000">
                      <a:alpha val="38000"/>
                    </a:srgbClr>
                  </a:outerShdw>
                </a:effectLst>
                <a:latin typeface="Cooper Black" pitchFamily="18" charset="0"/>
              </a:rPr>
              <a:t>595 - 593  BC   </a:t>
            </a:r>
            <a:r>
              <a:rPr lang="en-US" sz="4800" b="1" dirty="0">
                <a:ln w="11430"/>
                <a:solidFill>
                  <a:schemeClr val="accent4">
                    <a:lumMod val="75000"/>
                  </a:schemeClr>
                </a:solidFill>
                <a:effectLst>
                  <a:outerShdw blurRad="50800" dist="39000" dir="5460000" algn="tl">
                    <a:srgbClr val="000000">
                      <a:alpha val="38000"/>
                    </a:srgbClr>
                  </a:outerShdw>
                </a:effectLst>
                <a:latin typeface="Cooper Black" pitchFamily="18" charset="0"/>
              </a:rPr>
              <a:t>Judah Weeping for Tammuz</a:t>
            </a:r>
            <a:endParaRPr lang="en-US" dirty="0">
              <a:solidFill>
                <a:schemeClr val="accent4">
                  <a:lumMod val="75000"/>
                </a:schemeClr>
              </a:solidFill>
            </a:endParaRPr>
          </a:p>
        </p:txBody>
      </p:sp>
      <p:sp>
        <p:nvSpPr>
          <p:cNvPr id="4" name="Slide Number Placeholder 3"/>
          <p:cNvSpPr>
            <a:spLocks noGrp="1"/>
          </p:cNvSpPr>
          <p:nvPr>
            <p:ph type="sldNum" sz="quarter" idx="12"/>
          </p:nvPr>
        </p:nvSpPr>
        <p:spPr/>
        <p:txBody>
          <a:bodyPr/>
          <a:lstStyle/>
          <a:p>
            <a:fld id="{AA4C6552-42F6-43F2-A3FB-E92E8C09004E}" type="slidenum">
              <a:rPr lang="en-US" b="1" smtClean="0">
                <a:solidFill>
                  <a:schemeClr val="bg1"/>
                </a:solidFill>
              </a:rPr>
              <a:pPr/>
              <a:t>47</a:t>
            </a:fld>
            <a:endParaRPr lang="en-US" b="1" dirty="0">
              <a:solidFill>
                <a:schemeClr val="bg1"/>
              </a:solidFill>
            </a:endParaRPr>
          </a:p>
        </p:txBody>
      </p:sp>
      <p:graphicFrame>
        <p:nvGraphicFramePr>
          <p:cNvPr id="7" name="Content Placeholder 4"/>
          <p:cNvGraphicFramePr>
            <a:graphicFrameLocks/>
          </p:cNvGraphicFramePr>
          <p:nvPr>
            <p:extLst>
              <p:ext uri="{D42A27DB-BD31-4B8C-83A1-F6EECF244321}">
                <p14:modId xmlns:p14="http://schemas.microsoft.com/office/powerpoint/2010/main" val="3037275363"/>
              </p:ext>
            </p:extLst>
          </p:nvPr>
        </p:nvGraphicFramePr>
        <p:xfrm>
          <a:off x="457200" y="1066800"/>
          <a:ext cx="11201400" cy="2992120"/>
        </p:xfrm>
        <a:graphic>
          <a:graphicData uri="http://schemas.openxmlformats.org/drawingml/2006/table">
            <a:tbl>
              <a:tblPr firstRow="1" bandRow="1">
                <a:tableStyleId>{21E4AEA4-8DFA-4A89-87EB-49C32662AFE0}</a:tableStyleId>
              </a:tblPr>
              <a:tblGrid>
                <a:gridCol w="14478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8458200">
                  <a:extLst>
                    <a:ext uri="{9D8B030D-6E8A-4147-A177-3AD203B41FA5}">
                      <a16:colId xmlns:a16="http://schemas.microsoft.com/office/drawing/2014/main" val="20002"/>
                    </a:ext>
                  </a:extLst>
                </a:gridCol>
              </a:tblGrid>
              <a:tr h="502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Ref.</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Date</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algn="ctr"/>
                      <a:r>
                        <a:rPr lang="en-US" sz="2800" dirty="0">
                          <a:ln>
                            <a:solidFill>
                              <a:schemeClr val="accent5">
                                <a:lumMod val="75000"/>
                              </a:schemeClr>
                            </a:solidFill>
                          </a:ln>
                          <a:effectLst>
                            <a:outerShdw blurRad="38100" dist="38100" dir="2700000" algn="tl">
                              <a:srgbClr val="000000">
                                <a:alpha val="43137"/>
                              </a:srgbClr>
                            </a:outerShdw>
                          </a:effectLst>
                        </a:rPr>
                        <a:t>Description</a:t>
                      </a:r>
                      <a:endPar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extLst>
                  <a:ext uri="{0D108BD9-81ED-4DB2-BD59-A6C34878D82A}">
                    <a16:rowId xmlns:a16="http://schemas.microsoft.com/office/drawing/2014/main" val="10000"/>
                  </a:ext>
                </a:extLst>
              </a:tr>
              <a:tr h="370840">
                <a:tc>
                  <a:txBody>
                    <a:bodyPr/>
                    <a:lstStyle/>
                    <a:p>
                      <a:pPr marL="0" marR="0">
                        <a:lnSpc>
                          <a:spcPct val="115000"/>
                        </a:lnSpc>
                        <a:spcBef>
                          <a:spcPts val="0"/>
                        </a:spcBef>
                        <a:spcAft>
                          <a:spcPts val="0"/>
                        </a:spcAft>
                      </a:pPr>
                      <a:r>
                        <a:rPr lang="en-US" sz="1800" b="1" dirty="0">
                          <a:solidFill>
                            <a:srgbClr val="C00000"/>
                          </a:solidFill>
                          <a:effectLst/>
                          <a:latin typeface="Calibri"/>
                          <a:ea typeface="Calibri"/>
                          <a:cs typeface="Calibri"/>
                        </a:rPr>
                        <a:t>Ezekiel</a:t>
                      </a:r>
                      <a:r>
                        <a:rPr lang="en-US" sz="1800" dirty="0">
                          <a:effectLst/>
                          <a:latin typeface="Calibri"/>
                          <a:ea typeface="Calibri"/>
                          <a:cs typeface="Calibri"/>
                        </a:rPr>
                        <a:t> </a:t>
                      </a:r>
                      <a:endParaRPr lang="en-US" sz="18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solidFill>
                            <a:srgbClr val="C00000"/>
                          </a:solidFill>
                          <a:effectLst/>
                          <a:latin typeface="Calibri"/>
                          <a:ea typeface="Calibri"/>
                          <a:cs typeface="Calibri"/>
                        </a:rPr>
                        <a:t>Review</a:t>
                      </a:r>
                      <a:endParaRPr lang="en-US" sz="1800" b="1" dirty="0">
                        <a:solidFill>
                          <a:srgbClr val="C0000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solidFill>
                            <a:srgbClr val="C00000"/>
                          </a:solidFill>
                          <a:effectLst/>
                          <a:latin typeface="Calibri"/>
                          <a:ea typeface="Calibri"/>
                          <a:cs typeface="Calibri"/>
                        </a:rPr>
                        <a:t>Most of the book of Ezekiel is a warning to get rid of pagan worship.  </a:t>
                      </a:r>
                      <a:br>
                        <a:rPr lang="en-US" sz="2000" b="1" dirty="0">
                          <a:solidFill>
                            <a:srgbClr val="C00000"/>
                          </a:solidFill>
                          <a:effectLst/>
                          <a:latin typeface="Calibri"/>
                          <a:ea typeface="Calibri"/>
                          <a:cs typeface="Calibri"/>
                        </a:rPr>
                      </a:br>
                      <a:r>
                        <a:rPr lang="en-US" sz="2000" b="1" dirty="0">
                          <a:solidFill>
                            <a:schemeClr val="tx1">
                              <a:lumMod val="75000"/>
                              <a:lumOff val="25000"/>
                            </a:schemeClr>
                          </a:solidFill>
                          <a:effectLst/>
                          <a:latin typeface="Calibri"/>
                          <a:ea typeface="Calibri"/>
                          <a:cs typeface="Calibri"/>
                        </a:rPr>
                        <a:t>Ezekiel is exiled in 596 BC to Babylon [under the 2</a:t>
                      </a:r>
                      <a:r>
                        <a:rPr lang="en-US" sz="2000" b="1" baseline="30000" dirty="0">
                          <a:solidFill>
                            <a:schemeClr val="tx1">
                              <a:lumMod val="75000"/>
                              <a:lumOff val="25000"/>
                            </a:schemeClr>
                          </a:solidFill>
                          <a:effectLst/>
                          <a:latin typeface="Calibri"/>
                          <a:ea typeface="Calibri"/>
                          <a:cs typeface="Calibri"/>
                        </a:rPr>
                        <a:t>nd</a:t>
                      </a:r>
                      <a:r>
                        <a:rPr lang="en-US" sz="2000" b="1" dirty="0">
                          <a:solidFill>
                            <a:schemeClr val="tx1">
                              <a:lumMod val="75000"/>
                              <a:lumOff val="25000"/>
                            </a:schemeClr>
                          </a:solidFill>
                          <a:effectLst/>
                          <a:latin typeface="Calibri"/>
                          <a:ea typeface="Calibri"/>
                          <a:cs typeface="Calibri"/>
                        </a:rPr>
                        <a:t> attack];</a:t>
                      </a:r>
                      <a:br>
                        <a:rPr lang="en-US" sz="2000" b="1" dirty="0">
                          <a:solidFill>
                            <a:schemeClr val="tx1">
                              <a:lumMod val="75000"/>
                              <a:lumOff val="25000"/>
                            </a:schemeClr>
                          </a:solidFill>
                          <a:effectLst/>
                          <a:latin typeface="Calibri"/>
                          <a:ea typeface="Calibri"/>
                          <a:cs typeface="Calibri"/>
                        </a:rPr>
                      </a:br>
                      <a:r>
                        <a:rPr lang="en-US" sz="2000" b="1" dirty="0">
                          <a:solidFill>
                            <a:srgbClr val="C00000"/>
                          </a:solidFill>
                          <a:effectLst/>
                          <a:highlight>
                            <a:srgbClr val="FFFF00"/>
                          </a:highlight>
                          <a:latin typeface="Calibri"/>
                          <a:ea typeface="Calibri"/>
                          <a:cs typeface="Calibri"/>
                        </a:rPr>
                        <a:t>those left in Jerusalem are still worshipping pagan gods in pagan ways</a:t>
                      </a:r>
                      <a:r>
                        <a:rPr lang="en-US" sz="2000" b="1" dirty="0">
                          <a:solidFill>
                            <a:srgbClr val="C00000"/>
                          </a:solidFill>
                          <a:effectLst/>
                          <a:latin typeface="Calibri"/>
                          <a:ea typeface="Calibri"/>
                          <a:cs typeface="Calibri"/>
                        </a:rPr>
                        <a:t>.</a:t>
                      </a:r>
                      <a:endParaRPr lang="en-US" sz="2000" b="1" dirty="0">
                        <a:solidFill>
                          <a:srgbClr val="C00000"/>
                        </a:solidFill>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1"/>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Eze 8:14</a:t>
                      </a:r>
                      <a:endParaRPr lang="en-US" sz="1800">
                        <a:effectLst/>
                        <a:latin typeface="Calibri"/>
                        <a:ea typeface="Calibri"/>
                        <a:cs typeface="Times New Roman"/>
                      </a:endParaRPr>
                    </a:p>
                    <a:p>
                      <a:pPr marL="0" marR="0">
                        <a:lnSpc>
                          <a:spcPct val="115000"/>
                        </a:lnSpc>
                        <a:spcBef>
                          <a:spcPts val="0"/>
                        </a:spcBef>
                        <a:spcAft>
                          <a:spcPts val="0"/>
                        </a:spcAft>
                      </a:pPr>
                      <a:r>
                        <a:rPr lang="en-US" sz="1800">
                          <a:effectLst/>
                          <a:latin typeface="Calibri"/>
                          <a:ea typeface="Calibri"/>
                          <a:cs typeface="Calibri"/>
                        </a:rPr>
                        <a:t>Eze 8:16</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~595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solidFill>
                            <a:srgbClr val="C00000"/>
                          </a:solidFill>
                          <a:effectLst/>
                          <a:latin typeface="Calibri"/>
                          <a:ea typeface="Calibri"/>
                          <a:cs typeface="Calibri"/>
                        </a:rPr>
                        <a:t>Women</a:t>
                      </a:r>
                      <a:r>
                        <a:rPr lang="en-US" sz="2000" dirty="0">
                          <a:effectLst/>
                          <a:latin typeface="Calibri"/>
                          <a:ea typeface="Calibri"/>
                          <a:cs typeface="Calibri"/>
                        </a:rPr>
                        <a:t> </a:t>
                      </a:r>
                      <a:r>
                        <a:rPr lang="en-US" sz="2000" dirty="0">
                          <a:effectLst/>
                          <a:highlight>
                            <a:srgbClr val="FFFF00"/>
                          </a:highlight>
                          <a:latin typeface="Calibri"/>
                          <a:ea typeface="Calibri"/>
                          <a:cs typeface="Calibri"/>
                        </a:rPr>
                        <a:t>weeping for Tammuz [son of Nimrod, the sun god]</a:t>
                      </a:r>
                      <a:r>
                        <a:rPr lang="en-US" sz="2000" dirty="0">
                          <a:effectLst/>
                          <a:latin typeface="Calibri"/>
                          <a:ea typeface="Calibri"/>
                          <a:cs typeface="Calibri"/>
                        </a:rPr>
                        <a:t>.  </a:t>
                      </a:r>
                      <a:br>
                        <a:rPr lang="en-US" sz="2000" dirty="0">
                          <a:effectLst/>
                          <a:latin typeface="Calibri"/>
                          <a:ea typeface="Calibri"/>
                          <a:cs typeface="Calibri"/>
                        </a:rPr>
                      </a:br>
                      <a:r>
                        <a:rPr lang="en-US" sz="2000" b="1" dirty="0">
                          <a:solidFill>
                            <a:srgbClr val="C00000"/>
                          </a:solidFill>
                          <a:effectLst/>
                          <a:latin typeface="Calibri"/>
                          <a:ea typeface="Calibri"/>
                          <a:cs typeface="Calibri"/>
                        </a:rPr>
                        <a:t>Priest’s</a:t>
                      </a:r>
                      <a:r>
                        <a:rPr lang="en-US" sz="2000" dirty="0">
                          <a:effectLst/>
                          <a:latin typeface="Calibri"/>
                          <a:ea typeface="Calibri"/>
                          <a:cs typeface="Calibri"/>
                        </a:rPr>
                        <a:t> backs are facing the temple, their faces toward the east, </a:t>
                      </a:r>
                      <a:br>
                        <a:rPr lang="en-US" sz="2000" dirty="0">
                          <a:effectLst/>
                          <a:latin typeface="Calibri"/>
                          <a:ea typeface="Calibri"/>
                          <a:cs typeface="Calibri"/>
                        </a:rPr>
                      </a:br>
                      <a:r>
                        <a:rPr lang="en-US" sz="2000" dirty="0">
                          <a:effectLst/>
                          <a:highlight>
                            <a:srgbClr val="FFFF00"/>
                          </a:highlight>
                          <a:latin typeface="Calibri"/>
                          <a:ea typeface="Calibri"/>
                          <a:cs typeface="Calibri"/>
                        </a:rPr>
                        <a:t>worshipping the sun</a:t>
                      </a:r>
                      <a:r>
                        <a:rPr lang="en-US" sz="2000" dirty="0">
                          <a:effectLst/>
                          <a:latin typeface="Calibri"/>
                          <a:ea typeface="Calibri"/>
                          <a:cs typeface="Calibri"/>
                        </a:rPr>
                        <a:t>!</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2"/>
                  </a:ext>
                </a:extLst>
              </a:tr>
              <a:tr h="370840">
                <a:tc>
                  <a:txBody>
                    <a:bodyPr/>
                    <a:lstStyle/>
                    <a:p>
                      <a:pPr marL="0" marR="0">
                        <a:lnSpc>
                          <a:spcPct val="115000"/>
                        </a:lnSpc>
                        <a:spcBef>
                          <a:spcPts val="0"/>
                        </a:spcBef>
                        <a:spcAft>
                          <a:spcPts val="0"/>
                        </a:spcAft>
                      </a:pPr>
                      <a:r>
                        <a:rPr lang="en-US" sz="1800">
                          <a:effectLst/>
                          <a:latin typeface="Calibri"/>
                          <a:ea typeface="Calibri"/>
                          <a:cs typeface="Calibri"/>
                        </a:rPr>
                        <a:t>Eze 20:26</a:t>
                      </a:r>
                      <a:endParaRPr lang="en-US" sz="18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1800" b="1" dirty="0">
                          <a:effectLst/>
                          <a:latin typeface="Calibri"/>
                          <a:ea typeface="Calibri"/>
                          <a:cs typeface="Calibri"/>
                        </a:rPr>
                        <a:t>~593 BC</a:t>
                      </a:r>
                      <a:endParaRPr lang="en-US" sz="18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dirty="0">
                          <a:effectLst/>
                          <a:latin typeface="Calibri"/>
                          <a:ea typeface="Calibri"/>
                          <a:cs typeface="Calibri"/>
                        </a:rPr>
                        <a:t>Caused their firstborn to pass through the fire [</a:t>
                      </a:r>
                      <a:r>
                        <a:rPr lang="en-US" sz="2000" dirty="0">
                          <a:effectLst/>
                          <a:highlight>
                            <a:srgbClr val="FFFF00"/>
                          </a:highlight>
                          <a:latin typeface="Calibri"/>
                          <a:ea typeface="Calibri"/>
                          <a:cs typeface="Calibri"/>
                        </a:rPr>
                        <a:t>sacrifices to </a:t>
                      </a:r>
                      <a:r>
                        <a:rPr lang="en-US" sz="2000" dirty="0" err="1">
                          <a:effectLst/>
                          <a:highlight>
                            <a:srgbClr val="FFFF00"/>
                          </a:highlight>
                          <a:latin typeface="Calibri"/>
                          <a:ea typeface="Calibri"/>
                          <a:cs typeface="Calibri"/>
                        </a:rPr>
                        <a:t>Molech</a:t>
                      </a:r>
                      <a:r>
                        <a:rPr lang="en-US" sz="2000" dirty="0">
                          <a:effectLst/>
                          <a:latin typeface="Calibri"/>
                          <a:ea typeface="Calibri"/>
                          <a:cs typeface="Calibri"/>
                        </a:rPr>
                        <a:t>].</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3"/>
                  </a:ext>
                </a:extLst>
              </a:tr>
            </a:tbl>
          </a:graphicData>
        </a:graphic>
      </p:graphicFrame>
      <p:sp>
        <p:nvSpPr>
          <p:cNvPr id="5" name="TextBox 4"/>
          <p:cNvSpPr txBox="1"/>
          <p:nvPr/>
        </p:nvSpPr>
        <p:spPr>
          <a:xfrm>
            <a:off x="4517066" y="4265431"/>
            <a:ext cx="7086600" cy="2062103"/>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w="76200">
            <a:solidFill>
              <a:schemeClr val="accent2">
                <a:lumMod val="60000"/>
                <a:lumOff val="40000"/>
              </a:schemeClr>
            </a:solidFill>
          </a:ln>
          <a:scene3d>
            <a:camera prst="orthographicFront"/>
            <a:lightRig rig="soft" dir="t">
              <a:rot lat="0" lon="0" rev="10800000"/>
            </a:lightRig>
          </a:scene3d>
          <a:sp3d>
            <a:bevelT w="152400" h="50800" prst="softRound"/>
          </a:sp3d>
        </p:spPr>
        <p:txBody>
          <a:bodyPr wrap="square" rtlCol="0">
            <a:spAutoFit/>
            <a:sp3d>
              <a:bevelT w="27940" h="12700"/>
              <a:contourClr>
                <a:srgbClr val="DDDDDD"/>
              </a:contourClr>
            </a:sp3d>
          </a:bodyPr>
          <a:lstStyle/>
          <a:p>
            <a:pPr algn="ctr"/>
            <a:r>
              <a:rPr lang="en-US" sz="3200" b="1" spc="150" dirty="0">
                <a:ln w="11430"/>
                <a:solidFill>
                  <a:srgbClr val="F8F8F8"/>
                </a:solidFill>
                <a:effectLst>
                  <a:outerShdw blurRad="25400" algn="tl" rotWithShape="0">
                    <a:srgbClr val="000000">
                      <a:alpha val="43000"/>
                    </a:srgbClr>
                  </a:outerShdw>
                </a:effectLst>
              </a:rPr>
              <a:t>More than 800 years earlier Moses had warned Israel to not seek out other gods.  Because they refused </a:t>
            </a:r>
            <a:br>
              <a:rPr lang="en-US" sz="3200" b="1" spc="150" dirty="0">
                <a:ln w="11430"/>
                <a:solidFill>
                  <a:srgbClr val="F8F8F8"/>
                </a:solidFill>
                <a:effectLst>
                  <a:outerShdw blurRad="25400" algn="tl" rotWithShape="0">
                    <a:srgbClr val="000000">
                      <a:alpha val="43000"/>
                    </a:srgbClr>
                  </a:outerShdw>
                </a:effectLst>
              </a:rPr>
            </a:br>
            <a:r>
              <a:rPr lang="en-US" sz="3200" b="1" spc="150" dirty="0">
                <a:ln w="11430"/>
                <a:solidFill>
                  <a:srgbClr val="F8F8F8"/>
                </a:solidFill>
                <a:effectLst>
                  <a:outerShdw blurRad="25400" algn="tl" rotWithShape="0">
                    <a:srgbClr val="000000">
                      <a:alpha val="43000"/>
                    </a:srgbClr>
                  </a:outerShdw>
                </a:effectLst>
              </a:rPr>
              <a:t>to listen, things just got worse!</a:t>
            </a:r>
          </a:p>
        </p:txBody>
      </p:sp>
      <p:pic>
        <p:nvPicPr>
          <p:cNvPr id="3074" name="Picture 2" descr="C:\Users\Rae\Desktop\moons &amp; gods\women-weep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383" y="4191001"/>
            <a:ext cx="3393400" cy="2438400"/>
          </a:xfrm>
          <a:prstGeom prst="roundRect">
            <a:avLst>
              <a:gd name="adj" fmla="val 16667"/>
            </a:avLst>
          </a:prstGeom>
          <a:ln w="57150">
            <a:solidFill>
              <a:schemeClr val="accent4"/>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715000" y="3308886"/>
            <a:ext cx="5806440" cy="338554"/>
          </a:xfrm>
          <a:prstGeom prst="rect">
            <a:avLst/>
          </a:prstGeom>
          <a:gradFill flip="none" rotWithShape="1">
            <a:gsLst>
              <a:gs pos="0">
                <a:srgbClr val="000000"/>
              </a:gs>
              <a:gs pos="20000">
                <a:srgbClr val="000040"/>
              </a:gs>
              <a:gs pos="50000">
                <a:srgbClr val="400040"/>
              </a:gs>
              <a:gs pos="75000">
                <a:srgbClr val="8F0040"/>
              </a:gs>
              <a:gs pos="89999">
                <a:srgbClr val="F27300"/>
              </a:gs>
              <a:gs pos="100000">
                <a:srgbClr val="FFBF00"/>
              </a:gs>
            </a:gsLst>
            <a:path path="shape">
              <a:fillToRect l="50000" t="50000" r="50000" b="50000"/>
            </a:path>
            <a:tileRect/>
          </a:gradFill>
          <a:ln w="34925" cap="rnd">
            <a:solidFill>
              <a:schemeClr val="accent5">
                <a:lumMod val="75000"/>
              </a:schemeClr>
            </a:solidFill>
            <a:bevel/>
          </a:ln>
          <a:scene3d>
            <a:camera prst="orthographicFront"/>
            <a:lightRig rig="soft" dir="t">
              <a:rot lat="0" lon="0" rev="10800000"/>
            </a:lightRig>
          </a:scene3d>
          <a:sp3d>
            <a:bevelT w="152400" h="50800" prst="softRound"/>
          </a:sp3d>
        </p:spPr>
        <p:txBody>
          <a:bodyPr wrap="square" rtlCol="0">
            <a:spAutoFit/>
            <a:sp3d>
              <a:bevelT w="27940" h="12700"/>
              <a:contourClr>
                <a:srgbClr val="DDDDDD"/>
              </a:contourClr>
            </a:sp3d>
          </a:bodyPr>
          <a:lstStyle/>
          <a:p>
            <a:pPr algn="ctr"/>
            <a:r>
              <a:rPr lang="en-US" sz="1600" b="1" spc="150" dirty="0">
                <a:ln w="11430"/>
                <a:solidFill>
                  <a:srgbClr val="F8F8F8"/>
                </a:solidFill>
              </a:rPr>
              <a:t>Ezekiel pleads for Judah around Babylon’s 2</a:t>
            </a:r>
            <a:r>
              <a:rPr lang="en-US" sz="1600" b="1" spc="150" baseline="30000" dirty="0">
                <a:ln w="11430"/>
                <a:solidFill>
                  <a:srgbClr val="F8F8F8"/>
                </a:solidFill>
              </a:rPr>
              <a:t>nd</a:t>
            </a:r>
            <a:r>
              <a:rPr lang="en-US" sz="1600" b="1" spc="150" dirty="0">
                <a:ln w="11430"/>
                <a:solidFill>
                  <a:srgbClr val="F8F8F8"/>
                </a:solidFill>
              </a:rPr>
              <a:t> attack.</a:t>
            </a:r>
          </a:p>
        </p:txBody>
      </p:sp>
    </p:spTree>
    <p:extLst>
      <p:ext uri="{BB962C8B-B14F-4D97-AF65-F5344CB8AC3E}">
        <p14:creationId xmlns:p14="http://schemas.microsoft.com/office/powerpoint/2010/main" val="136128806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2000"/>
                                        <p:tgtEl>
                                          <p:spTgt spid="5"/>
                                        </p:tgtEl>
                                      </p:cBhvr>
                                    </p:animEffect>
                                  </p:childTnLst>
                                </p:cTn>
                              </p:par>
                            </p:childTnLst>
                          </p:cTn>
                        </p:par>
                        <p:par>
                          <p:cTn id="13" fill="hold">
                            <p:stCondLst>
                              <p:cond delay="2000"/>
                            </p:stCondLst>
                            <p:childTnLst>
                              <p:par>
                                <p:cTn id="14" presetID="22" presetClass="entr" presetSubtype="1" fill="hold" nodeType="after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up)">
                                      <p:cBhvr>
                                        <p:cTn id="16"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4800600" y="2438400"/>
            <a:ext cx="7391400" cy="3640207"/>
          </a:xfrm>
        </p:spPr>
        <p:txBody>
          <a:bodyPr>
            <a:normAutofit/>
            <a:scene3d>
              <a:camera prst="orthographicFront"/>
              <a:lightRig rig="threePt" dir="t"/>
            </a:scene3d>
            <a:sp3d extrusionH="57150">
              <a:bevelT w="38100" h="38100"/>
            </a:sp3d>
          </a:bodyPr>
          <a:lstStyle/>
          <a:p>
            <a:pPr marL="0" indent="0">
              <a:buNone/>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Ezekiel 23   [593 BC]</a:t>
            </a:r>
          </a:p>
          <a:p>
            <a:pPr marL="514350" indent="-514350">
              <a:buFont typeface="+mj-lt"/>
              <a:buAutoNum type="arabicPeriod" startAt="2"/>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Son of man, there were two women, </a:t>
            </a:r>
            <a:b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daughters of one mother:</a:t>
            </a:r>
          </a:p>
          <a:p>
            <a:pPr marL="514350" indent="-514350">
              <a:buFont typeface="+mj-lt"/>
              <a:buAutoNum type="arabicPeriod" startAt="2"/>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And they committed </a:t>
            </a:r>
            <a:r>
              <a:rPr lang="en-US" b="1" dirty="0" err="1">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whoredoms</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in Egypt; they committed </a:t>
            </a:r>
            <a:r>
              <a:rPr lang="en-US" b="1" dirty="0" err="1">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whoredoms</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in their youth …</a:t>
            </a:r>
          </a:p>
        </p:txBody>
      </p:sp>
      <p:sp>
        <p:nvSpPr>
          <p:cNvPr id="9" name="Slide Number Placeholder 1"/>
          <p:cNvSpPr txBox="1">
            <a:spLocks/>
          </p:cNvSpPr>
          <p:nvPr/>
        </p:nvSpPr>
        <p:spPr>
          <a:xfrm>
            <a:off x="9372600" y="644902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48</a:t>
            </a:fld>
            <a:endParaRPr lang="en-US" b="1" dirty="0">
              <a:solidFill>
                <a:srgbClr val="713A1F"/>
              </a:solidFill>
            </a:endParaRPr>
          </a:p>
        </p:txBody>
      </p:sp>
      <p:pic>
        <p:nvPicPr>
          <p:cNvPr id="2050" name="Picture 2" descr="C:\Users\Rae\Desktop\#28 Moon Art\Map poor - 2 kingdoms edit.jpg"/>
          <p:cNvPicPr>
            <a:picLocks noChangeAspect="1" noChangeArrowheads="1"/>
          </p:cNvPicPr>
          <p:nvPr/>
        </p:nvPicPr>
        <p:blipFill>
          <a:blip r:embed="rId3" cstate="email">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a:ext>
            </a:extLst>
          </a:blip>
          <a:srcRect/>
          <a:stretch>
            <a:fillRect/>
          </a:stretch>
        </p:blipFill>
        <p:spPr bwMode="auto">
          <a:xfrm>
            <a:off x="228600" y="152400"/>
            <a:ext cx="4419600" cy="653770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1" name="Title 2"/>
          <p:cNvSpPr txBox="1">
            <a:spLocks/>
          </p:cNvSpPr>
          <p:nvPr/>
        </p:nvSpPr>
        <p:spPr>
          <a:xfrm>
            <a:off x="4800600" y="0"/>
            <a:ext cx="7315200" cy="2446696"/>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600" b="1" dirty="0">
                <a:ln w="11430">
                  <a:solidFill>
                    <a:srgbClr val="E25110"/>
                  </a:solidFill>
                </a:ln>
                <a:solidFill>
                  <a:srgbClr val="8E002F"/>
                </a:solidFill>
                <a:effectLst>
                  <a:outerShdw blurRad="50800" dist="39000" dir="5460000" algn="tl">
                    <a:srgbClr val="000000">
                      <a:alpha val="38000"/>
                    </a:srgbClr>
                  </a:outerShdw>
                </a:effectLst>
                <a:latin typeface="Matura MT Script Capitals" pitchFamily="66" charset="0"/>
              </a:rPr>
              <a:t>2 Daughters </a:t>
            </a:r>
            <a:br>
              <a:rPr lang="en-US" sz="8000" b="1" dirty="0">
                <a:ln w="11430">
                  <a:solidFill>
                    <a:srgbClr val="E25110"/>
                  </a:solidFill>
                </a:ln>
                <a:solidFill>
                  <a:srgbClr val="8E002F"/>
                </a:solidFill>
                <a:effectLst>
                  <a:outerShdw blurRad="50800" dist="39000" dir="5460000" algn="tl">
                    <a:srgbClr val="000000">
                      <a:alpha val="38000"/>
                    </a:srgbClr>
                  </a:outerShdw>
                </a:effectLst>
                <a:latin typeface="Matura MT Script Capitals" pitchFamily="66" charset="0"/>
              </a:rPr>
            </a:br>
            <a:r>
              <a:rPr lang="en-US" sz="6000" b="1" dirty="0">
                <a:ln w="11430">
                  <a:solidFill>
                    <a:srgbClr val="E25110"/>
                  </a:solidFill>
                </a:ln>
                <a:solidFill>
                  <a:schemeClr val="accent5">
                    <a:lumMod val="75000"/>
                  </a:schemeClr>
                </a:solidFill>
                <a:effectLst>
                  <a:outerShdw blurRad="50800" dist="39000" dir="5460000" algn="tl">
                    <a:srgbClr val="000000">
                      <a:alpha val="38000"/>
                    </a:srgbClr>
                  </a:outerShdw>
                </a:effectLst>
                <a:latin typeface="Arial Rounded MT Bold" pitchFamily="34" charset="0"/>
              </a:rPr>
              <a:t>from</a:t>
            </a:r>
            <a:r>
              <a:rPr lang="en-US" sz="6000" b="1" dirty="0">
                <a:ln w="11430">
                  <a:solidFill>
                    <a:srgbClr val="E25110"/>
                  </a:solidFill>
                </a:ln>
                <a:solidFill>
                  <a:srgbClr val="8E002F"/>
                </a:solidFill>
                <a:effectLst>
                  <a:outerShdw blurRad="50800" dist="39000" dir="5460000" algn="tl">
                    <a:srgbClr val="000000">
                      <a:alpha val="38000"/>
                    </a:srgbClr>
                  </a:outerShdw>
                </a:effectLst>
                <a:latin typeface="Arial Rounded MT Bold" pitchFamily="34" charset="0"/>
              </a:rPr>
              <a:t>  </a:t>
            </a:r>
            <a:r>
              <a:rPr lang="en-US" sz="6600" b="1" dirty="0">
                <a:ln w="11430">
                  <a:solidFill>
                    <a:srgbClr val="E25110"/>
                  </a:solidFill>
                </a:ln>
                <a:solidFill>
                  <a:srgbClr val="8E002F"/>
                </a:solidFill>
                <a:effectLst>
                  <a:outerShdw blurRad="50800" dist="39000" dir="5460000" algn="tl">
                    <a:srgbClr val="000000">
                      <a:alpha val="38000"/>
                    </a:srgbClr>
                  </a:outerShdw>
                </a:effectLst>
                <a:latin typeface="Matura MT Script Capitals" pitchFamily="66" charset="0"/>
              </a:rPr>
              <a:t>1 Mother</a:t>
            </a:r>
            <a:endParaRPr lang="en-US" sz="6600" b="1" dirty="0">
              <a:ln w="11430">
                <a:solidFill>
                  <a:srgbClr val="9E2A2A"/>
                </a:solidFill>
              </a:ln>
              <a:solidFill>
                <a:srgbClr val="8E002F"/>
              </a:solidFill>
              <a:effectLst>
                <a:outerShdw blurRad="50800" dist="39000" dir="5460000" algn="tl">
                  <a:srgbClr val="000000">
                    <a:alpha val="38000"/>
                  </a:srgbClr>
                </a:outerShdw>
              </a:effectLst>
              <a:latin typeface="Arial Rounded MT Bold" pitchFamily="34" charset="0"/>
            </a:endParaRPr>
          </a:p>
        </p:txBody>
      </p:sp>
      <p:pic>
        <p:nvPicPr>
          <p:cNvPr id="2051" name="Picture 3" descr="C:\Users\Rae\Desktop\#28 Moon Art\spiritual adulter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553200" y="4953000"/>
            <a:ext cx="4020917" cy="1608366"/>
          </a:xfrm>
          <a:prstGeom prst="rect">
            <a:avLst/>
          </a:prstGeom>
          <a:noFill/>
          <a:ln>
            <a:noFill/>
          </a:ln>
          <a:effectLst>
            <a:glow rad="165100">
              <a:srgbClr val="9E2A2A">
                <a:alpha val="57000"/>
              </a:srgb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362047"/>
      </p:ext>
    </p:extLst>
  </p:cSld>
  <p:clrMapOvr>
    <a:masterClrMapping/>
  </p:clrMapOvr>
  <p:transition spd="slow">
    <p:circle/>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4876800" y="1447800"/>
            <a:ext cx="7049174" cy="5366353"/>
          </a:xfrm>
        </p:spPr>
        <p:txBody>
          <a:bodyPr>
            <a:normAutofit/>
            <a:scene3d>
              <a:camera prst="orthographicFront"/>
              <a:lightRig rig="threePt" dir="t"/>
            </a:scene3d>
            <a:sp3d extrusionH="57150">
              <a:bevelT w="38100" h="38100"/>
            </a:sp3d>
          </a:bodyPr>
          <a:lstStyle/>
          <a:p>
            <a:pPr marL="0" indent="0">
              <a:buNone/>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Ezekiel 23   [593 BC]</a:t>
            </a:r>
          </a:p>
          <a:p>
            <a:pPr marL="514350" indent="-514350">
              <a:lnSpc>
                <a:spcPct val="100000"/>
              </a:lnSpc>
              <a:buFont typeface="+mj-lt"/>
              <a:buAutoNum type="arabicPeriod" startAt="4"/>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And the names of them were </a:t>
            </a:r>
            <a:r>
              <a:rPr lang="en-US" b="1" dirty="0" err="1">
                <a:ln w="1905">
                  <a:solidFill>
                    <a:srgbClr val="9E2A2A"/>
                  </a:solidFill>
                </a:ln>
                <a:solidFill>
                  <a:srgbClr val="B8003D"/>
                </a:solidFill>
                <a:effectLst>
                  <a:innerShdw blurRad="69850" dist="43180" dir="5400000">
                    <a:srgbClr val="000000">
                      <a:alpha val="65000"/>
                    </a:srgbClr>
                  </a:innerShdw>
                </a:effectLst>
              </a:rPr>
              <a:t>Aholah</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b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elder, and </a:t>
            </a:r>
            <a:r>
              <a:rPr lang="en-US" b="1" dirty="0" err="1">
                <a:ln w="1905">
                  <a:solidFill>
                    <a:srgbClr val="9E2A2A"/>
                  </a:solidFill>
                </a:ln>
                <a:solidFill>
                  <a:srgbClr val="FF9966"/>
                </a:solidFill>
                <a:effectLst>
                  <a:innerShdw blurRad="69850" dist="43180" dir="5400000">
                    <a:srgbClr val="000000">
                      <a:alpha val="65000"/>
                    </a:srgbClr>
                  </a:innerShdw>
                </a:effectLst>
              </a:rPr>
              <a:t>Aholibah</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her sister …  </a:t>
            </a:r>
            <a:b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Thus were their names;</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a:ln w="1905">
                  <a:solidFill>
                    <a:schemeClr val="accent2">
                      <a:lumMod val="75000"/>
                    </a:schemeClr>
                  </a:solidFill>
                </a:ln>
                <a:solidFill>
                  <a:srgbClr val="B8003D"/>
                </a:solidFill>
                <a:effectLst>
                  <a:innerShdw blurRad="69850" dist="43180" dir="5400000">
                    <a:srgbClr val="000000">
                      <a:alpha val="65000"/>
                    </a:srgbClr>
                  </a:innerShdw>
                </a:effectLst>
              </a:rPr>
              <a:t>Samaria is </a:t>
            </a:r>
            <a:r>
              <a:rPr lang="en-US" b="1" dirty="0" err="1">
                <a:ln w="1905">
                  <a:solidFill>
                    <a:schemeClr val="accent2">
                      <a:lumMod val="75000"/>
                    </a:schemeClr>
                  </a:solidFill>
                </a:ln>
                <a:solidFill>
                  <a:srgbClr val="B8003D"/>
                </a:solidFill>
                <a:effectLst>
                  <a:innerShdw blurRad="69850" dist="43180" dir="5400000">
                    <a:srgbClr val="000000">
                      <a:alpha val="65000"/>
                    </a:srgbClr>
                  </a:innerShdw>
                </a:effectLst>
              </a:rPr>
              <a:t>Aholah</a:t>
            </a:r>
            <a:r>
              <a:rPr lang="en-US" b="1" dirty="0">
                <a:ln w="1905">
                  <a:solidFill>
                    <a:schemeClr val="accent2">
                      <a:lumMod val="75000"/>
                    </a:schemeClr>
                  </a:solidFill>
                </a:ln>
                <a:solidFill>
                  <a:srgbClr val="B8003D"/>
                </a:solidFill>
                <a:effectLst>
                  <a:innerShdw blurRad="69850" dist="43180" dir="5400000">
                    <a:srgbClr val="000000">
                      <a:alpha val="65000"/>
                    </a:srgbClr>
                  </a:innerShdw>
                </a:effectLst>
              </a:rPr>
              <a:t>, </a:t>
            </a:r>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and </a:t>
            </a:r>
            <a:r>
              <a:rPr lang="en-US" b="1" dirty="0">
                <a:ln w="1905">
                  <a:solidFill>
                    <a:srgbClr val="9E2A2A"/>
                  </a:solidFill>
                </a:ln>
                <a:solidFill>
                  <a:srgbClr val="FF9966"/>
                </a:solidFill>
                <a:effectLst>
                  <a:innerShdw blurRad="69850" dist="43180" dir="5400000">
                    <a:srgbClr val="000000">
                      <a:alpha val="65000"/>
                    </a:srgbClr>
                  </a:innerShdw>
                </a:effectLst>
              </a:rPr>
              <a:t>Jerusalem </a:t>
            </a:r>
            <a:r>
              <a:rPr lang="en-US" b="1" dirty="0" err="1">
                <a:ln w="1905">
                  <a:solidFill>
                    <a:srgbClr val="9E2A2A"/>
                  </a:solidFill>
                </a:ln>
                <a:solidFill>
                  <a:srgbClr val="FF9966"/>
                </a:solidFill>
                <a:effectLst>
                  <a:innerShdw blurRad="69850" dist="43180" dir="5400000">
                    <a:srgbClr val="000000">
                      <a:alpha val="65000"/>
                    </a:srgbClr>
                  </a:innerShdw>
                </a:effectLst>
              </a:rPr>
              <a:t>Aholibah</a:t>
            </a:r>
            <a:r>
              <a:rPr lang="en-US" b="1" dirty="0">
                <a:ln w="1905">
                  <a:solidFill>
                    <a:srgbClr val="9E2A2A"/>
                  </a:solidFill>
                </a:ln>
                <a:solidFill>
                  <a:srgbClr val="FF9966"/>
                </a:solidFill>
                <a:effectLst>
                  <a:innerShdw blurRad="69850" dist="43180" dir="5400000">
                    <a:srgbClr val="000000">
                      <a:alpha val="65000"/>
                    </a:srgbClr>
                  </a:innerShdw>
                </a:effectLst>
              </a:rPr>
              <a:t>.</a:t>
            </a:r>
            <a:br>
              <a:rPr lang="en-US" b="1" dirty="0">
                <a:ln w="1905">
                  <a:solidFill>
                    <a:srgbClr val="9E2A2A"/>
                  </a:solidFill>
                </a:ln>
                <a:solidFill>
                  <a:srgbClr val="FF9966"/>
                </a:solidFill>
                <a:effectLst>
                  <a:innerShdw blurRad="69850" dist="43180" dir="5400000">
                    <a:srgbClr val="000000">
                      <a:alpha val="65000"/>
                    </a:srgbClr>
                  </a:innerShdw>
                </a:effectLst>
              </a:rPr>
            </a:br>
            <a:endParaRPr lang="en-US" sz="1800" b="1" dirty="0">
              <a:ln w="1905">
                <a:solidFill>
                  <a:srgbClr val="9E2A2A"/>
                </a:solidFill>
              </a:ln>
              <a:solidFill>
                <a:srgbClr val="FF9966"/>
              </a:solidFill>
              <a:effectLst>
                <a:innerShdw blurRad="69850" dist="43180" dir="5400000">
                  <a:srgbClr val="000000">
                    <a:alpha val="65000"/>
                  </a:srgbClr>
                </a:innerShdw>
              </a:effectLst>
            </a:endParaRPr>
          </a:p>
          <a:p>
            <a:pPr>
              <a:lnSpc>
                <a:spcPct val="100000"/>
              </a:lnSpc>
              <a:buFont typeface="Wingdings" pitchFamily="2" charset="2"/>
              <a:buChar char="Ø"/>
            </a:pPr>
            <a:r>
              <a:rPr lang="en-US" b="1" dirty="0">
                <a:ln w="1905"/>
                <a:solidFill>
                  <a:srgbClr val="B8003D"/>
                </a:solidFill>
                <a:effectLst>
                  <a:innerShdw blurRad="69850" dist="43180" dir="5400000">
                    <a:srgbClr val="000000">
                      <a:alpha val="65000"/>
                    </a:srgbClr>
                  </a:innerShdw>
                </a:effectLst>
              </a:rPr>
              <a:t> </a:t>
            </a:r>
            <a:r>
              <a:rPr lang="en-US" b="1" dirty="0" err="1">
                <a:ln w="1905">
                  <a:solidFill>
                    <a:schemeClr val="accent2">
                      <a:lumMod val="75000"/>
                    </a:schemeClr>
                  </a:solidFill>
                </a:ln>
                <a:solidFill>
                  <a:srgbClr val="B8003D"/>
                </a:solidFill>
                <a:effectLst>
                  <a:innerShdw blurRad="69850" dist="43180" dir="5400000">
                    <a:srgbClr val="000000">
                      <a:alpha val="65000"/>
                    </a:srgbClr>
                  </a:innerShdw>
                </a:effectLst>
                <a:latin typeface="Comic Sans MS" pitchFamily="66" charset="0"/>
              </a:rPr>
              <a:t>Aholah</a:t>
            </a:r>
            <a:r>
              <a:rPr lang="en-US" b="1" dirty="0">
                <a:ln w="1905">
                  <a:solidFill>
                    <a:schemeClr val="accent2">
                      <a:lumMod val="75000"/>
                    </a:schemeClr>
                  </a:solidFill>
                </a:ln>
                <a:solidFill>
                  <a:srgbClr val="B8003D"/>
                </a:solidFill>
                <a:effectLst>
                  <a:innerShdw blurRad="69850" dist="43180" dir="5400000">
                    <a:srgbClr val="000000">
                      <a:alpha val="65000"/>
                    </a:srgbClr>
                  </a:innerShdw>
                </a:effectLst>
                <a:latin typeface="Comic Sans MS" pitchFamily="66" charset="0"/>
              </a:rPr>
              <a:t> - Samaria</a:t>
            </a:r>
            <a:r>
              <a:rPr lang="en-US" b="1" dirty="0">
                <a:ln w="1905">
                  <a:solidFill>
                    <a:schemeClr val="accent2">
                      <a:lumMod val="75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br>
              <a:rPr lang="en-US" b="1" dirty="0">
                <a:ln w="1905">
                  <a:solidFill>
                    <a:schemeClr val="accent2">
                      <a:lumMod val="75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br>
            <a:r>
              <a:rPr lang="en-US" b="1" dirty="0">
                <a:ln w="1905">
                  <a:solidFill>
                    <a:schemeClr val="accent2">
                      <a:lumMod val="75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a:t>
            </a:r>
            <a:r>
              <a:rPr lang="en-US" sz="2400"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[H168: </a:t>
            </a:r>
            <a:r>
              <a:rPr lang="en-US" sz="2400" b="1" u="sng" dirty="0">
                <a:ln w="1905">
                  <a:solidFill>
                    <a:srgbClr val="9E2A2A"/>
                  </a:solidFill>
                </a:ln>
                <a:solidFill>
                  <a:srgbClr val="B8003D"/>
                </a:solidFill>
                <a:effectLst>
                  <a:innerShdw blurRad="69850" dist="43180" dir="5400000">
                    <a:srgbClr val="000000">
                      <a:alpha val="65000"/>
                    </a:srgbClr>
                  </a:innerShdw>
                </a:effectLst>
                <a:latin typeface="Comic Sans MS" pitchFamily="66" charset="0"/>
              </a:rPr>
              <a:t>her</a:t>
            </a:r>
            <a:r>
              <a:rPr lang="en-US" sz="2400"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tent; as in an idolatrous  </a:t>
            </a:r>
            <a:br>
              <a:rPr lang="en-US" sz="2400"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br>
            <a:r>
              <a:rPr lang="en-US" sz="2400"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sanctuary, not set up by Yahuah].</a:t>
            </a:r>
          </a:p>
          <a:p>
            <a:pPr>
              <a:lnSpc>
                <a:spcPct val="100000"/>
              </a:lnSpc>
              <a:buFont typeface="Wingdings" pitchFamily="2" charset="2"/>
              <a:buChar char="Ø"/>
            </a:pPr>
            <a:r>
              <a:rPr lang="en-US" b="1" dirty="0">
                <a:ln w="1905"/>
                <a:solidFill>
                  <a:srgbClr val="9E2A2A"/>
                </a:solidFill>
                <a:effectLst>
                  <a:innerShdw blurRad="69850" dist="43180" dir="5400000">
                    <a:srgbClr val="000000">
                      <a:alpha val="65000"/>
                    </a:srgbClr>
                  </a:innerShdw>
                </a:effectLst>
                <a:latin typeface="Comic Sans MS" pitchFamily="66" charset="0"/>
              </a:rPr>
              <a:t> </a:t>
            </a:r>
            <a:r>
              <a:rPr lang="en-US" b="1" dirty="0" err="1">
                <a:ln w="1905">
                  <a:solidFill>
                    <a:srgbClr val="9E2A2A"/>
                  </a:solidFill>
                </a:ln>
                <a:solidFill>
                  <a:srgbClr val="FF9966"/>
                </a:solidFill>
                <a:effectLst>
                  <a:innerShdw blurRad="69850" dist="43180" dir="5400000">
                    <a:srgbClr val="000000">
                      <a:alpha val="65000"/>
                    </a:srgbClr>
                  </a:innerShdw>
                </a:effectLst>
                <a:latin typeface="Comic Sans MS" pitchFamily="66" charset="0"/>
              </a:rPr>
              <a:t>Aholibah</a:t>
            </a:r>
            <a:r>
              <a:rPr lang="en-US" b="1" dirty="0">
                <a:ln w="1905">
                  <a:solidFill>
                    <a:srgbClr val="9E2A2A"/>
                  </a:solidFill>
                </a:ln>
                <a:solidFill>
                  <a:srgbClr val="9E2A2A"/>
                </a:solidFill>
                <a:effectLst>
                  <a:innerShdw blurRad="69850" dist="43180" dir="5400000">
                    <a:srgbClr val="000000">
                      <a:alpha val="65000"/>
                    </a:srgbClr>
                  </a:innerShdw>
                </a:effectLst>
                <a:latin typeface="Comic Sans MS" pitchFamily="66" charset="0"/>
              </a:rPr>
              <a:t> </a:t>
            </a:r>
            <a:r>
              <a:rPr lang="en-US" b="1" dirty="0">
                <a:ln w="1905">
                  <a:solidFill>
                    <a:srgbClr val="9E2A2A"/>
                  </a:solidFill>
                </a:ln>
                <a:solidFill>
                  <a:srgbClr val="FF9966"/>
                </a:solidFill>
                <a:effectLst>
                  <a:innerShdw blurRad="69850" dist="43180" dir="5400000">
                    <a:srgbClr val="000000">
                      <a:alpha val="65000"/>
                    </a:srgbClr>
                  </a:innerShdw>
                </a:effectLst>
                <a:latin typeface="Comic Sans MS" pitchFamily="66" charset="0"/>
              </a:rPr>
              <a:t>- Jerusalem </a:t>
            </a:r>
            <a:br>
              <a:rPr lang="en-US" b="1" dirty="0">
                <a:ln w="1905">
                  <a:solidFill>
                    <a:srgbClr val="9E2A2A"/>
                  </a:solidFill>
                </a:ln>
                <a:solidFill>
                  <a:srgbClr val="FF9966"/>
                </a:solidFill>
                <a:effectLst>
                  <a:innerShdw blurRad="69850" dist="43180" dir="5400000">
                    <a:srgbClr val="000000">
                      <a:alpha val="65000"/>
                    </a:srgbClr>
                  </a:innerShdw>
                </a:effectLst>
                <a:latin typeface="Comic Sans MS" pitchFamily="66" charset="0"/>
              </a:rPr>
            </a:br>
            <a:r>
              <a:rPr lang="en-US" b="1" dirty="0">
                <a:ln w="1905">
                  <a:solidFill>
                    <a:srgbClr val="9E2A2A"/>
                  </a:solidFill>
                </a:ln>
                <a:solidFill>
                  <a:srgbClr val="FF9966"/>
                </a:solidFill>
                <a:effectLst>
                  <a:innerShdw blurRad="69850" dist="43180" dir="5400000">
                    <a:srgbClr val="000000">
                      <a:alpha val="65000"/>
                    </a:srgbClr>
                  </a:innerShdw>
                </a:effectLst>
                <a:latin typeface="Comic Sans MS" pitchFamily="66" charset="0"/>
              </a:rPr>
              <a:t> ***</a:t>
            </a:r>
            <a:r>
              <a:rPr lang="en-US" sz="2400"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[H168: </a:t>
            </a:r>
            <a:r>
              <a:rPr lang="en-US" sz="2400" b="1" u="sng" dirty="0">
                <a:ln w="1905">
                  <a:solidFill>
                    <a:srgbClr val="9E2A2A"/>
                  </a:solidFill>
                </a:ln>
                <a:solidFill>
                  <a:srgbClr val="00B0F0"/>
                </a:solidFill>
                <a:effectLst>
                  <a:innerShdw blurRad="69850" dist="43180" dir="5400000">
                    <a:srgbClr val="000000">
                      <a:alpha val="65000"/>
                    </a:srgbClr>
                  </a:innerShdw>
                </a:effectLst>
                <a:latin typeface="Comic Sans MS" pitchFamily="66" charset="0"/>
              </a:rPr>
              <a:t>my</a:t>
            </a:r>
            <a:r>
              <a:rPr lang="en-US" sz="2400"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tent; as this sanctuary </a:t>
            </a:r>
            <a:br>
              <a:rPr lang="en-US" sz="2400"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br>
            <a:r>
              <a:rPr lang="en-US" sz="2400"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omic Sans MS" pitchFamily="66" charset="0"/>
              </a:rPr>
              <a:t> was set up by Yahuah].</a:t>
            </a:r>
          </a:p>
          <a:p>
            <a:pPr>
              <a:buFont typeface="Wingdings" pitchFamily="2" charset="2"/>
              <a:buChar char="Ø"/>
            </a:pPr>
            <a:endParaRPr lang="en-US" dirty="0">
              <a:ln>
                <a:solidFill>
                  <a:srgbClr val="9E2A2A"/>
                </a:solidFill>
              </a:ln>
            </a:endParaRPr>
          </a:p>
          <a:p>
            <a:pPr marL="0" indent="0">
              <a:buNone/>
            </a:pPr>
            <a:endParaRPr lang="en-US" dirty="0"/>
          </a:p>
        </p:txBody>
      </p:sp>
      <p:sp>
        <p:nvSpPr>
          <p:cNvPr id="9" name="Slide Number Placeholder 1"/>
          <p:cNvSpPr txBox="1">
            <a:spLocks/>
          </p:cNvSpPr>
          <p:nvPr/>
        </p:nvSpPr>
        <p:spPr>
          <a:xfrm>
            <a:off x="9372600" y="6449028"/>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49</a:t>
            </a:fld>
            <a:endParaRPr lang="en-US" b="1" dirty="0">
              <a:solidFill>
                <a:srgbClr val="713A1F"/>
              </a:solidFill>
            </a:endParaRPr>
          </a:p>
        </p:txBody>
      </p:sp>
      <p:pic>
        <p:nvPicPr>
          <p:cNvPr id="2050" name="Picture 2" descr="C:\Users\Rae\Desktop\#28 Moon Art\Map poor - 2 kingdoms edit.jpg"/>
          <p:cNvPicPr>
            <a:picLocks noChangeAspect="1" noChangeArrowheads="1"/>
          </p:cNvPicPr>
          <p:nvPr/>
        </p:nvPicPr>
        <p:blipFill>
          <a:blip r:embed="rId3" cstate="email">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a:ext>
            </a:extLst>
          </a:blip>
          <a:srcRect/>
          <a:stretch>
            <a:fillRect/>
          </a:stretch>
        </p:blipFill>
        <p:spPr bwMode="auto">
          <a:xfrm>
            <a:off x="228600" y="152400"/>
            <a:ext cx="4419600" cy="653770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1" name="Title 2"/>
          <p:cNvSpPr txBox="1">
            <a:spLocks/>
          </p:cNvSpPr>
          <p:nvPr/>
        </p:nvSpPr>
        <p:spPr>
          <a:xfrm>
            <a:off x="3514507" y="76200"/>
            <a:ext cx="8448893" cy="15240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6600" b="1" dirty="0" err="1">
                <a:ln w="11430">
                  <a:solidFill>
                    <a:srgbClr val="9E2A2A"/>
                  </a:solidFill>
                </a:ln>
                <a:solidFill>
                  <a:srgbClr val="B8003D"/>
                </a:solidFill>
                <a:effectLst>
                  <a:outerShdw blurRad="50800" dist="39000" dir="5460000" algn="tl">
                    <a:srgbClr val="000000">
                      <a:alpha val="38000"/>
                    </a:srgbClr>
                  </a:outerShdw>
                </a:effectLst>
                <a:latin typeface="Matura MT Script Capitals" pitchFamily="66" charset="0"/>
              </a:rPr>
              <a:t>Aholah</a:t>
            </a:r>
            <a:r>
              <a:rPr lang="en-US" sz="66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 </a:t>
            </a:r>
            <a:r>
              <a:rPr lang="en-US" sz="6600" b="1" dirty="0">
                <a:ln w="11430">
                  <a:solidFill>
                    <a:srgbClr val="E25110"/>
                  </a:solidFill>
                </a:ln>
                <a:solidFill>
                  <a:schemeClr val="accent2">
                    <a:lumMod val="75000"/>
                  </a:schemeClr>
                </a:solidFill>
                <a:effectLst>
                  <a:outerShdw blurRad="50800" dist="39000" dir="5460000" algn="tl">
                    <a:srgbClr val="000000">
                      <a:alpha val="38000"/>
                    </a:srgbClr>
                  </a:outerShdw>
                </a:effectLst>
                <a:latin typeface="Matura MT Script Capitals" pitchFamily="66" charset="0"/>
              </a:rPr>
              <a:t>&amp;</a:t>
            </a:r>
            <a:r>
              <a:rPr lang="en-US" sz="66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 </a:t>
            </a:r>
            <a:r>
              <a:rPr lang="en-US" sz="6600" b="1" dirty="0" err="1">
                <a:ln w="11430">
                  <a:solidFill>
                    <a:srgbClr val="9E2A2A"/>
                  </a:solidFill>
                </a:ln>
                <a:solidFill>
                  <a:srgbClr val="FF9966"/>
                </a:solidFill>
                <a:effectLst>
                  <a:outerShdw blurRad="50800" dist="39000" dir="5460000" algn="tl">
                    <a:srgbClr val="000000">
                      <a:alpha val="38000"/>
                    </a:srgbClr>
                  </a:outerShdw>
                </a:effectLst>
                <a:latin typeface="Matura MT Script Capitals" pitchFamily="66" charset="0"/>
              </a:rPr>
              <a:t>Aholibah</a:t>
            </a:r>
            <a:endParaRPr lang="en-US" sz="8000" b="1" dirty="0">
              <a:ln w="11430">
                <a:solidFill>
                  <a:srgbClr val="9E2A2A"/>
                </a:solidFill>
              </a:ln>
              <a:solidFill>
                <a:schemeClr val="bg2">
                  <a:lumMod val="50000"/>
                </a:schemeClr>
              </a:solidFill>
              <a:effectLst>
                <a:outerShdw blurRad="50800" dist="39000" dir="5460000" algn="tl">
                  <a:srgbClr val="000000">
                    <a:alpha val="38000"/>
                  </a:srgbClr>
                </a:outerShdw>
              </a:effectLst>
              <a:latin typeface="Arial Rounded MT Bold" pitchFamily="34" charset="0"/>
            </a:endParaRPr>
          </a:p>
        </p:txBody>
      </p:sp>
      <p:sp>
        <p:nvSpPr>
          <p:cNvPr id="2" name="Rectangle 1"/>
          <p:cNvSpPr/>
          <p:nvPr/>
        </p:nvSpPr>
        <p:spPr>
          <a:xfrm>
            <a:off x="1724572" y="3697069"/>
            <a:ext cx="1552028" cy="646331"/>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3600" b="1" dirty="0" err="1">
                <a:ln w="1905">
                  <a:solidFill>
                    <a:schemeClr val="accent2">
                      <a:lumMod val="75000"/>
                    </a:schemeClr>
                  </a:solidFill>
                </a:ln>
                <a:solidFill>
                  <a:srgbClr val="B8003D"/>
                </a:solidFill>
                <a:effectLst>
                  <a:innerShdw blurRad="69850" dist="43180" dir="5400000">
                    <a:srgbClr val="000000">
                      <a:alpha val="65000"/>
                    </a:srgbClr>
                  </a:innerShdw>
                </a:effectLst>
              </a:rPr>
              <a:t>Aholah</a:t>
            </a:r>
            <a:endParaRPr lang="en-US" sz="5400" b="1" dirty="0">
              <a:ln w="1905">
                <a:solidFill>
                  <a:schemeClr val="accent2">
                    <a:lumMod val="75000"/>
                  </a:schemeClr>
                </a:solidFill>
              </a:ln>
              <a:solidFill>
                <a:srgbClr val="B8003D"/>
              </a:solidFill>
              <a:effectLst>
                <a:innerShdw blurRad="69850" dist="43180" dir="5400000">
                  <a:srgbClr val="000000">
                    <a:alpha val="65000"/>
                  </a:srgbClr>
                </a:innerShdw>
              </a:effectLst>
            </a:endParaRPr>
          </a:p>
        </p:txBody>
      </p:sp>
      <p:sp>
        <p:nvSpPr>
          <p:cNvPr id="13" name="Rectangle 12"/>
          <p:cNvSpPr/>
          <p:nvPr/>
        </p:nvSpPr>
        <p:spPr>
          <a:xfrm>
            <a:off x="1905000" y="4763869"/>
            <a:ext cx="1914307" cy="646331"/>
          </a:xfrm>
          <a:prstGeom prst="rect">
            <a:avLst/>
          </a:prstGeom>
          <a:noFill/>
        </p:spPr>
        <p:txBody>
          <a:bodyPr wrap="none" lIns="91440" tIns="45720" rIns="91440" bIns="45720">
            <a:spAutoFit/>
            <a:scene3d>
              <a:camera prst="orthographicFront"/>
              <a:lightRig rig="threePt" dir="t"/>
            </a:scene3d>
            <a:sp3d extrusionH="57150">
              <a:bevelT w="38100" h="38100"/>
            </a:sp3d>
          </a:bodyPr>
          <a:lstStyle/>
          <a:p>
            <a:pPr algn="ctr"/>
            <a:r>
              <a:rPr lang="en-US" sz="3600" b="1" dirty="0" err="1">
                <a:ln w="1905">
                  <a:solidFill>
                    <a:srgbClr val="9E2A2A"/>
                  </a:solidFill>
                </a:ln>
                <a:solidFill>
                  <a:srgbClr val="FF9966"/>
                </a:solidFill>
                <a:effectLst>
                  <a:innerShdw blurRad="69850" dist="43180" dir="5400000">
                    <a:srgbClr val="000000">
                      <a:alpha val="65000"/>
                    </a:srgbClr>
                  </a:innerShdw>
                </a:effectLst>
              </a:rPr>
              <a:t>Aholibah</a:t>
            </a:r>
            <a:endParaRPr lang="en-US" sz="5400" b="1" dirty="0">
              <a:ln w="1905">
                <a:solidFill>
                  <a:srgbClr val="9E2A2A"/>
                </a:solidFill>
              </a:ln>
              <a:solidFill>
                <a:srgbClr val="FF9966"/>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24067966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1750"/>
                                        <p:tgtEl>
                                          <p:spTgt spid="6">
                                            <p:txEl>
                                              <p:pRg st="2" end="2"/>
                                            </p:txEl>
                                          </p:spTgt>
                                        </p:tgtEl>
                                      </p:cBhvr>
                                    </p:animEffect>
                                  </p:childTnLst>
                                </p:cTn>
                              </p:par>
                            </p:childTnLst>
                          </p:cTn>
                        </p:par>
                        <p:par>
                          <p:cTn id="8" fill="hold">
                            <p:stCondLst>
                              <p:cond delay="1750"/>
                            </p:stCondLst>
                            <p:childTnLst>
                              <p:par>
                                <p:cTn id="9" presetID="42" presetClass="entr" presetSubtype="0" fill="hold" grpId="0" nodeType="afterEffect">
                                  <p:stCondLst>
                                    <p:cond delay="75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animEffect transition="in" filter="wipe(left)">
                                      <p:cBhvr>
                                        <p:cTn id="18" dur="1750"/>
                                        <p:tgtEl>
                                          <p:spTgt spid="6">
                                            <p:txEl>
                                              <p:pRg st="3" end="3"/>
                                            </p:txEl>
                                          </p:spTgt>
                                        </p:tgtEl>
                                      </p:cBhvr>
                                    </p:animEffect>
                                  </p:childTnLst>
                                </p:cTn>
                              </p:par>
                            </p:childTnLst>
                          </p:cTn>
                        </p:par>
                        <p:par>
                          <p:cTn id="19" fill="hold">
                            <p:stCondLst>
                              <p:cond delay="1750"/>
                            </p:stCondLst>
                            <p:childTnLst>
                              <p:par>
                                <p:cTn id="20" presetID="42" presetClass="entr" presetSubtype="0" fill="hold" grpId="0" nodeType="afterEffect">
                                  <p:stCondLst>
                                    <p:cond delay="75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2" descr="C:\Users\Rae\Desktop\iceburg 45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7400" y="2875280"/>
            <a:ext cx="3200400" cy="3200400"/>
          </a:xfrm>
          <a:prstGeom prst="roundRect">
            <a:avLst>
              <a:gd name="adj" fmla="val 16667"/>
            </a:avLst>
          </a:prstGeom>
          <a:ln w="34925">
            <a:noFill/>
          </a:ln>
          <a:effectLst>
            <a:outerShdw blurRad="317500" dir="2700000" algn="ctr">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457200" y="1198880"/>
            <a:ext cx="6400800" cy="5016758"/>
          </a:xfrm>
          <a:prstGeom prst="rect">
            <a:avLst/>
          </a:prstGeom>
          <a:solidFill>
            <a:schemeClr val="bg2">
              <a:lumMod val="25000"/>
              <a:alpha val="39000"/>
            </a:schemeClr>
          </a:solidFill>
          <a:ln w="57150">
            <a:solidFill>
              <a:schemeClr val="bg2">
                <a:lumMod val="75000"/>
              </a:schemeClr>
            </a:solidFill>
          </a:ln>
          <a:scene3d>
            <a:camera prst="orthographicFront"/>
            <a:lightRig rig="threePt" dir="t"/>
          </a:scene3d>
          <a:sp3d>
            <a:bevelT w="165100" prst="coolSlant"/>
          </a:sp3d>
        </p:spPr>
        <p:txBody>
          <a:bodyPr wrap="square" lIns="91440" tIns="45720" rIns="91440" bIns="45720">
            <a:spAutoFit/>
          </a:bodyPr>
          <a:lstStyle/>
          <a:p>
            <a:r>
              <a:rPr lang="en-US" sz="3200" b="1" cap="none" spc="0"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Note:</a:t>
            </a:r>
          </a:p>
          <a:p>
            <a:pPr marL="514350" indent="-514350">
              <a:buAutoNum type="arabicPeriod"/>
            </a:pPr>
            <a:r>
              <a:rPr lang="en-US" sz="3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This is not an exhaustive study of the history in Scripture.</a:t>
            </a:r>
          </a:p>
          <a:p>
            <a:pPr marL="514350" indent="-514350">
              <a:buAutoNum type="arabicPeriod"/>
            </a:pPr>
            <a:r>
              <a:rPr lang="en-US" sz="3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Enough information will be given in this lesson to understand the overall picture.</a:t>
            </a:r>
          </a:p>
          <a:p>
            <a:pPr marL="514350" indent="-514350">
              <a:buAutoNum type="arabicPeriod"/>
            </a:pPr>
            <a:r>
              <a:rPr lang="en-US" sz="3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Anyone can recognize this history by just reading the Scriptures, paying attention </a:t>
            </a:r>
            <a:br>
              <a:rPr lang="en-US" sz="3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br>
            <a:r>
              <a:rPr lang="en-US" sz="32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to the patterns of apostasy.</a:t>
            </a:r>
          </a:p>
        </p:txBody>
      </p:sp>
      <p:sp>
        <p:nvSpPr>
          <p:cNvPr id="2" name="Slide Number Placeholder 1"/>
          <p:cNvSpPr>
            <a:spLocks noGrp="1"/>
          </p:cNvSpPr>
          <p:nvPr>
            <p:ph type="sldNum" sz="quarter" idx="12"/>
          </p:nvPr>
        </p:nvSpPr>
        <p:spPr>
          <a:xfrm>
            <a:off x="11353800" y="6400800"/>
            <a:ext cx="711200" cy="381000"/>
          </a:xfrm>
        </p:spPr>
        <p:txBody>
          <a:bodyPr>
            <a:noAutofit/>
          </a:bodyPr>
          <a:lstStyle/>
          <a:p>
            <a:pPr algn="r"/>
            <a:fld id="{AA4C6552-42F6-43F2-A3FB-E92E8C09004E}" type="slidenum">
              <a:rPr lang="en-US" sz="2000" smtClean="0">
                <a:solidFill>
                  <a:schemeClr val="bg1"/>
                </a:solidFill>
              </a:rPr>
              <a:pPr algn="r"/>
              <a:t>5</a:t>
            </a:fld>
            <a:endParaRPr lang="en-US" sz="2000" dirty="0">
              <a:solidFill>
                <a:schemeClr val="bg1"/>
              </a:solidFill>
            </a:endParaRPr>
          </a:p>
        </p:txBody>
      </p:sp>
      <p:pic>
        <p:nvPicPr>
          <p:cNvPr id="2050" name="Picture 2" descr="C:\Users\Rae\Desktop\TORAH COVENAN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7498080" y="1813052"/>
            <a:ext cx="4267200" cy="4110228"/>
          </a:xfrm>
          <a:prstGeom prst="ellipse">
            <a:avLst/>
          </a:prstGeom>
          <a:ln w="190500" cap="rnd">
            <a:solidFill>
              <a:schemeClr val="bg2">
                <a:lumMod val="75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coolSlant"/>
            <a:extrusionClr>
              <a:srgbClr val="000000"/>
            </a:extrusionClr>
          </a:sp3d>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0" y="81281"/>
            <a:ext cx="12192000" cy="1066800"/>
          </a:xfrm>
          <a:prstGeom prst="rect">
            <a:avLst/>
          </a:prstGeom>
        </p:spPr>
        <p:txBody>
          <a:bodyPr>
            <a:normAutofit/>
            <a:scene3d>
              <a:camera prst="orthographicFront"/>
              <a:lightRig rig="threePt" dir="t"/>
            </a:scene3d>
            <a:sp3d extrusionH="57150">
              <a:bevelT w="38100" h="38100"/>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dirty="0">
                <a:ln>
                  <a:solidFill>
                    <a:schemeClr val="tx1"/>
                  </a:solidFill>
                </a:ln>
                <a:solidFill>
                  <a:srgbClr val="FDEDCB"/>
                </a:solidFill>
                <a:latin typeface="Cooper Black" pitchFamily="18" charset="0"/>
              </a:rPr>
              <a:t>History for Judah 700 – 400 BC</a:t>
            </a:r>
          </a:p>
        </p:txBody>
      </p:sp>
    </p:spTree>
    <p:extLst>
      <p:ext uri="{BB962C8B-B14F-4D97-AF65-F5344CB8AC3E}">
        <p14:creationId xmlns:p14="http://schemas.microsoft.com/office/powerpoint/2010/main" val="294099099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7"/>
                                        </p:tgtEl>
                                        <p:attrNameLst>
                                          <p:attrName>ppt_w</p:attrName>
                                        </p:attrNameLst>
                                      </p:cBhvr>
                                      <p:tavLst>
                                        <p:tav tm="0">
                                          <p:val>
                                            <p:strVal val="ppt_w"/>
                                          </p:val>
                                        </p:tav>
                                        <p:tav tm="100000">
                                          <p:val>
                                            <p:fltVal val="0"/>
                                          </p:val>
                                        </p:tav>
                                      </p:tavLst>
                                    </p:anim>
                                    <p:anim calcmode="lin" valueType="num">
                                      <p:cBhvr>
                                        <p:cTn id="7" dur="1000"/>
                                        <p:tgtEl>
                                          <p:spTgt spid="7"/>
                                        </p:tgtEl>
                                        <p:attrNameLst>
                                          <p:attrName>ppt_h</p:attrName>
                                        </p:attrNameLst>
                                      </p:cBhvr>
                                      <p:tavLst>
                                        <p:tav tm="0">
                                          <p:val>
                                            <p:strVal val="ppt_h"/>
                                          </p:val>
                                        </p:tav>
                                        <p:tav tm="100000">
                                          <p:val>
                                            <p:fltVal val="0"/>
                                          </p:val>
                                        </p:tav>
                                      </p:tavLst>
                                    </p:anim>
                                    <p:anim calcmode="lin" valueType="num">
                                      <p:cBhvr>
                                        <p:cTn id="8" dur="1000"/>
                                        <p:tgtEl>
                                          <p:spTgt spid="7"/>
                                        </p:tgtEl>
                                        <p:attrNameLst>
                                          <p:attrName>style.rotation</p:attrName>
                                        </p:attrNameLst>
                                      </p:cBhvr>
                                      <p:tavLst>
                                        <p:tav tm="0">
                                          <p:val>
                                            <p:fltVal val="0"/>
                                          </p:val>
                                        </p:tav>
                                        <p:tav tm="100000">
                                          <p:val>
                                            <p:fltVal val="90"/>
                                          </p:val>
                                        </p:tav>
                                      </p:tavLst>
                                    </p:anim>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left)">
                                      <p:cBhvr>
                                        <p:cTn id="14" dur="175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left)">
                                      <p:cBhvr>
                                        <p:cTn id="19" dur="17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380999" y="1547149"/>
            <a:ext cx="11353801" cy="5158451"/>
          </a:xfrm>
        </p:spPr>
        <p:txBody>
          <a:bodyPr>
            <a:normAutofit/>
            <a:scene3d>
              <a:camera prst="orthographicFront"/>
              <a:lightRig rig="threePt" dir="t"/>
            </a:scene3d>
            <a:sp3d extrusionH="57150">
              <a:bevelT w="38100" h="38100"/>
            </a:sp3d>
          </a:bodyPr>
          <a:lstStyle/>
          <a:p>
            <a:pPr marL="0" indent="0">
              <a:buNone/>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Ezekiel 23  [</a:t>
            </a:r>
            <a:r>
              <a:rPr lang="en-US" b="1" dirty="0">
                <a:ln w="1905">
                  <a:solidFill>
                    <a:srgbClr val="9E2A2A"/>
                  </a:solidFill>
                </a:ln>
                <a:solidFill>
                  <a:srgbClr val="B8003D"/>
                </a:solidFill>
                <a:effectLst>
                  <a:innerShdw blurRad="69850" dist="43180" dir="5400000">
                    <a:srgbClr val="000000">
                      <a:alpha val="65000"/>
                    </a:srgbClr>
                  </a:innerShdw>
                </a:effectLst>
              </a:rPr>
              <a:t>593 BC</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marL="514350" indent="-514350">
              <a:lnSpc>
                <a:spcPct val="100000"/>
              </a:lnSpc>
              <a:buFont typeface="+mj-lt"/>
              <a:buAutoNum type="arabicPeriod" startAt="5"/>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And </a:t>
            </a:r>
            <a:r>
              <a:rPr lang="en-US" b="1" dirty="0" err="1">
                <a:ln w="1905">
                  <a:solidFill>
                    <a:srgbClr val="9E2A2A"/>
                  </a:solidFill>
                </a:ln>
                <a:solidFill>
                  <a:srgbClr val="B8003D"/>
                </a:solidFill>
                <a:effectLst>
                  <a:innerShdw blurRad="69850" dist="43180" dir="5400000">
                    <a:srgbClr val="000000">
                      <a:alpha val="65000"/>
                    </a:srgbClr>
                  </a:innerShdw>
                </a:effectLst>
              </a:rPr>
              <a:t>Aholah</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u="sng"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played the harlot</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when </a:t>
            </a:r>
            <a:b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she was mine; and she doted on her lovers, </a:t>
            </a:r>
            <a:b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on the </a:t>
            </a:r>
            <a:r>
              <a:rPr lang="en-US" b="1" dirty="0">
                <a:ln w="1905">
                  <a:solidFill>
                    <a:srgbClr val="9E2A2A"/>
                  </a:solidFill>
                </a:ln>
                <a:solidFill>
                  <a:srgbClr val="00B050"/>
                </a:solidFill>
                <a:effectLst>
                  <a:innerShdw blurRad="69850" dist="43180" dir="5400000">
                    <a:srgbClr val="000000">
                      <a:alpha val="65000"/>
                    </a:srgbClr>
                  </a:innerShdw>
                </a:effectLst>
              </a:rPr>
              <a:t>Assyrians</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her </a:t>
            </a:r>
            <a:r>
              <a:rPr lang="en-US" b="1" dirty="0" err="1">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neighbours</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marL="514350" indent="-514350">
              <a:lnSpc>
                <a:spcPct val="100000"/>
              </a:lnSpc>
              <a:buFont typeface="+mj-lt"/>
              <a:buAutoNum type="arabicPeriod" startAt="7"/>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Thus </a:t>
            </a:r>
            <a:r>
              <a:rPr lang="en-US" b="1" dirty="0">
                <a:ln w="1905">
                  <a:solidFill>
                    <a:srgbClr val="9E2A2A"/>
                  </a:solidFill>
                </a:ln>
                <a:solidFill>
                  <a:srgbClr val="B8003D"/>
                </a:solidFill>
                <a:effectLst>
                  <a:innerShdw blurRad="69850" dist="43180" dir="5400000">
                    <a:srgbClr val="000000">
                      <a:alpha val="65000"/>
                    </a:srgbClr>
                  </a:innerShdw>
                </a:effectLst>
              </a:rPr>
              <a:t>she</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committed her </a:t>
            </a:r>
            <a:r>
              <a:rPr lang="en-US" b="1" u="sng" dirty="0" err="1">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whoredoms</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with them, with all them that were the chosen men of </a:t>
            </a:r>
            <a:r>
              <a:rPr lang="en-US" b="1" dirty="0">
                <a:ln w="1905">
                  <a:solidFill>
                    <a:srgbClr val="9E2A2A"/>
                  </a:solidFill>
                </a:ln>
                <a:solidFill>
                  <a:srgbClr val="00B050"/>
                </a:solidFill>
                <a:effectLst>
                  <a:innerShdw blurRad="69850" dist="43180" dir="5400000">
                    <a:srgbClr val="000000">
                      <a:alpha val="65000"/>
                    </a:srgbClr>
                  </a:innerShdw>
                </a:effectLst>
              </a:rPr>
              <a:t>Assyria, </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and with all on whom </a:t>
            </a:r>
            <a:r>
              <a:rPr lang="en-US" b="1" dirty="0">
                <a:ln w="1905">
                  <a:solidFill>
                    <a:srgbClr val="9E2A2A"/>
                  </a:solidFill>
                </a:ln>
                <a:solidFill>
                  <a:srgbClr val="B8003D"/>
                </a:solidFill>
                <a:effectLst>
                  <a:innerShdw blurRad="69850" dist="43180" dir="5400000">
                    <a:srgbClr val="000000">
                      <a:alpha val="65000"/>
                    </a:srgbClr>
                  </a:innerShdw>
                </a:effectLst>
              </a:rPr>
              <a:t>she</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doted:      </a:t>
            </a:r>
            <a:r>
              <a:rPr lang="en-US" b="1" u="sng"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with all their idols </a:t>
            </a:r>
            <a:r>
              <a:rPr lang="en-US" b="1" u="sng" dirty="0">
                <a:ln w="1905">
                  <a:solidFill>
                    <a:srgbClr val="9E2A2A"/>
                  </a:solidFill>
                </a:ln>
                <a:solidFill>
                  <a:srgbClr val="B8003D"/>
                </a:solidFill>
                <a:effectLst>
                  <a:innerShdw blurRad="69850" dist="43180" dir="5400000">
                    <a:srgbClr val="000000">
                      <a:alpha val="65000"/>
                    </a:srgbClr>
                  </a:innerShdw>
                </a:effectLst>
              </a:rPr>
              <a:t>she</a:t>
            </a:r>
            <a:r>
              <a:rPr lang="en-US" b="1" u="sng"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defiled herself</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marL="514350" indent="-514350">
              <a:lnSpc>
                <a:spcPct val="100000"/>
              </a:lnSpc>
              <a:buFont typeface="+mj-lt"/>
              <a:buAutoNum type="arabicPeriod" startAt="7"/>
            </a:pPr>
            <a:r>
              <a:rPr lang="en-US" b="1" u="sng"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Neither left </a:t>
            </a:r>
            <a:r>
              <a:rPr lang="en-US" b="1" u="sng" dirty="0">
                <a:ln w="1905">
                  <a:solidFill>
                    <a:srgbClr val="9E2A2A"/>
                  </a:solidFill>
                </a:ln>
                <a:solidFill>
                  <a:srgbClr val="B8003D"/>
                </a:solidFill>
                <a:effectLst>
                  <a:innerShdw blurRad="69850" dist="43180" dir="5400000">
                    <a:srgbClr val="000000">
                      <a:alpha val="65000"/>
                    </a:srgbClr>
                  </a:innerShdw>
                </a:effectLst>
              </a:rPr>
              <a:t>she</a:t>
            </a:r>
            <a:r>
              <a:rPr lang="en-US" b="1" u="sng"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her </a:t>
            </a:r>
            <a:r>
              <a:rPr lang="en-US" b="1" u="sng" dirty="0" err="1">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whoredoms</a:t>
            </a:r>
            <a:r>
              <a:rPr lang="en-US" b="1" u="sng"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brought from Egypt</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a:t>
            </a:r>
          </a:p>
          <a:p>
            <a:pPr marL="514350" indent="-514350">
              <a:lnSpc>
                <a:spcPct val="100000"/>
              </a:lnSpc>
              <a:buFont typeface="+mj-lt"/>
              <a:buAutoNum type="arabicPeriod" startAt="7"/>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Wherefore I have delivered </a:t>
            </a:r>
            <a:r>
              <a:rPr lang="en-US" b="1" dirty="0">
                <a:ln w="1905">
                  <a:solidFill>
                    <a:srgbClr val="9E2A2A"/>
                  </a:solidFill>
                </a:ln>
                <a:solidFill>
                  <a:srgbClr val="B8003D"/>
                </a:solidFill>
                <a:effectLst>
                  <a:innerShdw blurRad="69850" dist="43180" dir="5400000">
                    <a:srgbClr val="000000">
                      <a:alpha val="65000"/>
                    </a:srgbClr>
                  </a:innerShdw>
                </a:effectLst>
              </a:rPr>
              <a:t>her </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into the hand of her lovers, </a:t>
            </a:r>
            <a:b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into the hand of the </a:t>
            </a:r>
            <a:r>
              <a:rPr lang="en-US" b="1" dirty="0">
                <a:ln w="1905">
                  <a:solidFill>
                    <a:srgbClr val="9E2A2A"/>
                  </a:solidFill>
                </a:ln>
                <a:solidFill>
                  <a:srgbClr val="00B050"/>
                </a:solidFill>
                <a:effectLst>
                  <a:innerShdw blurRad="69850" dist="43180" dir="5400000">
                    <a:srgbClr val="000000">
                      <a:alpha val="65000"/>
                    </a:srgbClr>
                  </a:innerShdw>
                </a:effectLst>
              </a:rPr>
              <a:t>Assyrians, </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upon whom </a:t>
            </a:r>
            <a:r>
              <a:rPr lang="en-US" b="1" dirty="0">
                <a:ln w="1905">
                  <a:solidFill>
                    <a:srgbClr val="9E2A2A"/>
                  </a:solidFill>
                </a:ln>
                <a:solidFill>
                  <a:srgbClr val="B8003D"/>
                </a:solidFill>
                <a:effectLst>
                  <a:innerShdw blurRad="69850" dist="43180" dir="5400000">
                    <a:srgbClr val="000000">
                      <a:alpha val="65000"/>
                    </a:srgbClr>
                  </a:innerShdw>
                </a:effectLst>
              </a:rPr>
              <a:t>she</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doted.</a:t>
            </a:r>
          </a:p>
        </p:txBody>
      </p:sp>
      <p:sp>
        <p:nvSpPr>
          <p:cNvPr id="9" name="Slide Number Placeholder 1"/>
          <p:cNvSpPr txBox="1">
            <a:spLocks/>
          </p:cNvSpPr>
          <p:nvPr/>
        </p:nvSpPr>
        <p:spPr>
          <a:xfrm>
            <a:off x="943356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600" b="1" smtClean="0">
                <a:solidFill>
                  <a:srgbClr val="713A1F"/>
                </a:solidFill>
              </a:rPr>
              <a:pPr algn="r"/>
              <a:t>50</a:t>
            </a:fld>
            <a:endParaRPr lang="en-US" b="1" dirty="0">
              <a:solidFill>
                <a:srgbClr val="713A1F"/>
              </a:solidFill>
            </a:endParaRPr>
          </a:p>
        </p:txBody>
      </p:sp>
      <p:sp>
        <p:nvSpPr>
          <p:cNvPr id="10" name="Title 2"/>
          <p:cNvSpPr txBox="1">
            <a:spLocks/>
          </p:cNvSpPr>
          <p:nvPr/>
        </p:nvSpPr>
        <p:spPr>
          <a:xfrm>
            <a:off x="1" y="0"/>
            <a:ext cx="8001000" cy="1303696"/>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600" b="1" dirty="0" err="1">
                <a:ln w="11430">
                  <a:solidFill>
                    <a:srgbClr val="9E2A2A"/>
                  </a:solidFill>
                </a:ln>
                <a:solidFill>
                  <a:srgbClr val="B8003D"/>
                </a:solidFill>
                <a:effectLst>
                  <a:outerShdw blurRad="50800" dist="39000" dir="5460000" algn="tl">
                    <a:srgbClr val="000000">
                      <a:alpha val="38000"/>
                    </a:srgbClr>
                  </a:outerShdw>
                </a:effectLst>
                <a:latin typeface="Matura MT Script Capitals" pitchFamily="66" charset="0"/>
              </a:rPr>
              <a:t>Aholah</a:t>
            </a:r>
            <a:r>
              <a:rPr lang="en-US" sz="6600" b="1" dirty="0">
                <a:ln w="11430">
                  <a:solidFill>
                    <a:srgbClr val="9E2A2A"/>
                  </a:solidFill>
                </a:ln>
                <a:solidFill>
                  <a:srgbClr val="B8003D"/>
                </a:solidFill>
                <a:effectLst>
                  <a:outerShdw blurRad="50800" dist="39000" dir="5460000" algn="tl">
                    <a:srgbClr val="000000">
                      <a:alpha val="38000"/>
                    </a:srgbClr>
                  </a:outerShdw>
                </a:effectLst>
                <a:latin typeface="Matura MT Script Capitals" pitchFamily="66" charset="0"/>
              </a:rPr>
              <a:t> ~ Samaria</a:t>
            </a:r>
            <a:endParaRPr lang="en-US" sz="8000" b="1" dirty="0">
              <a:ln w="11430">
                <a:solidFill>
                  <a:srgbClr val="9E2A2A"/>
                </a:solidFill>
              </a:ln>
              <a:solidFill>
                <a:schemeClr val="bg2">
                  <a:lumMod val="50000"/>
                </a:schemeClr>
              </a:solidFill>
              <a:effectLst>
                <a:outerShdw blurRad="50800" dist="39000" dir="5460000" algn="tl">
                  <a:srgbClr val="000000">
                    <a:alpha val="38000"/>
                  </a:srgbClr>
                </a:outerShdw>
              </a:effectLst>
              <a:latin typeface="Arial Rounded MT Bold" pitchFamily="34" charset="0"/>
            </a:endParaRPr>
          </a:p>
        </p:txBody>
      </p:sp>
      <p:pic>
        <p:nvPicPr>
          <p:cNvPr id="2050" name="Picture 2" descr="C:\Users\Rae\Desktop\Map - Samaria.jpg"/>
          <p:cNvPicPr>
            <a:picLocks noChangeAspect="1" noChangeArrowheads="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a:ext>
            </a:extLst>
          </a:blip>
          <a:srcRect/>
          <a:stretch>
            <a:fillRect/>
          </a:stretch>
        </p:blipFill>
        <p:spPr bwMode="auto">
          <a:xfrm>
            <a:off x="8001000" y="228600"/>
            <a:ext cx="4006516" cy="2819400"/>
          </a:xfrm>
          <a:prstGeom prst="rect">
            <a:avLst/>
          </a:prstGeom>
          <a:noFill/>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054730"/>
      </p:ext>
    </p:extLst>
  </p:cSld>
  <p:clrMapOvr>
    <a:masterClrMapping/>
  </p:clrMapOvr>
  <p:transition spd="slow">
    <p:circle/>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098" name="Picture 2" descr="C:\Users\Rae\Desktop\Jerusalem Old.jpg"/>
          <p:cNvPicPr>
            <a:picLocks noChangeAspect="1" noChangeArrowheads="1"/>
          </p:cNvPicPr>
          <p:nvPr/>
        </p:nvPicPr>
        <p:blipFill>
          <a:blip r:embed="rId3" cstate="email">
            <a:extLst>
              <a:ext uri="{BEBA8EAE-BF5A-486C-A8C5-ECC9F3942E4B}">
                <a14:imgProps xmlns:a14="http://schemas.microsoft.com/office/drawing/2010/main">
                  <a14:imgLayer r:embed="rId4">
                    <a14:imgEffect>
                      <a14:artisticPaintBrush/>
                    </a14:imgEffect>
                  </a14:imgLayer>
                </a14:imgProps>
              </a:ext>
              <a:ext uri="{28A0092B-C50C-407E-A947-70E740481C1C}">
                <a14:useLocalDpi xmlns:a14="http://schemas.microsoft.com/office/drawing/2010/main"/>
              </a:ext>
            </a:extLst>
          </a:blip>
          <a:srcRect/>
          <a:stretch>
            <a:fillRect/>
          </a:stretch>
        </p:blipFill>
        <p:spPr bwMode="auto">
          <a:xfrm>
            <a:off x="8060828" y="304799"/>
            <a:ext cx="3893047" cy="312420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228600" y="1219200"/>
            <a:ext cx="11544975" cy="5486400"/>
          </a:xfrm>
          <a:scene3d>
            <a:camera prst="orthographicFront"/>
            <a:lightRig rig="threePt" dir="t"/>
          </a:scene3d>
          <a:sp3d>
            <a:bevelT/>
          </a:sp3d>
        </p:spPr>
        <p:txBody>
          <a:bodyPr>
            <a:normAutofit/>
            <a:sp3d extrusionH="57150">
              <a:bevelT w="38100" h="38100"/>
            </a:sp3d>
          </a:bodyPr>
          <a:lstStyle/>
          <a:p>
            <a:pPr marL="0" indent="0">
              <a:buNone/>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Ezekiel 23  [</a:t>
            </a:r>
            <a:r>
              <a:rPr lang="en-US" b="1" dirty="0">
                <a:ln w="1905">
                  <a:solidFill>
                    <a:srgbClr val="9E2A2A"/>
                  </a:solidFill>
                </a:ln>
                <a:solidFill>
                  <a:srgbClr val="B8003D"/>
                </a:solidFill>
                <a:effectLst>
                  <a:innerShdw blurRad="69850" dist="43180" dir="5400000">
                    <a:srgbClr val="000000">
                      <a:alpha val="65000"/>
                    </a:srgbClr>
                  </a:innerShdw>
                </a:effectLst>
              </a:rPr>
              <a:t>593 BC</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marL="514350" indent="-514350">
              <a:buFont typeface="+mj-lt"/>
              <a:buAutoNum type="arabicPeriod" startAt="11"/>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And when her sister </a:t>
            </a:r>
            <a:r>
              <a:rPr lang="en-US" b="1" dirty="0" err="1">
                <a:ln w="1905">
                  <a:solidFill>
                    <a:srgbClr val="9E2A2A"/>
                  </a:solidFill>
                </a:ln>
                <a:solidFill>
                  <a:srgbClr val="FF9966"/>
                </a:solidFill>
                <a:effectLst>
                  <a:innerShdw blurRad="69850" dist="43180" dir="5400000">
                    <a:srgbClr val="000000">
                      <a:alpha val="65000"/>
                    </a:srgbClr>
                  </a:innerShdw>
                </a:effectLst>
              </a:rPr>
              <a:t>Aholibah</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saw this, </a:t>
            </a:r>
            <a:r>
              <a:rPr lang="en-US" b="1" dirty="0">
                <a:ln w="1905">
                  <a:solidFill>
                    <a:srgbClr val="9E2A2A"/>
                  </a:solidFill>
                </a:ln>
                <a:solidFill>
                  <a:srgbClr val="B8003D"/>
                </a:solidFill>
                <a:effectLst>
                  <a:innerShdw blurRad="69850" dist="43180" dir="5400000">
                    <a:srgbClr val="000000">
                      <a:alpha val="65000"/>
                    </a:srgbClr>
                  </a:innerShdw>
                </a:effectLst>
              </a:rPr>
              <a:t>she was </a:t>
            </a:r>
            <a:br>
              <a:rPr lang="en-US" b="1" dirty="0">
                <a:ln w="1905">
                  <a:solidFill>
                    <a:srgbClr val="9E2A2A"/>
                  </a:solidFill>
                </a:ln>
                <a:solidFill>
                  <a:srgbClr val="B8003D"/>
                </a:solidFill>
                <a:effectLst>
                  <a:innerShdw blurRad="69850" dist="43180" dir="5400000">
                    <a:srgbClr val="000000">
                      <a:alpha val="65000"/>
                    </a:srgbClr>
                  </a:innerShdw>
                </a:effectLst>
              </a:rPr>
            </a:br>
            <a:r>
              <a:rPr lang="en-US" b="1" dirty="0">
                <a:ln w="1905">
                  <a:solidFill>
                    <a:srgbClr val="9E2A2A"/>
                  </a:solidFill>
                </a:ln>
                <a:solidFill>
                  <a:srgbClr val="B8003D"/>
                </a:solidFill>
                <a:effectLst>
                  <a:innerShdw blurRad="69850" dist="43180" dir="5400000">
                    <a:srgbClr val="000000">
                      <a:alpha val="65000"/>
                    </a:srgbClr>
                  </a:innerShdw>
                </a:effectLst>
              </a:rPr>
              <a:t> </a:t>
            </a:r>
            <a:r>
              <a:rPr lang="en-US" b="1" u="sng" dirty="0">
                <a:ln w="1905">
                  <a:solidFill>
                    <a:srgbClr val="9E2A2A"/>
                  </a:solidFill>
                </a:ln>
                <a:solidFill>
                  <a:srgbClr val="B8003D"/>
                </a:solidFill>
                <a:effectLst>
                  <a:innerShdw blurRad="69850" dist="43180" dir="5400000">
                    <a:srgbClr val="000000">
                      <a:alpha val="65000"/>
                    </a:srgbClr>
                  </a:innerShdw>
                </a:effectLst>
              </a:rPr>
              <a:t>more corrupt</a:t>
            </a:r>
            <a:r>
              <a:rPr lang="en-US" b="1" dirty="0">
                <a:ln w="1905">
                  <a:solidFill>
                    <a:srgbClr val="9E2A2A"/>
                  </a:solidFill>
                </a:ln>
                <a:solidFill>
                  <a:srgbClr val="B8003D"/>
                </a:solidFill>
                <a:effectLst>
                  <a:innerShdw blurRad="69850" dist="43180" dir="5400000">
                    <a:srgbClr val="000000">
                      <a:alpha val="65000"/>
                    </a:srgbClr>
                  </a:innerShdw>
                </a:effectLst>
              </a:rPr>
              <a:t> in her </a:t>
            </a:r>
            <a:r>
              <a:rPr lang="en-US" b="1" dirty="0" err="1">
                <a:ln w="1905">
                  <a:solidFill>
                    <a:srgbClr val="9E2A2A"/>
                  </a:solidFill>
                </a:ln>
                <a:solidFill>
                  <a:srgbClr val="B8003D"/>
                </a:solidFill>
                <a:effectLst>
                  <a:innerShdw blurRad="69850" dist="43180" dir="5400000">
                    <a:srgbClr val="000000">
                      <a:alpha val="65000"/>
                    </a:srgbClr>
                  </a:innerShdw>
                </a:effectLst>
              </a:rPr>
              <a:t>whoredoms</a:t>
            </a:r>
            <a:r>
              <a:rPr lang="en-US" b="1" dirty="0">
                <a:ln w="1905">
                  <a:solidFill>
                    <a:srgbClr val="9E2A2A"/>
                  </a:solidFill>
                </a:ln>
                <a:solidFill>
                  <a:srgbClr val="B8003D"/>
                </a:solidFill>
                <a:effectLst>
                  <a:innerShdw blurRad="69850" dist="43180" dir="5400000">
                    <a:srgbClr val="000000">
                      <a:alpha val="65000"/>
                    </a:srgbClr>
                  </a:innerShdw>
                </a:effectLst>
              </a:rPr>
              <a:t> </a:t>
            </a:r>
            <a:r>
              <a:rPr lang="en-US" b="1" u="sng" dirty="0">
                <a:ln w="1905">
                  <a:solidFill>
                    <a:srgbClr val="9E2A2A"/>
                  </a:solidFill>
                </a:ln>
                <a:solidFill>
                  <a:srgbClr val="B8003D"/>
                </a:solidFill>
                <a:effectLst>
                  <a:innerShdw blurRad="69850" dist="43180" dir="5400000">
                    <a:srgbClr val="000000">
                      <a:alpha val="65000"/>
                    </a:srgbClr>
                  </a:innerShdw>
                </a:effectLst>
              </a:rPr>
              <a:t>than her sister</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marL="514350" indent="-514350">
              <a:buFont typeface="+mj-lt"/>
              <a:buAutoNum type="arabicPeriod" startAt="11"/>
            </a:pPr>
            <a:r>
              <a:rPr lang="en-US" b="1" dirty="0">
                <a:ln w="1905">
                  <a:solidFill>
                    <a:srgbClr val="9E2A2A"/>
                  </a:solidFill>
                </a:ln>
                <a:solidFill>
                  <a:srgbClr val="FF9966"/>
                </a:solidFill>
                <a:effectLst>
                  <a:innerShdw blurRad="69850" dist="43180" dir="5400000">
                    <a:srgbClr val="000000">
                      <a:alpha val="65000"/>
                    </a:srgbClr>
                  </a:innerShdw>
                </a:effectLst>
              </a:rPr>
              <a:t> She</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doted upon the </a:t>
            </a:r>
            <a:r>
              <a:rPr lang="en-US" b="1" dirty="0">
                <a:ln w="1905">
                  <a:solidFill>
                    <a:srgbClr val="9E2A2A"/>
                  </a:solidFill>
                </a:ln>
                <a:solidFill>
                  <a:srgbClr val="00B050"/>
                </a:solidFill>
                <a:effectLst>
                  <a:innerShdw blurRad="69850" dist="43180" dir="5400000">
                    <a:srgbClr val="000000">
                      <a:alpha val="65000"/>
                    </a:srgbClr>
                  </a:innerShdw>
                </a:effectLst>
              </a:rPr>
              <a:t>Assyrians</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her </a:t>
            </a:r>
            <a:r>
              <a:rPr lang="en-US" b="1" dirty="0" err="1">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neighbours</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a:t>
            </a:r>
          </a:p>
          <a:p>
            <a:pPr marL="514350" indent="-514350">
              <a:buFont typeface="+mj-lt"/>
              <a:buAutoNum type="arabicPeriod" startAt="11"/>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Then I saw that </a:t>
            </a:r>
            <a:r>
              <a:rPr lang="en-US" b="1" dirty="0">
                <a:ln w="1905">
                  <a:solidFill>
                    <a:srgbClr val="9E2A2A"/>
                  </a:solidFill>
                </a:ln>
                <a:solidFill>
                  <a:srgbClr val="FF9966"/>
                </a:solidFill>
                <a:effectLst>
                  <a:innerShdw blurRad="69850" dist="43180" dir="5400000">
                    <a:srgbClr val="000000">
                      <a:alpha val="65000"/>
                    </a:srgbClr>
                  </a:innerShdw>
                </a:effectLst>
              </a:rPr>
              <a:t>she</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was defiled …</a:t>
            </a:r>
          </a:p>
          <a:p>
            <a:pPr marL="514350" indent="-514350">
              <a:buFont typeface="+mj-lt"/>
              <a:buAutoNum type="arabicPeriod" startAt="11"/>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And that </a:t>
            </a:r>
            <a:r>
              <a:rPr lang="en-US" b="1" dirty="0">
                <a:ln w="1905">
                  <a:solidFill>
                    <a:srgbClr val="9E2A2A"/>
                  </a:solidFill>
                </a:ln>
                <a:solidFill>
                  <a:srgbClr val="FF9966"/>
                </a:solidFill>
                <a:effectLst>
                  <a:innerShdw blurRad="69850" dist="43180" dir="5400000">
                    <a:srgbClr val="000000">
                      <a:alpha val="65000"/>
                    </a:srgbClr>
                  </a:innerShdw>
                </a:effectLst>
              </a:rPr>
              <a:t>she</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u="sng" dirty="0">
                <a:ln w="1905">
                  <a:solidFill>
                    <a:srgbClr val="9E2A2A"/>
                  </a:solidFill>
                </a:ln>
                <a:solidFill>
                  <a:srgbClr val="B8003D"/>
                </a:solidFill>
                <a:effectLst>
                  <a:innerShdw blurRad="69850" dist="43180" dir="5400000">
                    <a:srgbClr val="000000">
                      <a:alpha val="65000"/>
                    </a:srgbClr>
                  </a:innerShdw>
                </a:effectLst>
              </a:rPr>
              <a:t>increased in her </a:t>
            </a:r>
            <a:r>
              <a:rPr lang="en-US" b="1" u="sng" dirty="0" err="1">
                <a:ln w="1905">
                  <a:solidFill>
                    <a:srgbClr val="9E2A2A"/>
                  </a:solidFill>
                </a:ln>
                <a:solidFill>
                  <a:srgbClr val="B8003D"/>
                </a:solidFill>
                <a:effectLst>
                  <a:innerShdw blurRad="69850" dist="43180" dir="5400000">
                    <a:srgbClr val="000000">
                      <a:alpha val="65000"/>
                    </a:srgbClr>
                  </a:innerShdw>
                </a:effectLst>
              </a:rPr>
              <a:t>whoredoms</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a:t>
            </a:r>
          </a:p>
          <a:p>
            <a:pPr marL="514350" indent="-514350">
              <a:buFont typeface="+mj-lt"/>
              <a:buAutoNum type="arabicPeriod" startAt="11"/>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after the manner of the </a:t>
            </a:r>
            <a:r>
              <a:rPr lang="en-US" b="1" dirty="0">
                <a:ln w="1905">
                  <a:solidFill>
                    <a:srgbClr val="9E2A2A"/>
                  </a:solidFill>
                </a:ln>
                <a:solidFill>
                  <a:srgbClr val="00B050"/>
                </a:solidFill>
                <a:effectLst>
                  <a:innerShdw blurRad="69850" dist="43180" dir="5400000">
                    <a:srgbClr val="000000">
                      <a:alpha val="65000"/>
                    </a:srgbClr>
                  </a:innerShdw>
                </a:effectLst>
              </a:rPr>
              <a:t>Babylonians</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of </a:t>
            </a:r>
            <a:b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dirty="0">
                <a:ln w="1905">
                  <a:solidFill>
                    <a:srgbClr val="9E2A2A"/>
                  </a:solidFill>
                </a:ln>
                <a:solidFill>
                  <a:srgbClr val="00B050"/>
                </a:solidFill>
                <a:effectLst>
                  <a:innerShdw blurRad="69850" dist="43180" dir="5400000">
                    <a:srgbClr val="000000">
                      <a:alpha val="65000"/>
                    </a:srgbClr>
                  </a:innerShdw>
                </a:effectLst>
              </a:rPr>
              <a:t>Chaldea … </a:t>
            </a:r>
          </a:p>
          <a:p>
            <a:pPr marL="514350" indent="-514350">
              <a:buFont typeface="+mj-lt"/>
              <a:buAutoNum type="arabicPeriod" startAt="11"/>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a:t>
            </a:r>
            <a:r>
              <a:rPr lang="en-US" b="1" dirty="0">
                <a:ln w="1905">
                  <a:solidFill>
                    <a:srgbClr val="9E2A2A"/>
                  </a:solidFill>
                </a:ln>
                <a:solidFill>
                  <a:srgbClr val="FF9966"/>
                </a:solidFill>
                <a:effectLst>
                  <a:innerShdw blurRad="69850" dist="43180" dir="5400000">
                    <a:srgbClr val="000000">
                      <a:alpha val="65000"/>
                    </a:srgbClr>
                  </a:innerShdw>
                </a:effectLst>
              </a:rPr>
              <a:t>she</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doted upon them, and sent messengers </a:t>
            </a:r>
            <a:b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unto them into </a:t>
            </a:r>
            <a:r>
              <a:rPr lang="en-US" b="1" dirty="0">
                <a:ln w="1905">
                  <a:solidFill>
                    <a:srgbClr val="9E2A2A"/>
                  </a:solidFill>
                </a:ln>
                <a:solidFill>
                  <a:srgbClr val="00B050"/>
                </a:solidFill>
                <a:effectLst>
                  <a:innerShdw blurRad="69850" dist="43180" dir="5400000">
                    <a:srgbClr val="000000">
                      <a:alpha val="65000"/>
                    </a:srgbClr>
                  </a:innerShdw>
                </a:effectLst>
              </a:rPr>
              <a:t>Chaldea.</a:t>
            </a:r>
          </a:p>
        </p:txBody>
      </p:sp>
      <p:sp>
        <p:nvSpPr>
          <p:cNvPr id="9" name="Slide Number Placeholder 1"/>
          <p:cNvSpPr txBox="1">
            <a:spLocks/>
          </p:cNvSpPr>
          <p:nvPr/>
        </p:nvSpPr>
        <p:spPr>
          <a:xfrm>
            <a:off x="9372599" y="644652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600" b="1" smtClean="0">
                <a:solidFill>
                  <a:srgbClr val="713A1F"/>
                </a:solidFill>
              </a:rPr>
              <a:pPr algn="r"/>
              <a:t>51</a:t>
            </a:fld>
            <a:endParaRPr lang="en-US" b="1" dirty="0">
              <a:solidFill>
                <a:srgbClr val="713A1F"/>
              </a:solidFill>
            </a:endParaRPr>
          </a:p>
        </p:txBody>
      </p:sp>
      <p:sp>
        <p:nvSpPr>
          <p:cNvPr id="10" name="Title 2"/>
          <p:cNvSpPr txBox="1">
            <a:spLocks/>
          </p:cNvSpPr>
          <p:nvPr/>
        </p:nvSpPr>
        <p:spPr>
          <a:xfrm>
            <a:off x="152400" y="-76200"/>
            <a:ext cx="10820400" cy="14478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600" b="1" dirty="0" err="1">
                <a:ln w="11430">
                  <a:solidFill>
                    <a:srgbClr val="9E2A2A"/>
                  </a:solidFill>
                </a:ln>
                <a:solidFill>
                  <a:srgbClr val="FF9966"/>
                </a:solidFill>
                <a:effectLst>
                  <a:outerShdw blurRad="50800" dist="39000" dir="5460000" algn="tl">
                    <a:srgbClr val="000000">
                      <a:alpha val="38000"/>
                    </a:srgbClr>
                  </a:outerShdw>
                </a:effectLst>
                <a:latin typeface="Matura MT Script Capitals" pitchFamily="66" charset="0"/>
              </a:rPr>
              <a:t>Aholibah</a:t>
            </a:r>
            <a:r>
              <a:rPr lang="en-US" sz="6600" b="1" dirty="0">
                <a:ln w="11430">
                  <a:solidFill>
                    <a:srgbClr val="9E2A2A"/>
                  </a:solidFill>
                </a:ln>
                <a:solidFill>
                  <a:srgbClr val="FF9966"/>
                </a:solidFill>
                <a:effectLst>
                  <a:outerShdw blurRad="50800" dist="39000" dir="5460000" algn="tl">
                    <a:srgbClr val="000000">
                      <a:alpha val="38000"/>
                    </a:srgbClr>
                  </a:outerShdw>
                </a:effectLst>
                <a:latin typeface="Matura MT Script Capitals" pitchFamily="66" charset="0"/>
              </a:rPr>
              <a:t> ~</a:t>
            </a:r>
            <a:r>
              <a:rPr lang="en-US" sz="5400" b="1" dirty="0">
                <a:ln w="11430">
                  <a:solidFill>
                    <a:srgbClr val="9E2A2A"/>
                  </a:solidFill>
                </a:ln>
                <a:solidFill>
                  <a:srgbClr val="FF9966"/>
                </a:solidFill>
                <a:effectLst>
                  <a:outerShdw blurRad="50800" dist="39000" dir="5460000" algn="tl">
                    <a:srgbClr val="000000">
                      <a:alpha val="38000"/>
                    </a:srgbClr>
                  </a:outerShdw>
                </a:effectLst>
                <a:latin typeface="Matura MT Script Capitals" pitchFamily="66" charset="0"/>
              </a:rPr>
              <a:t> </a:t>
            </a:r>
            <a:r>
              <a:rPr lang="en-US" sz="6600" b="1" dirty="0">
                <a:ln w="11430">
                  <a:solidFill>
                    <a:srgbClr val="9E2A2A"/>
                  </a:solidFill>
                </a:ln>
                <a:solidFill>
                  <a:srgbClr val="FF9966"/>
                </a:solidFill>
                <a:effectLst>
                  <a:outerShdw blurRad="50800" dist="39000" dir="5460000" algn="tl">
                    <a:srgbClr val="000000">
                      <a:alpha val="38000"/>
                    </a:srgbClr>
                  </a:outerShdw>
                </a:effectLst>
                <a:latin typeface="Matura MT Script Capitals" pitchFamily="66" charset="0"/>
              </a:rPr>
              <a:t>Jerusalem</a:t>
            </a:r>
            <a:endParaRPr lang="en-US" sz="8000" b="1" dirty="0">
              <a:ln w="11430">
                <a:solidFill>
                  <a:srgbClr val="9E2A2A"/>
                </a:solidFill>
              </a:ln>
              <a:solidFill>
                <a:schemeClr val="bg2">
                  <a:lumMod val="50000"/>
                </a:schemeClr>
              </a:solidFill>
              <a:effectLst>
                <a:outerShdw blurRad="50800" dist="39000" dir="5460000" algn="tl">
                  <a:srgbClr val="000000">
                    <a:alpha val="38000"/>
                  </a:srgbClr>
                </a:outerShdw>
              </a:effectLst>
              <a:latin typeface="Arial Rounded MT Bold" pitchFamily="34" charset="0"/>
            </a:endParaRPr>
          </a:p>
        </p:txBody>
      </p:sp>
      <p:pic>
        <p:nvPicPr>
          <p:cNvPr id="3074" name="Picture 2" descr="C:\Users\Rae\Desktop\Map - Babylon city.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315464" y="3760099"/>
            <a:ext cx="3419336" cy="256450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954502"/>
      </p:ext>
    </p:extLst>
  </p:cSld>
  <p:clrMapOvr>
    <a:masterClrMapping/>
  </p:clrMapOvr>
  <p:transition spd="slow">
    <p:circle/>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1219201"/>
            <a:ext cx="11544975" cy="5486400"/>
          </a:xfrm>
          <a:scene3d>
            <a:camera prst="orthographicFront"/>
            <a:lightRig rig="threePt" dir="t"/>
          </a:scene3d>
          <a:sp3d>
            <a:bevelT/>
          </a:sp3d>
        </p:spPr>
        <p:txBody>
          <a:bodyPr>
            <a:normAutofit/>
            <a:sp3d extrusionH="57150">
              <a:bevelT w="38100" h="38100"/>
            </a:sp3d>
          </a:bodyPr>
          <a:lstStyle/>
          <a:p>
            <a:pPr marL="0" indent="0">
              <a:buNone/>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Ezekiel 23   [</a:t>
            </a:r>
            <a:r>
              <a:rPr lang="en-US" b="1" dirty="0">
                <a:ln w="1905">
                  <a:solidFill>
                    <a:srgbClr val="9E2A2A"/>
                  </a:solidFill>
                </a:ln>
                <a:solidFill>
                  <a:srgbClr val="B8003D"/>
                </a:solidFill>
                <a:effectLst>
                  <a:innerShdw blurRad="69850" dist="43180" dir="5400000">
                    <a:srgbClr val="000000">
                      <a:alpha val="65000"/>
                    </a:srgbClr>
                  </a:innerShdw>
                </a:effectLst>
              </a:rPr>
              <a:t>593 BC</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p>
          <a:p>
            <a:pPr marL="514350" indent="-514350">
              <a:buFont typeface="+mj-lt"/>
              <a:buAutoNum type="arabicPeriod" startAt="17"/>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And the </a:t>
            </a:r>
            <a:r>
              <a:rPr lang="en-US" b="1" u="sng" dirty="0">
                <a:ln w="1905">
                  <a:solidFill>
                    <a:srgbClr val="9E2A2A"/>
                  </a:solidFill>
                </a:ln>
                <a:solidFill>
                  <a:srgbClr val="00B050"/>
                </a:solidFill>
                <a:effectLst>
                  <a:innerShdw blurRad="69850" dist="43180" dir="5400000">
                    <a:srgbClr val="000000">
                      <a:alpha val="65000"/>
                    </a:srgbClr>
                  </a:innerShdw>
                </a:effectLst>
              </a:rPr>
              <a:t>Babylonians</a:t>
            </a:r>
            <a:r>
              <a:rPr lang="en-US" b="1" u="sng"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came to </a:t>
            </a:r>
            <a:r>
              <a:rPr lang="en-US" b="1" u="sng" dirty="0">
                <a:ln w="1905">
                  <a:solidFill>
                    <a:srgbClr val="9E2A2A"/>
                  </a:solidFill>
                </a:ln>
                <a:solidFill>
                  <a:srgbClr val="FF9966"/>
                </a:solidFill>
                <a:effectLst>
                  <a:innerShdw blurRad="69850" dist="43180" dir="5400000">
                    <a:srgbClr val="000000">
                      <a:alpha val="65000"/>
                    </a:srgbClr>
                  </a:innerShdw>
                </a:effectLst>
              </a:rPr>
              <a:t>he</a:t>
            </a:r>
            <a:r>
              <a:rPr lang="en-US" b="1" dirty="0">
                <a:ln w="1905">
                  <a:solidFill>
                    <a:srgbClr val="9E2A2A"/>
                  </a:solidFill>
                </a:ln>
                <a:solidFill>
                  <a:srgbClr val="FF9966"/>
                </a:solidFill>
                <a:effectLst>
                  <a:innerShdw blurRad="69850" dist="43180" dir="5400000">
                    <a:srgbClr val="000000">
                      <a:alpha val="65000"/>
                    </a:srgbClr>
                  </a:innerShdw>
                </a:effectLst>
              </a:rPr>
              <a:t>r</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  </a:t>
            </a:r>
            <a:b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and they defiled </a:t>
            </a:r>
            <a:r>
              <a:rPr lang="en-US" b="1" dirty="0">
                <a:ln w="1905">
                  <a:solidFill>
                    <a:srgbClr val="9E2A2A"/>
                  </a:solidFill>
                </a:ln>
                <a:solidFill>
                  <a:srgbClr val="FF9966"/>
                </a:solidFill>
                <a:effectLst>
                  <a:innerShdw blurRad="69850" dist="43180" dir="5400000">
                    <a:srgbClr val="000000">
                      <a:alpha val="65000"/>
                    </a:srgbClr>
                  </a:innerShdw>
                </a:effectLst>
              </a:rPr>
              <a:t>her</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with their whoredom, </a:t>
            </a:r>
            <a:b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and </a:t>
            </a:r>
            <a:r>
              <a:rPr lang="en-US" b="1" u="sng" dirty="0">
                <a:ln w="1905">
                  <a:solidFill>
                    <a:srgbClr val="9E2A2A"/>
                  </a:solidFill>
                </a:ln>
                <a:solidFill>
                  <a:srgbClr val="FF9966"/>
                </a:solidFill>
                <a:effectLst>
                  <a:innerShdw blurRad="69850" dist="43180" dir="5400000">
                    <a:srgbClr val="000000">
                      <a:alpha val="65000"/>
                    </a:srgbClr>
                  </a:innerShdw>
                </a:effectLst>
              </a:rPr>
              <a:t>she</a:t>
            </a:r>
            <a:r>
              <a:rPr lang="en-US" b="1" u="sng"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was polluted</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with them … </a:t>
            </a:r>
          </a:p>
          <a:p>
            <a:pPr marL="514350" indent="-514350">
              <a:buFont typeface="+mj-lt"/>
              <a:buAutoNum type="arabicPeriod" startAt="19"/>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Yet </a:t>
            </a:r>
            <a:r>
              <a:rPr lang="en-US" b="1" u="sng" dirty="0">
                <a:ln w="1905">
                  <a:solidFill>
                    <a:srgbClr val="9E2A2A"/>
                  </a:solidFill>
                </a:ln>
                <a:solidFill>
                  <a:srgbClr val="FF9966"/>
                </a:solidFill>
                <a:effectLst>
                  <a:innerShdw blurRad="69850" dist="43180" dir="5400000">
                    <a:srgbClr val="000000">
                      <a:alpha val="65000"/>
                    </a:srgbClr>
                  </a:innerShdw>
                </a:effectLst>
              </a:rPr>
              <a:t>she</a:t>
            </a:r>
            <a:r>
              <a:rPr lang="en-US" b="1" u="sng"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multiplied </a:t>
            </a:r>
            <a:r>
              <a:rPr lang="en-US" b="1" u="sng" dirty="0">
                <a:ln w="1905">
                  <a:solidFill>
                    <a:srgbClr val="9E2A2A"/>
                  </a:solidFill>
                </a:ln>
                <a:solidFill>
                  <a:srgbClr val="FF9966"/>
                </a:solidFill>
                <a:effectLst>
                  <a:innerShdw blurRad="69850" dist="43180" dir="5400000">
                    <a:srgbClr val="000000">
                      <a:alpha val="65000"/>
                    </a:srgbClr>
                  </a:innerShdw>
                </a:effectLst>
              </a:rPr>
              <a:t>her</a:t>
            </a:r>
            <a:r>
              <a:rPr lang="en-US" b="1" u="sng"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b="1" u="sng" dirty="0" err="1">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whoredoms</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in calling </a:t>
            </a:r>
            <a:b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 remembrance the days of her youth, wherein </a:t>
            </a:r>
            <a:b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u="sng" dirty="0">
                <a:ln w="1905">
                  <a:solidFill>
                    <a:srgbClr val="9E2A2A"/>
                  </a:solidFill>
                </a:ln>
                <a:solidFill>
                  <a:srgbClr val="FF9966"/>
                </a:solidFill>
                <a:effectLst>
                  <a:innerShdw blurRad="69850" dist="43180" dir="5400000">
                    <a:srgbClr val="000000">
                      <a:alpha val="65000"/>
                    </a:srgbClr>
                  </a:innerShdw>
                </a:effectLst>
              </a:rPr>
              <a:t>she</a:t>
            </a:r>
            <a:r>
              <a:rPr lang="en-US" b="1" u="sng"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had played the harlot</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in the land of </a:t>
            </a:r>
            <a:r>
              <a:rPr lang="en-US" b="1" dirty="0">
                <a:ln w="1905">
                  <a:solidFill>
                    <a:srgbClr val="9E2A2A"/>
                  </a:solidFill>
                </a:ln>
                <a:solidFill>
                  <a:srgbClr val="00B050"/>
                </a:solidFill>
                <a:effectLst>
                  <a:innerShdw blurRad="69850" dist="43180" dir="5400000">
                    <a:srgbClr val="000000">
                      <a:alpha val="65000"/>
                    </a:srgbClr>
                  </a:innerShdw>
                </a:effectLst>
              </a:rPr>
              <a:t>Egypt.</a:t>
            </a:r>
          </a:p>
          <a:p>
            <a:pPr marL="514350" indent="-514350">
              <a:buFont typeface="+mj-lt"/>
              <a:buAutoNum type="arabicPeriod" startAt="22"/>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There, O </a:t>
            </a:r>
            <a:r>
              <a:rPr lang="en-US" b="1" dirty="0" err="1">
                <a:ln w="1905">
                  <a:solidFill>
                    <a:srgbClr val="9E2A2A"/>
                  </a:solidFill>
                </a:ln>
                <a:solidFill>
                  <a:srgbClr val="FF9966"/>
                </a:solidFill>
                <a:effectLst>
                  <a:innerShdw blurRad="69850" dist="43180" dir="5400000">
                    <a:srgbClr val="000000">
                      <a:alpha val="65000"/>
                    </a:srgbClr>
                  </a:innerShdw>
                </a:effectLst>
              </a:rPr>
              <a:t>Aholibah</a:t>
            </a:r>
            <a:r>
              <a:rPr lang="en-US" b="1" dirty="0">
                <a:ln w="1905">
                  <a:solidFill>
                    <a:srgbClr val="9E2A2A"/>
                  </a:solidFill>
                </a:ln>
                <a:solidFill>
                  <a:srgbClr val="FF9966"/>
                </a:solidFill>
                <a:effectLst>
                  <a:innerShdw blurRad="69850" dist="43180" dir="5400000">
                    <a:srgbClr val="000000">
                      <a:alpha val="65000"/>
                    </a:srgbClr>
                  </a:innerShdw>
                </a:effectLst>
              </a:rPr>
              <a:t>, </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thus saith </a:t>
            </a:r>
            <a:r>
              <a:rPr lang="en-US" b="1" dirty="0">
                <a:ln w="1905">
                  <a:solidFill>
                    <a:srgbClr val="9E2A2A"/>
                  </a:solidFill>
                </a:ln>
                <a:solidFill>
                  <a:srgbClr val="00B0F0"/>
                </a:solidFill>
                <a:effectLst>
                  <a:innerShdw blurRad="69850" dist="43180" dir="5400000">
                    <a:srgbClr val="000000">
                      <a:alpha val="65000"/>
                    </a:srgbClr>
                  </a:innerShdw>
                </a:effectLst>
              </a:rPr>
              <a:t>Yahuah;</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Behold, I will </a:t>
            </a:r>
            <a:b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raise up </a:t>
            </a:r>
            <a:r>
              <a:rPr lang="en-US" b="1" dirty="0">
                <a:ln w="1905">
                  <a:solidFill>
                    <a:srgbClr val="9E2A2A"/>
                  </a:solidFill>
                </a:ln>
                <a:solidFill>
                  <a:srgbClr val="00B050"/>
                </a:solidFill>
                <a:effectLst>
                  <a:innerShdw blurRad="69850" dist="43180" dir="5400000">
                    <a:srgbClr val="000000">
                      <a:alpha val="65000"/>
                    </a:srgbClr>
                  </a:innerShdw>
                </a:effectLst>
              </a:rPr>
              <a:t>thy lovers </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against thee … I will bring them </a:t>
            </a:r>
            <a:b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against thee on every side [again];</a:t>
            </a:r>
          </a:p>
          <a:p>
            <a:pPr marL="514350" indent="-514350">
              <a:buFont typeface="+mj-lt"/>
              <a:buAutoNum type="arabicPeriod" startAt="22"/>
            </a:pP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a:t>
            </a:r>
            <a:r>
              <a:rPr lang="en-US" b="1" dirty="0">
                <a:ln w="1905">
                  <a:solidFill>
                    <a:srgbClr val="9E2A2A"/>
                  </a:solidFill>
                </a:ln>
                <a:solidFill>
                  <a:srgbClr val="00B050"/>
                </a:solidFill>
                <a:effectLst>
                  <a:innerShdw blurRad="69850" dist="43180" dir="5400000">
                    <a:srgbClr val="000000">
                      <a:alpha val="65000"/>
                    </a:srgbClr>
                  </a:innerShdw>
                </a:effectLst>
              </a:rPr>
              <a:t>Babylonians,</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and all the </a:t>
            </a:r>
            <a:r>
              <a:rPr lang="en-US" b="1" dirty="0">
                <a:ln w="1905">
                  <a:solidFill>
                    <a:srgbClr val="9E2A2A"/>
                  </a:solidFill>
                </a:ln>
                <a:solidFill>
                  <a:srgbClr val="00B050"/>
                </a:solidFill>
                <a:effectLst>
                  <a:innerShdw blurRad="69850" dist="43180" dir="5400000">
                    <a:srgbClr val="000000">
                      <a:alpha val="65000"/>
                    </a:srgbClr>
                  </a:innerShdw>
                </a:effectLst>
              </a:rPr>
              <a:t>Chaldeans, </a:t>
            </a:r>
            <a:r>
              <a:rPr lang="en-US" b="1" dirty="0" err="1">
                <a:ln w="1905">
                  <a:solidFill>
                    <a:srgbClr val="9E2A2A"/>
                  </a:solidFill>
                </a:ln>
                <a:solidFill>
                  <a:srgbClr val="00B050"/>
                </a:solidFill>
                <a:effectLst>
                  <a:innerShdw blurRad="69850" dist="43180" dir="5400000">
                    <a:srgbClr val="000000">
                      <a:alpha val="65000"/>
                    </a:srgbClr>
                  </a:innerShdw>
                </a:effectLst>
              </a:rPr>
              <a:t>Pekod</a:t>
            </a:r>
            <a:r>
              <a:rPr lang="en-US" b="1" dirty="0">
                <a:ln w="1905">
                  <a:solidFill>
                    <a:srgbClr val="9E2A2A"/>
                  </a:solidFill>
                </a:ln>
                <a:solidFill>
                  <a:srgbClr val="00B050"/>
                </a:solidFill>
                <a:effectLst>
                  <a:innerShdw blurRad="69850" dist="43180" dir="5400000">
                    <a:srgbClr val="000000">
                      <a:alpha val="65000"/>
                    </a:srgbClr>
                  </a:innerShdw>
                </a:effectLst>
              </a:rPr>
              <a:t>, and </a:t>
            </a:r>
            <a:r>
              <a:rPr lang="en-US" b="1" dirty="0" err="1">
                <a:ln w="1905">
                  <a:solidFill>
                    <a:srgbClr val="9E2A2A"/>
                  </a:solidFill>
                </a:ln>
                <a:solidFill>
                  <a:srgbClr val="00B050"/>
                </a:solidFill>
                <a:effectLst>
                  <a:innerShdw blurRad="69850" dist="43180" dir="5400000">
                    <a:srgbClr val="000000">
                      <a:alpha val="65000"/>
                    </a:srgbClr>
                  </a:innerShdw>
                </a:effectLst>
              </a:rPr>
              <a:t>Shoa</a:t>
            </a:r>
            <a:r>
              <a:rPr lang="en-US" b="1" dirty="0">
                <a:ln w="1905">
                  <a:solidFill>
                    <a:srgbClr val="9E2A2A"/>
                  </a:solidFill>
                </a:ln>
                <a:solidFill>
                  <a:srgbClr val="00B050"/>
                </a:solidFill>
                <a:effectLst>
                  <a:innerShdw blurRad="69850" dist="43180" dir="5400000">
                    <a:srgbClr val="000000">
                      <a:alpha val="65000"/>
                    </a:srgbClr>
                  </a:innerShdw>
                </a:effectLst>
              </a:rPr>
              <a:t>, </a:t>
            </a:r>
            <a:br>
              <a:rPr lang="en-US" b="1" dirty="0">
                <a:ln w="1905">
                  <a:solidFill>
                    <a:srgbClr val="9E2A2A"/>
                  </a:solidFill>
                </a:ln>
                <a:solidFill>
                  <a:srgbClr val="00B050"/>
                </a:solidFill>
                <a:effectLst>
                  <a:innerShdw blurRad="69850" dist="43180" dir="5400000">
                    <a:srgbClr val="000000">
                      <a:alpha val="65000"/>
                    </a:srgbClr>
                  </a:innerShdw>
                </a:effectLst>
              </a:rPr>
            </a:b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and </a:t>
            </a:r>
            <a:r>
              <a:rPr lang="en-US" b="1" dirty="0">
                <a:ln w="1905">
                  <a:solidFill>
                    <a:srgbClr val="9E2A2A"/>
                  </a:solidFill>
                </a:ln>
                <a:solidFill>
                  <a:srgbClr val="00B050"/>
                </a:solidFill>
                <a:effectLst>
                  <a:innerShdw blurRad="69850" dist="43180" dir="5400000">
                    <a:srgbClr val="000000">
                      <a:alpha val="65000"/>
                    </a:srgbClr>
                  </a:innerShdw>
                </a:effectLst>
              </a:rPr>
              <a:t>Koa, </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and all the </a:t>
            </a:r>
            <a:r>
              <a:rPr lang="en-US" b="1" dirty="0">
                <a:ln w="1905">
                  <a:solidFill>
                    <a:srgbClr val="9E2A2A"/>
                  </a:solidFill>
                </a:ln>
                <a:solidFill>
                  <a:srgbClr val="00B050"/>
                </a:solidFill>
                <a:effectLst>
                  <a:innerShdw blurRad="69850" dist="43180" dir="5400000">
                    <a:srgbClr val="000000">
                      <a:alpha val="65000"/>
                    </a:srgbClr>
                  </a:innerShdw>
                </a:effectLst>
              </a:rPr>
              <a:t>Assyrians</a:t>
            </a:r>
            <a:r>
              <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with them … </a:t>
            </a:r>
          </a:p>
          <a:p>
            <a:pPr marL="0" indent="0">
              <a:buNone/>
            </a:pPr>
            <a:endParaRPr lang="en-US" b="1" dirty="0">
              <a:ln w="1905">
                <a:solidFill>
                  <a:srgbClr val="9E2A2A"/>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9" name="Slide Number Placeholder 1"/>
          <p:cNvSpPr txBox="1">
            <a:spLocks/>
          </p:cNvSpPr>
          <p:nvPr/>
        </p:nvSpPr>
        <p:spPr>
          <a:xfrm>
            <a:off x="9372599" y="644652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600" b="1" smtClean="0">
                <a:solidFill>
                  <a:srgbClr val="713A1F"/>
                </a:solidFill>
              </a:rPr>
              <a:pPr algn="r"/>
              <a:t>52</a:t>
            </a:fld>
            <a:endParaRPr lang="en-US" b="1" dirty="0">
              <a:solidFill>
                <a:srgbClr val="713A1F"/>
              </a:solidFill>
            </a:endParaRPr>
          </a:p>
        </p:txBody>
      </p:sp>
      <p:sp>
        <p:nvSpPr>
          <p:cNvPr id="10" name="Title 2"/>
          <p:cNvSpPr txBox="1">
            <a:spLocks/>
          </p:cNvSpPr>
          <p:nvPr/>
        </p:nvSpPr>
        <p:spPr>
          <a:xfrm>
            <a:off x="152400" y="-76200"/>
            <a:ext cx="10820400" cy="14478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600" b="1" dirty="0" err="1">
                <a:ln w="11430">
                  <a:solidFill>
                    <a:srgbClr val="9E2A2A"/>
                  </a:solidFill>
                </a:ln>
                <a:solidFill>
                  <a:srgbClr val="FF9966"/>
                </a:solidFill>
                <a:effectLst>
                  <a:outerShdw blurRad="50800" dist="39000" dir="5460000" algn="tl">
                    <a:srgbClr val="000000">
                      <a:alpha val="38000"/>
                    </a:srgbClr>
                  </a:outerShdw>
                </a:effectLst>
                <a:latin typeface="Matura MT Script Capitals" pitchFamily="66" charset="0"/>
              </a:rPr>
              <a:t>Aholibah</a:t>
            </a:r>
            <a:r>
              <a:rPr lang="en-US" sz="6600" b="1" dirty="0">
                <a:ln w="11430">
                  <a:solidFill>
                    <a:srgbClr val="9E2A2A"/>
                  </a:solidFill>
                </a:ln>
                <a:solidFill>
                  <a:srgbClr val="FF9966"/>
                </a:solidFill>
                <a:effectLst>
                  <a:outerShdw blurRad="50800" dist="39000" dir="5460000" algn="tl">
                    <a:srgbClr val="000000">
                      <a:alpha val="38000"/>
                    </a:srgbClr>
                  </a:outerShdw>
                </a:effectLst>
                <a:latin typeface="Matura MT Script Capitals" pitchFamily="66" charset="0"/>
              </a:rPr>
              <a:t> ~</a:t>
            </a:r>
            <a:r>
              <a:rPr lang="en-US" sz="5400" b="1" dirty="0">
                <a:ln w="11430">
                  <a:solidFill>
                    <a:srgbClr val="9E2A2A"/>
                  </a:solidFill>
                </a:ln>
                <a:solidFill>
                  <a:srgbClr val="FF9966"/>
                </a:solidFill>
                <a:effectLst>
                  <a:outerShdw blurRad="50800" dist="39000" dir="5460000" algn="tl">
                    <a:srgbClr val="000000">
                      <a:alpha val="38000"/>
                    </a:srgbClr>
                  </a:outerShdw>
                </a:effectLst>
                <a:latin typeface="Matura MT Script Capitals" pitchFamily="66" charset="0"/>
              </a:rPr>
              <a:t> </a:t>
            </a:r>
            <a:r>
              <a:rPr lang="en-US" sz="6600" b="1" dirty="0">
                <a:ln w="11430">
                  <a:solidFill>
                    <a:srgbClr val="9E2A2A"/>
                  </a:solidFill>
                </a:ln>
                <a:solidFill>
                  <a:srgbClr val="FF9966"/>
                </a:solidFill>
                <a:effectLst>
                  <a:outerShdw blurRad="50800" dist="39000" dir="5460000" algn="tl">
                    <a:srgbClr val="000000">
                      <a:alpha val="38000"/>
                    </a:srgbClr>
                  </a:outerShdw>
                </a:effectLst>
                <a:latin typeface="Matura MT Script Capitals" pitchFamily="66" charset="0"/>
              </a:rPr>
              <a:t>Jerusalem</a:t>
            </a:r>
            <a:endParaRPr lang="en-US" sz="8000" b="1" dirty="0">
              <a:ln w="11430">
                <a:solidFill>
                  <a:srgbClr val="9E2A2A"/>
                </a:solidFill>
              </a:ln>
              <a:solidFill>
                <a:schemeClr val="bg2">
                  <a:lumMod val="50000"/>
                </a:schemeClr>
              </a:solidFill>
              <a:effectLst>
                <a:outerShdw blurRad="50800" dist="39000" dir="5460000" algn="tl">
                  <a:srgbClr val="000000">
                    <a:alpha val="38000"/>
                  </a:srgbClr>
                </a:outerShdw>
              </a:effectLst>
              <a:latin typeface="Arial Rounded MT Bold" pitchFamily="34" charset="0"/>
            </a:endParaRPr>
          </a:p>
        </p:txBody>
      </p:sp>
      <p:grpSp>
        <p:nvGrpSpPr>
          <p:cNvPr id="4" name="Group 3"/>
          <p:cNvGrpSpPr/>
          <p:nvPr/>
        </p:nvGrpSpPr>
        <p:grpSpPr>
          <a:xfrm>
            <a:off x="8005881" y="990600"/>
            <a:ext cx="4052769" cy="4200526"/>
            <a:chOff x="7901106" y="295274"/>
            <a:chExt cx="4052769" cy="4200526"/>
          </a:xfrm>
          <a:effectLst>
            <a:reflection blurRad="6350" stA="52000" endA="300" endPos="35000" dir="5400000" sy="-100000" algn="bl" rotWithShape="0"/>
          </a:effectLst>
        </p:grpSpPr>
        <p:pic>
          <p:nvPicPr>
            <p:cNvPr id="4099" name="Picture 3" descr="C:\Users\Rae\Desktop\Babylon destroy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01106" y="295274"/>
              <a:ext cx="4052769" cy="420052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8799511" y="3329285"/>
              <a:ext cx="2173289" cy="461665"/>
            </a:xfrm>
            <a:prstGeom prst="rect">
              <a:avLst/>
            </a:prstGeom>
            <a:solidFill>
              <a:schemeClr val="tx1">
                <a:alpha val="68000"/>
              </a:schemeClr>
            </a:solidFill>
            <a:scene3d>
              <a:camera prst="orthographicFront"/>
              <a:lightRig rig="threePt" dir="t"/>
            </a:scene3d>
            <a:sp3d>
              <a:bevelT/>
            </a:sp3d>
          </p:spPr>
          <p:txBody>
            <a:bodyPr wrap="square" lIns="91440" tIns="45720" rIns="91440" bIns="45720">
              <a:spAutoFit/>
            </a:bodyPr>
            <a:lstStyle/>
            <a:p>
              <a:pPr algn="ctr"/>
              <a:r>
                <a:rPr lang="en-US" sz="2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And it was so!</a:t>
              </a:r>
            </a:p>
          </p:txBody>
        </p:sp>
      </p:grpSp>
    </p:spTree>
    <p:extLst>
      <p:ext uri="{BB962C8B-B14F-4D97-AF65-F5344CB8AC3E}">
        <p14:creationId xmlns:p14="http://schemas.microsoft.com/office/powerpoint/2010/main" val="290455275"/>
      </p:ext>
    </p:extLst>
  </p:cSld>
  <p:clrMapOvr>
    <a:masterClrMapping/>
  </p:clrMapOvr>
  <p:transition spd="slow">
    <p:circle/>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72600" y="647217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600" b="1" smtClean="0">
                <a:solidFill>
                  <a:srgbClr val="713A1F"/>
                </a:solidFill>
              </a:rPr>
              <a:pPr algn="r"/>
              <a:t>53</a:t>
            </a:fld>
            <a:endParaRPr lang="en-US" b="1" dirty="0">
              <a:solidFill>
                <a:srgbClr val="713A1F"/>
              </a:solidFill>
            </a:endParaRPr>
          </a:p>
        </p:txBody>
      </p:sp>
      <p:sp>
        <p:nvSpPr>
          <p:cNvPr id="11" name="Title 2"/>
          <p:cNvSpPr txBox="1">
            <a:spLocks/>
          </p:cNvSpPr>
          <p:nvPr/>
        </p:nvSpPr>
        <p:spPr>
          <a:xfrm>
            <a:off x="228600" y="76200"/>
            <a:ext cx="11734800" cy="1325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80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Will </a:t>
            </a:r>
            <a:r>
              <a:rPr lang="en-US" sz="8000" b="1" dirty="0">
                <a:ln w="11430">
                  <a:solidFill>
                    <a:srgbClr val="9E2A2A"/>
                  </a:solidFill>
                </a:ln>
                <a:solidFill>
                  <a:srgbClr val="FF9966"/>
                </a:solidFill>
                <a:effectLst>
                  <a:outerShdw blurRad="50800" dist="39000" dir="5460000" algn="tl">
                    <a:srgbClr val="000000">
                      <a:alpha val="38000"/>
                    </a:srgbClr>
                  </a:outerShdw>
                </a:effectLst>
                <a:latin typeface="Matura MT Script Capitals" pitchFamily="66" charset="0"/>
              </a:rPr>
              <a:t>Judah</a:t>
            </a:r>
            <a:r>
              <a:rPr lang="en-US" sz="80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 Change?</a:t>
            </a:r>
            <a:endParaRPr lang="en-US" sz="8000" b="1" dirty="0">
              <a:ln w="11430">
                <a:solidFill>
                  <a:srgbClr val="9E2A2A"/>
                </a:solidFill>
              </a:ln>
              <a:solidFill>
                <a:schemeClr val="bg2">
                  <a:lumMod val="50000"/>
                </a:schemeClr>
              </a:solidFill>
              <a:effectLst>
                <a:outerShdw blurRad="50800" dist="39000" dir="5460000" algn="tl">
                  <a:srgbClr val="000000">
                    <a:alpha val="38000"/>
                  </a:srgbClr>
                </a:outerShdw>
              </a:effectLst>
              <a:latin typeface="Arial Rounded MT Bold" pitchFamily="34" charset="0"/>
            </a:endParaRPr>
          </a:p>
        </p:txBody>
      </p:sp>
      <p:pic>
        <p:nvPicPr>
          <p:cNvPr id="8" name="Picture 4" descr="C:\Users\Rae\Desktop\malachi-pt2.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a:fillRect/>
          </a:stretch>
        </p:blipFill>
        <p:spPr bwMode="auto">
          <a:xfrm>
            <a:off x="6781800" y="4673061"/>
            <a:ext cx="4673600" cy="19109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 name="Content Placeholder 9" descr="C:\Users\Rae\Desktop\displayFile edit.jpg"/>
          <p:cNvPicPr>
            <a:picLocks noGrp="1" noChangeAspect="1" noChangeArrowheads="1"/>
          </p:cNvPicPr>
          <p:nvPr>
            <p:ph idx="1"/>
          </p:nvPr>
        </p:nvPicPr>
        <p:blipFill>
          <a:blip r:embed="rId5" cstate="email">
            <a:extLst>
              <a:ext uri="{28A0092B-C50C-407E-A947-70E740481C1C}">
                <a14:useLocalDpi xmlns:a14="http://schemas.microsoft.com/office/drawing/2010/main"/>
              </a:ext>
            </a:extLst>
          </a:blip>
          <a:srcRect/>
          <a:stretch>
            <a:fillRect/>
          </a:stretch>
        </p:blipFill>
        <p:spPr bwMode="auto">
          <a:xfrm>
            <a:off x="381000" y="1571425"/>
            <a:ext cx="3133725" cy="3133725"/>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3074" name="Picture 2" descr="F:\Art on Desktop - 1\Bible Characters\malachi edit.jpg"/>
          <p:cNvPicPr>
            <a:picLocks noChangeAspect="1" noChangeArrowheads="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8515350" y="1590675"/>
            <a:ext cx="3219450" cy="3133725"/>
          </a:xfrm>
          <a:prstGeom prst="ellipse">
            <a:avLst/>
          </a:prstGeom>
          <a:ln>
            <a:noFill/>
          </a:ln>
          <a:effectLst>
            <a:softEdge rad="112500"/>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3075" name="Picture 3" descr="C:\Users\Rae\Desktop\ezekiel banner.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33400" y="4699062"/>
            <a:ext cx="4663440" cy="185896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81400" y="1524000"/>
            <a:ext cx="4953000" cy="3400931"/>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500" b="1" dirty="0">
                <a:ln w="1905"/>
                <a:gradFill flip="none" rotWithShape="1">
                  <a:gsLst>
                    <a:gs pos="47000">
                      <a:srgbClr val="B8003D"/>
                    </a:gs>
                    <a:gs pos="13000">
                      <a:srgbClr val="006600"/>
                    </a:gs>
                    <a:gs pos="79000">
                      <a:srgbClr val="4827BF"/>
                    </a:gs>
                  </a:gsLst>
                  <a:path path="circle">
                    <a:fillToRect l="100000" t="100000"/>
                  </a:path>
                  <a:tileRect r="-100000" b="-100000"/>
                </a:gradFill>
                <a:effectLst>
                  <a:innerShdw blurRad="69850" dist="43180" dir="5400000">
                    <a:srgbClr val="000000">
                      <a:alpha val="65000"/>
                    </a:srgbClr>
                  </a:innerShdw>
                </a:effectLst>
              </a:rPr>
              <a:t>Between Ezekiel 23 </a:t>
            </a:r>
            <a:br>
              <a:rPr lang="en-US" sz="3500" b="1" dirty="0">
                <a:ln w="1905"/>
                <a:gradFill flip="none" rotWithShape="1">
                  <a:gsLst>
                    <a:gs pos="47000">
                      <a:srgbClr val="B8003D"/>
                    </a:gs>
                    <a:gs pos="13000">
                      <a:srgbClr val="006600"/>
                    </a:gs>
                    <a:gs pos="79000">
                      <a:srgbClr val="4827BF"/>
                    </a:gs>
                  </a:gsLst>
                  <a:path path="circle">
                    <a:fillToRect l="100000" t="100000"/>
                  </a:path>
                  <a:tileRect r="-100000" b="-100000"/>
                </a:gradFill>
                <a:effectLst>
                  <a:innerShdw blurRad="69850" dist="43180" dir="5400000">
                    <a:srgbClr val="000000">
                      <a:alpha val="65000"/>
                    </a:srgbClr>
                  </a:innerShdw>
                </a:effectLst>
              </a:rPr>
            </a:br>
            <a:r>
              <a:rPr lang="en-US" sz="2800" b="1" dirty="0">
                <a:ln w="1905"/>
                <a:gradFill flip="none" rotWithShape="1">
                  <a:gsLst>
                    <a:gs pos="47000">
                      <a:srgbClr val="B8003D"/>
                    </a:gs>
                    <a:gs pos="13000">
                      <a:srgbClr val="006600"/>
                    </a:gs>
                    <a:gs pos="79000">
                      <a:srgbClr val="4827BF"/>
                    </a:gs>
                  </a:gsLst>
                  <a:path path="circle">
                    <a:fillToRect l="100000" t="100000"/>
                  </a:path>
                  <a:tileRect r="-100000" b="-100000"/>
                </a:gradFill>
                <a:effectLst>
                  <a:innerShdw blurRad="69850" dist="43180" dir="5400000">
                    <a:srgbClr val="000000">
                      <a:alpha val="65000"/>
                    </a:srgbClr>
                  </a:innerShdw>
                </a:effectLst>
              </a:rPr>
              <a:t>[in 593 BC] </a:t>
            </a:r>
            <a:r>
              <a:rPr lang="en-US" sz="3500" b="1" dirty="0">
                <a:ln w="1905"/>
                <a:gradFill flip="none" rotWithShape="1">
                  <a:gsLst>
                    <a:gs pos="47000">
                      <a:srgbClr val="B8003D"/>
                    </a:gs>
                    <a:gs pos="13000">
                      <a:srgbClr val="006600"/>
                    </a:gs>
                    <a:gs pos="79000">
                      <a:srgbClr val="4827BF"/>
                    </a:gs>
                  </a:gsLst>
                  <a:path path="circle">
                    <a:fillToRect l="100000" t="100000"/>
                  </a:path>
                  <a:tileRect r="-100000" b="-100000"/>
                </a:gradFill>
                <a:effectLst>
                  <a:innerShdw blurRad="69850" dist="43180" dir="5400000">
                    <a:srgbClr val="000000">
                      <a:alpha val="65000"/>
                    </a:srgbClr>
                  </a:innerShdw>
                </a:effectLst>
              </a:rPr>
              <a:t>will the tribe of </a:t>
            </a:r>
            <a:r>
              <a:rPr lang="en-US" sz="4000" b="1" dirty="0">
                <a:ln w="1905">
                  <a:solidFill>
                    <a:srgbClr val="9E2A2A"/>
                  </a:solidFill>
                </a:ln>
                <a:solidFill>
                  <a:srgbClr val="FF9966"/>
                </a:solidFill>
                <a:effectLst>
                  <a:innerShdw blurRad="69850" dist="43180" dir="5400000">
                    <a:srgbClr val="000000">
                      <a:alpha val="65000"/>
                    </a:srgbClr>
                  </a:innerShdw>
                </a:effectLst>
                <a:latin typeface="Matura MT Script Capitals" pitchFamily="66" charset="0"/>
              </a:rPr>
              <a:t>Judah</a:t>
            </a:r>
            <a:r>
              <a:rPr lang="en-US" sz="3500" b="1" dirty="0">
                <a:ln w="1905"/>
                <a:gradFill flip="none" rotWithShape="1">
                  <a:gsLst>
                    <a:gs pos="47000">
                      <a:srgbClr val="B8003D"/>
                    </a:gs>
                    <a:gs pos="13000">
                      <a:srgbClr val="006600"/>
                    </a:gs>
                    <a:gs pos="79000">
                      <a:srgbClr val="4827BF"/>
                    </a:gs>
                  </a:gsLst>
                  <a:path path="circle">
                    <a:fillToRect l="100000" t="100000"/>
                  </a:path>
                  <a:tileRect r="-100000" b="-100000"/>
                </a:gradFill>
                <a:effectLst>
                  <a:innerShdw blurRad="69850" dist="43180" dir="5400000">
                    <a:srgbClr val="000000">
                      <a:alpha val="65000"/>
                    </a:srgbClr>
                  </a:innerShdw>
                </a:effectLst>
              </a:rPr>
              <a:t> change her ways by the time Malachi writes in 397 BC – about 200 years later?</a:t>
            </a:r>
          </a:p>
        </p:txBody>
      </p:sp>
    </p:spTree>
    <p:extLst>
      <p:ext uri="{BB962C8B-B14F-4D97-AF65-F5344CB8AC3E}">
        <p14:creationId xmlns:p14="http://schemas.microsoft.com/office/powerpoint/2010/main" val="314799955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wipe(up)">
                                      <p:cBhvr>
                                        <p:cTn id="13" dur="2000"/>
                                        <p:tgtEl>
                                          <p:spTgt spid="3075"/>
                                        </p:tgtEl>
                                      </p:cBhvr>
                                    </p:animEffect>
                                  </p:childTnLst>
                                </p:cTn>
                              </p:par>
                            </p:childTnLst>
                          </p:cTn>
                        </p:par>
                        <p:par>
                          <p:cTn id="14" fill="hold">
                            <p:stCondLst>
                              <p:cond delay="3000"/>
                            </p:stCondLst>
                            <p:childTnLst>
                              <p:par>
                                <p:cTn id="15" presetID="42" presetClass="entr" presetSubtype="0" fill="hold" nodeType="afterEffect">
                                  <p:stCondLst>
                                    <p:cond delay="200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par>
                          <p:cTn id="20" fill="hold">
                            <p:stCondLst>
                              <p:cond delay="6000"/>
                            </p:stCondLst>
                            <p:childTnLst>
                              <p:par>
                                <p:cTn id="21" presetID="22" presetClass="entr" presetSubtype="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up)">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365125"/>
            <a:ext cx="12192000" cy="1692275"/>
          </a:xfrm>
          <a:solidFill>
            <a:schemeClr val="tx1">
              <a:alpha val="32000"/>
            </a:schemeClr>
          </a:solidFill>
          <a:scene3d>
            <a:camera prst="orthographicFront"/>
            <a:lightRig rig="soft" dir="t">
              <a:rot lat="0" lon="0" rev="10800000"/>
            </a:lightRig>
          </a:scene3d>
          <a:sp3d>
            <a:bevelT w="152400" h="50800" prst="softRound"/>
          </a:sp3d>
        </p:spPr>
        <p:txBody>
          <a:bodyPr>
            <a:normAutofit fontScale="90000"/>
            <a:sp3d>
              <a:bevelT w="27940" h="12700"/>
              <a:contourClr>
                <a:srgbClr val="DDDDDD"/>
              </a:contourClr>
            </a:sp3d>
          </a:bodyPr>
          <a:lstStyle/>
          <a:p>
            <a:pPr algn="ctr"/>
            <a:r>
              <a:rPr lang="en-US" sz="6700" b="1" spc="150" dirty="0">
                <a:ln w="11430"/>
                <a:solidFill>
                  <a:srgbClr val="F8F8F8"/>
                </a:solidFill>
                <a:effectLst>
                  <a:outerShdw blurRad="25400" algn="tl" rotWithShape="0">
                    <a:srgbClr val="000000">
                      <a:alpha val="43000"/>
                    </a:srgbClr>
                  </a:outerShdw>
                </a:effectLst>
                <a:latin typeface="Berlin Sans FB Demi" pitchFamily="34" charset="0"/>
              </a:rPr>
              <a:t>Can a Leopard Change its Spots?</a:t>
            </a:r>
            <a:br>
              <a:rPr lang="en-US" sz="6700" b="1" spc="150" dirty="0">
                <a:ln w="11430"/>
                <a:solidFill>
                  <a:srgbClr val="F8F8F8"/>
                </a:solidFill>
                <a:effectLst>
                  <a:outerShdw blurRad="25400" algn="tl" rotWithShape="0">
                    <a:srgbClr val="000000">
                      <a:alpha val="43000"/>
                    </a:srgbClr>
                  </a:outerShdw>
                </a:effectLst>
                <a:latin typeface="Berlin Sans FB Demi" pitchFamily="34" charset="0"/>
              </a:rPr>
            </a:br>
            <a:r>
              <a:rPr lang="en-US" sz="6000" b="1" spc="150" dirty="0">
                <a:ln w="11430"/>
                <a:solidFill>
                  <a:srgbClr val="F8F8F8"/>
                </a:solidFill>
                <a:effectLst>
                  <a:outerShdw blurRad="25400" algn="tl" rotWithShape="0">
                    <a:srgbClr val="000000">
                      <a:alpha val="43000"/>
                    </a:srgbClr>
                  </a:outerShdw>
                </a:effectLst>
                <a:latin typeface="Berlin Sans FB Demi" pitchFamily="34" charset="0"/>
              </a:rPr>
              <a:t>                                                </a:t>
            </a:r>
            <a:r>
              <a:rPr lang="en-US" sz="4000" b="1" spc="150" dirty="0">
                <a:ln w="11430"/>
                <a:solidFill>
                  <a:srgbClr val="F8F8F8"/>
                </a:solidFill>
                <a:effectLst>
                  <a:outerShdw blurRad="25400" algn="tl" rotWithShape="0">
                    <a:srgbClr val="000000">
                      <a:alpha val="43000"/>
                    </a:srgbClr>
                  </a:outerShdw>
                </a:effectLst>
                <a:latin typeface="Berlin Sans FB Demi" pitchFamily="34" charset="0"/>
              </a:rPr>
              <a:t>(Jer 13:23)</a:t>
            </a:r>
            <a:endParaRPr lang="en-US" sz="1800" b="1" spc="150" dirty="0">
              <a:ln w="11430"/>
              <a:solidFill>
                <a:srgbClr val="F8F8F8"/>
              </a:solidFill>
              <a:effectLst>
                <a:outerShdw blurRad="25400" algn="tl" rotWithShape="0">
                  <a:srgbClr val="000000">
                    <a:alpha val="43000"/>
                  </a:srgbClr>
                </a:outerShdw>
              </a:effectLst>
              <a:latin typeface="Berlin Sans FB Demi" pitchFamily="34" charset="0"/>
            </a:endParaRPr>
          </a:p>
        </p:txBody>
      </p:sp>
      <p:sp>
        <p:nvSpPr>
          <p:cNvPr id="2" name="Slide Number Placeholder 1"/>
          <p:cNvSpPr>
            <a:spLocks noGrp="1"/>
          </p:cNvSpPr>
          <p:nvPr>
            <p:ph type="sldNum" sz="quarter" idx="12"/>
          </p:nvPr>
        </p:nvSpPr>
        <p:spPr>
          <a:xfrm>
            <a:off x="8763000" y="6508750"/>
            <a:ext cx="3352800" cy="349250"/>
          </a:xfrm>
        </p:spPr>
        <p:txBody>
          <a:bodyPr/>
          <a:lstStyle/>
          <a:p>
            <a:fld id="{AA4C6552-42F6-43F2-A3FB-E92E8C09004E}" type="slidenum">
              <a:rPr lang="en-US" sz="1600" b="1" smtClean="0">
                <a:solidFill>
                  <a:schemeClr val="tx1"/>
                </a:solidFill>
              </a:rPr>
              <a:t>54</a:t>
            </a:fld>
            <a:endParaRPr lang="en-US" b="1" dirty="0">
              <a:solidFill>
                <a:schemeClr val="tx1"/>
              </a:solidFill>
            </a:endParaRPr>
          </a:p>
        </p:txBody>
      </p:sp>
    </p:spTree>
    <p:extLst>
      <p:ext uri="{BB962C8B-B14F-4D97-AF65-F5344CB8AC3E}">
        <p14:creationId xmlns:p14="http://schemas.microsoft.com/office/powerpoint/2010/main" val="326591150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990600"/>
          </a:xfrm>
        </p:spPr>
        <p:txBody>
          <a:bodyPr>
            <a:normAutofit fontScale="90000"/>
            <a:scene3d>
              <a:camera prst="orthographicFront"/>
              <a:lightRig rig="threePt" dir="t"/>
            </a:scene3d>
            <a:sp3d extrusionH="57150">
              <a:bevelT h="25400" prst="softRound"/>
            </a:sp3d>
          </a:bodyPr>
          <a:lstStyle/>
          <a:p>
            <a:pPr algn="ctr"/>
            <a:r>
              <a:rPr lang="en-US" sz="4800" b="1" dirty="0">
                <a:ln w="11430"/>
                <a:solidFill>
                  <a:srgbClr val="00B0F0"/>
                </a:solidFill>
                <a:effectLst>
                  <a:outerShdw blurRad="50800" dist="39000" dir="5460000" algn="tl">
                    <a:srgbClr val="000000">
                      <a:alpha val="38000"/>
                    </a:srgbClr>
                  </a:outerShdw>
                </a:effectLst>
                <a:latin typeface="Cooper Black" pitchFamily="18" charset="0"/>
              </a:rPr>
              <a:t>590 BC    </a:t>
            </a:r>
            <a:r>
              <a:rPr lang="en-US" sz="4800" b="1" dirty="0">
                <a:ln w="11430"/>
                <a:solidFill>
                  <a:schemeClr val="accent4">
                    <a:lumMod val="75000"/>
                  </a:schemeClr>
                </a:solidFill>
                <a:effectLst>
                  <a:outerShdw blurRad="50800" dist="39000" dir="5460000" algn="tl">
                    <a:srgbClr val="000000">
                      <a:alpha val="38000"/>
                    </a:srgbClr>
                  </a:outerShdw>
                </a:effectLst>
                <a:latin typeface="Cooper Black" pitchFamily="18" charset="0"/>
              </a:rPr>
              <a:t>Pleas for Judah After 2</a:t>
            </a:r>
            <a:r>
              <a:rPr lang="en-US" sz="4800" b="1" baseline="30000" dirty="0">
                <a:ln w="11430"/>
                <a:solidFill>
                  <a:schemeClr val="accent4">
                    <a:lumMod val="75000"/>
                  </a:schemeClr>
                </a:solidFill>
                <a:effectLst>
                  <a:outerShdw blurRad="50800" dist="39000" dir="5460000" algn="tl">
                    <a:srgbClr val="000000">
                      <a:alpha val="38000"/>
                    </a:srgbClr>
                  </a:outerShdw>
                </a:effectLst>
                <a:latin typeface="Cooper Black" pitchFamily="18" charset="0"/>
              </a:rPr>
              <a:t>nd</a:t>
            </a:r>
            <a:r>
              <a:rPr lang="en-US" sz="4800" b="1" dirty="0">
                <a:ln w="11430"/>
                <a:solidFill>
                  <a:schemeClr val="accent4">
                    <a:lumMod val="75000"/>
                  </a:schemeClr>
                </a:solidFill>
                <a:effectLst>
                  <a:outerShdw blurRad="50800" dist="39000" dir="5460000" algn="tl">
                    <a:srgbClr val="000000">
                      <a:alpha val="38000"/>
                    </a:srgbClr>
                  </a:outerShdw>
                </a:effectLst>
                <a:latin typeface="Cooper Black" pitchFamily="18" charset="0"/>
              </a:rPr>
              <a:t> Exile</a:t>
            </a:r>
            <a:endParaRPr lang="en-US" dirty="0">
              <a:solidFill>
                <a:schemeClr val="accent4">
                  <a:lumMod val="75000"/>
                </a:schemeClr>
              </a:solidFill>
            </a:endParaRPr>
          </a:p>
        </p:txBody>
      </p:sp>
      <p:sp>
        <p:nvSpPr>
          <p:cNvPr id="4" name="Slide Number Placeholder 3"/>
          <p:cNvSpPr>
            <a:spLocks noGrp="1"/>
          </p:cNvSpPr>
          <p:nvPr>
            <p:ph type="sldNum" sz="quarter" idx="12"/>
          </p:nvPr>
        </p:nvSpPr>
        <p:spPr>
          <a:xfrm>
            <a:off x="9220200" y="6462395"/>
            <a:ext cx="2743200" cy="365125"/>
          </a:xfrm>
        </p:spPr>
        <p:txBody>
          <a:bodyPr/>
          <a:lstStyle/>
          <a:p>
            <a:fld id="{AA4C6552-42F6-43F2-A3FB-E92E8C09004E}" type="slidenum">
              <a:rPr lang="en-US" b="1" smtClean="0"/>
              <a:pPr/>
              <a:t>55</a:t>
            </a:fld>
            <a:endParaRPr lang="en-US" b="1" dirty="0"/>
          </a:p>
        </p:txBody>
      </p:sp>
      <p:graphicFrame>
        <p:nvGraphicFramePr>
          <p:cNvPr id="7" name="Content Placeholder 4"/>
          <p:cNvGraphicFramePr>
            <a:graphicFrameLocks/>
          </p:cNvGraphicFramePr>
          <p:nvPr>
            <p:extLst>
              <p:ext uri="{D42A27DB-BD31-4B8C-83A1-F6EECF244321}">
                <p14:modId xmlns:p14="http://schemas.microsoft.com/office/powerpoint/2010/main" val="2866290668"/>
              </p:ext>
            </p:extLst>
          </p:nvPr>
        </p:nvGraphicFramePr>
        <p:xfrm>
          <a:off x="457200" y="1066800"/>
          <a:ext cx="8839200" cy="3693160"/>
        </p:xfrm>
        <a:graphic>
          <a:graphicData uri="http://schemas.openxmlformats.org/drawingml/2006/table">
            <a:tbl>
              <a:tblPr firstRow="1" bandRow="1">
                <a:tableStyleId>{21E4AEA4-8DFA-4A89-87EB-49C32662AFE0}</a:tableStyleId>
              </a:tblPr>
              <a:tblGrid>
                <a:gridCol w="1229153">
                  <a:extLst>
                    <a:ext uri="{9D8B030D-6E8A-4147-A177-3AD203B41FA5}">
                      <a16:colId xmlns:a16="http://schemas.microsoft.com/office/drawing/2014/main" val="20000"/>
                    </a:ext>
                  </a:extLst>
                </a:gridCol>
                <a:gridCol w="1099768">
                  <a:extLst>
                    <a:ext uri="{9D8B030D-6E8A-4147-A177-3AD203B41FA5}">
                      <a16:colId xmlns:a16="http://schemas.microsoft.com/office/drawing/2014/main" val="20001"/>
                    </a:ext>
                  </a:extLst>
                </a:gridCol>
                <a:gridCol w="6510279">
                  <a:extLst>
                    <a:ext uri="{9D8B030D-6E8A-4147-A177-3AD203B41FA5}">
                      <a16:colId xmlns:a16="http://schemas.microsoft.com/office/drawing/2014/main" val="20002"/>
                    </a:ext>
                  </a:extLst>
                </a:gridCol>
              </a:tblGrid>
              <a:tr h="502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Ref.</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Date</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algn="ctr"/>
                      <a:r>
                        <a:rPr lang="en-US" sz="2800" dirty="0">
                          <a:ln>
                            <a:solidFill>
                              <a:schemeClr val="accent5">
                                <a:lumMod val="75000"/>
                              </a:schemeClr>
                            </a:solidFill>
                          </a:ln>
                          <a:effectLst>
                            <a:outerShdw blurRad="38100" dist="38100" dir="2700000" algn="tl">
                              <a:srgbClr val="000000">
                                <a:alpha val="43137"/>
                              </a:srgbClr>
                            </a:outerShdw>
                          </a:effectLst>
                        </a:rPr>
                        <a:t>Description</a:t>
                      </a:r>
                      <a:endPar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extLst>
                  <a:ext uri="{0D108BD9-81ED-4DB2-BD59-A6C34878D82A}">
                    <a16:rowId xmlns:a16="http://schemas.microsoft.com/office/drawing/2014/main" val="10000"/>
                  </a:ext>
                </a:extLst>
              </a:tr>
              <a:tr h="370840">
                <a:tc>
                  <a:txBody>
                    <a:bodyPr/>
                    <a:lstStyle/>
                    <a:p>
                      <a:pPr marL="0" marR="0">
                        <a:lnSpc>
                          <a:spcPct val="115000"/>
                        </a:lnSpc>
                        <a:spcBef>
                          <a:spcPts val="0"/>
                        </a:spcBef>
                        <a:spcAft>
                          <a:spcPts val="0"/>
                        </a:spcAft>
                      </a:pPr>
                      <a:r>
                        <a:rPr lang="en-US" sz="2000" b="1" dirty="0">
                          <a:effectLst/>
                          <a:latin typeface="Calibri"/>
                          <a:ea typeface="Calibri"/>
                          <a:cs typeface="Calibri"/>
                        </a:rPr>
                        <a:t>Jeremiah</a:t>
                      </a:r>
                      <a:r>
                        <a:rPr lang="en-US" sz="2000" dirty="0">
                          <a:effectLst/>
                          <a:latin typeface="Calibri"/>
                          <a:ea typeface="Calibri"/>
                          <a:cs typeface="Calibri"/>
                        </a:rPr>
                        <a:t> </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effectLst/>
                          <a:latin typeface="Calibri"/>
                          <a:ea typeface="Calibri"/>
                          <a:cs typeface="Calibri"/>
                        </a:rPr>
                        <a:t>Review</a:t>
                      </a:r>
                      <a:r>
                        <a:rPr lang="en-US" sz="2000" dirty="0">
                          <a:effectLst/>
                          <a:latin typeface="Calibri"/>
                          <a:ea typeface="Calibri"/>
                          <a:cs typeface="Calibri"/>
                        </a:rPr>
                        <a:t> </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dirty="0">
                          <a:effectLst/>
                          <a:latin typeface="Calibri"/>
                          <a:ea typeface="Calibri"/>
                          <a:cs typeface="Calibri"/>
                        </a:rPr>
                        <a:t>Jeremiah also confirms what was happening in Jerusalem after Babylon’s 1</a:t>
                      </a:r>
                      <a:r>
                        <a:rPr lang="en-US" sz="2000" baseline="30000" dirty="0">
                          <a:effectLst/>
                          <a:latin typeface="Calibri"/>
                          <a:ea typeface="Calibri"/>
                          <a:cs typeface="Calibri"/>
                        </a:rPr>
                        <a:t>st</a:t>
                      </a:r>
                      <a:r>
                        <a:rPr lang="en-US" sz="2000" baseline="0" dirty="0">
                          <a:effectLst/>
                          <a:latin typeface="Calibri"/>
                          <a:ea typeface="Calibri"/>
                          <a:cs typeface="Calibri"/>
                        </a:rPr>
                        <a:t> attack in ~606 BC</a:t>
                      </a:r>
                      <a:r>
                        <a:rPr lang="en-US" sz="2000" dirty="0">
                          <a:effectLst/>
                          <a:latin typeface="Calibri"/>
                          <a:ea typeface="Calibri"/>
                          <a:cs typeface="Calibri"/>
                        </a:rPr>
                        <a:t>.</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1"/>
                  </a:ext>
                </a:extLst>
              </a:tr>
              <a:tr h="370840">
                <a:tc>
                  <a:txBody>
                    <a:bodyPr/>
                    <a:lstStyle/>
                    <a:p>
                      <a:pPr marL="0" marR="0">
                        <a:lnSpc>
                          <a:spcPct val="115000"/>
                        </a:lnSpc>
                        <a:spcBef>
                          <a:spcPts val="0"/>
                        </a:spcBef>
                        <a:spcAft>
                          <a:spcPts val="0"/>
                        </a:spcAft>
                      </a:pPr>
                      <a:r>
                        <a:rPr lang="en-US" sz="2000">
                          <a:effectLst/>
                          <a:latin typeface="Calibri"/>
                          <a:ea typeface="Calibri"/>
                          <a:cs typeface="Calibri"/>
                        </a:rPr>
                        <a:t>Jer 32:29-30,35</a:t>
                      </a:r>
                      <a:endParaRPr lang="en-US" sz="2000">
                        <a:effectLst/>
                        <a:latin typeface="Calibri"/>
                        <a:ea typeface="Calibri"/>
                        <a:cs typeface="Times New Roman"/>
                      </a:endParaRPr>
                    </a:p>
                    <a:p>
                      <a:pPr marL="0" marR="0">
                        <a:lnSpc>
                          <a:spcPct val="115000"/>
                        </a:lnSpc>
                        <a:spcBef>
                          <a:spcPts val="0"/>
                        </a:spcBef>
                        <a:spcAft>
                          <a:spcPts val="0"/>
                        </a:spcAft>
                      </a:pPr>
                      <a:r>
                        <a:rPr lang="en-US" sz="2000">
                          <a:effectLst/>
                          <a:latin typeface="Calibri"/>
                          <a:ea typeface="Calibri"/>
                          <a:cs typeface="Calibri"/>
                        </a:rPr>
                        <a:t> </a:t>
                      </a:r>
                      <a:endParaRPr lang="en-US" sz="2000">
                        <a:effectLst/>
                        <a:latin typeface="Calibri"/>
                        <a:ea typeface="Calibri"/>
                        <a:cs typeface="Times New Roman"/>
                      </a:endParaRPr>
                    </a:p>
                    <a:p>
                      <a:pPr marL="0" marR="0">
                        <a:lnSpc>
                          <a:spcPct val="115000"/>
                        </a:lnSpc>
                        <a:spcBef>
                          <a:spcPts val="0"/>
                        </a:spcBef>
                        <a:spcAft>
                          <a:spcPts val="0"/>
                        </a:spcAft>
                      </a:pPr>
                      <a:r>
                        <a:rPr lang="en-US" sz="2000">
                          <a:effectLst/>
                          <a:latin typeface="Calibri"/>
                          <a:ea typeface="Calibri"/>
                          <a:cs typeface="Calibri"/>
                        </a:rPr>
                        <a:t>Jer 44:3-8</a:t>
                      </a:r>
                      <a:endParaRPr lang="en-US" sz="20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effectLst/>
                          <a:latin typeface="Calibri"/>
                          <a:ea typeface="Calibri"/>
                          <a:cs typeface="Calibri"/>
                        </a:rPr>
                        <a:t>~590 BC</a:t>
                      </a:r>
                      <a:endParaRPr lang="en-US" sz="20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dirty="0">
                          <a:effectLst/>
                          <a:latin typeface="Calibri"/>
                          <a:ea typeface="Calibri"/>
                          <a:cs typeface="Calibri"/>
                        </a:rPr>
                        <a:t>Both </a:t>
                      </a:r>
                      <a:r>
                        <a:rPr lang="en-US" sz="2000" b="1" dirty="0">
                          <a:solidFill>
                            <a:srgbClr val="C00000"/>
                          </a:solidFill>
                          <a:effectLst/>
                          <a:latin typeface="Calibri"/>
                          <a:ea typeface="Calibri"/>
                          <a:cs typeface="Calibri"/>
                        </a:rPr>
                        <a:t>Israel &amp; Judah </a:t>
                      </a:r>
                      <a:r>
                        <a:rPr lang="en-US" sz="2000" dirty="0">
                          <a:effectLst/>
                          <a:highlight>
                            <a:srgbClr val="FFFF00"/>
                          </a:highlight>
                          <a:latin typeface="Calibri"/>
                          <a:ea typeface="Calibri"/>
                          <a:cs typeface="Calibri"/>
                        </a:rPr>
                        <a:t>built high places of Baal [sun god]</a:t>
                      </a:r>
                      <a:r>
                        <a:rPr lang="en-US" sz="2000" dirty="0">
                          <a:effectLst/>
                          <a:latin typeface="Calibri"/>
                          <a:ea typeface="Calibri"/>
                          <a:cs typeface="Calibri"/>
                        </a:rPr>
                        <a:t>; caused their </a:t>
                      </a:r>
                      <a:r>
                        <a:rPr lang="en-US" sz="2000" dirty="0">
                          <a:effectLst/>
                          <a:highlight>
                            <a:srgbClr val="FFFF00"/>
                          </a:highlight>
                          <a:latin typeface="Calibri"/>
                          <a:ea typeface="Calibri"/>
                          <a:cs typeface="Calibri"/>
                        </a:rPr>
                        <a:t>sons and daughters to pass through the fire to </a:t>
                      </a:r>
                      <a:r>
                        <a:rPr lang="en-US" sz="2000" dirty="0" err="1">
                          <a:effectLst/>
                          <a:highlight>
                            <a:srgbClr val="FFFF00"/>
                          </a:highlight>
                          <a:latin typeface="Calibri"/>
                          <a:ea typeface="Calibri"/>
                          <a:cs typeface="Calibri"/>
                        </a:rPr>
                        <a:t>Molech</a:t>
                      </a:r>
                      <a:r>
                        <a:rPr lang="en-US" sz="2000" dirty="0">
                          <a:effectLst/>
                          <a:latin typeface="Calibri"/>
                          <a:ea typeface="Calibri"/>
                          <a:cs typeface="Calibri"/>
                        </a:rPr>
                        <a:t>.  </a:t>
                      </a:r>
                      <a:r>
                        <a:rPr lang="en-US" sz="2000" b="1" dirty="0">
                          <a:solidFill>
                            <a:srgbClr val="8E002F"/>
                          </a:solidFill>
                          <a:effectLst/>
                          <a:latin typeface="Calibri"/>
                          <a:ea typeface="Calibri"/>
                          <a:cs typeface="Calibri"/>
                        </a:rPr>
                        <a:t>Consequences?? …</a:t>
                      </a:r>
                      <a:endParaRPr lang="en-US" sz="2000" b="1" dirty="0">
                        <a:solidFill>
                          <a:srgbClr val="8E002F"/>
                        </a:solidFill>
                        <a:effectLst/>
                        <a:latin typeface="Calibri"/>
                        <a:ea typeface="Calibri"/>
                        <a:cs typeface="Times New Roman"/>
                      </a:endParaRPr>
                    </a:p>
                    <a:p>
                      <a:pPr marL="0" marR="0">
                        <a:lnSpc>
                          <a:spcPct val="115000"/>
                        </a:lnSpc>
                        <a:spcBef>
                          <a:spcPts val="0"/>
                        </a:spcBef>
                        <a:spcAft>
                          <a:spcPts val="0"/>
                        </a:spcAft>
                      </a:pPr>
                      <a:r>
                        <a:rPr lang="en-US" sz="2000" dirty="0">
                          <a:effectLst/>
                          <a:latin typeface="Calibri"/>
                          <a:ea typeface="Calibri"/>
                          <a:cs typeface="Calibri"/>
                        </a:rPr>
                        <a:t>Babylon will burn Judah’s houses that have </a:t>
                      </a:r>
                      <a:r>
                        <a:rPr lang="en-US" sz="2000" dirty="0">
                          <a:effectLst/>
                          <a:highlight>
                            <a:srgbClr val="FFFF00"/>
                          </a:highlight>
                          <a:latin typeface="Calibri"/>
                          <a:ea typeface="Calibri"/>
                          <a:cs typeface="Calibri"/>
                        </a:rPr>
                        <a:t>offered incense to Baal</a:t>
                      </a:r>
                      <a:r>
                        <a:rPr lang="en-US" sz="2000" dirty="0">
                          <a:effectLst/>
                          <a:latin typeface="Calibri"/>
                          <a:ea typeface="Calibri"/>
                          <a:cs typeface="Calibri"/>
                        </a:rPr>
                        <a:t> and poured out drink </a:t>
                      </a:r>
                      <a:r>
                        <a:rPr lang="en-US" sz="2000" dirty="0">
                          <a:effectLst/>
                          <a:highlight>
                            <a:srgbClr val="FFFF00"/>
                          </a:highlight>
                          <a:latin typeface="Calibri"/>
                          <a:ea typeface="Calibri"/>
                          <a:cs typeface="Calibri"/>
                        </a:rPr>
                        <a:t>offerings to other gods</a:t>
                      </a:r>
                      <a:r>
                        <a:rPr lang="en-US" sz="2000" dirty="0">
                          <a:effectLst/>
                          <a:latin typeface="Calibri"/>
                          <a:ea typeface="Calibri"/>
                          <a:cs typeface="Calibri"/>
                        </a:rPr>
                        <a:t>, and have done only evil from their youth.</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2"/>
                  </a:ext>
                </a:extLst>
              </a:tr>
              <a:tr h="370840">
                <a:tc>
                  <a:txBody>
                    <a:bodyPr/>
                    <a:lstStyle/>
                    <a:p>
                      <a:pPr marL="0" marR="0">
                        <a:lnSpc>
                          <a:spcPct val="115000"/>
                        </a:lnSpc>
                        <a:spcBef>
                          <a:spcPts val="0"/>
                        </a:spcBef>
                        <a:spcAft>
                          <a:spcPts val="0"/>
                        </a:spcAft>
                      </a:pPr>
                      <a:r>
                        <a:rPr lang="en-US" sz="2000">
                          <a:effectLst/>
                          <a:latin typeface="Calibri"/>
                          <a:ea typeface="Calibri"/>
                          <a:cs typeface="Calibri"/>
                        </a:rPr>
                        <a:t>Lam 4:10</a:t>
                      </a:r>
                      <a:endParaRPr lang="en-US" sz="200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effectLst/>
                          <a:latin typeface="Calibri"/>
                          <a:ea typeface="Calibri"/>
                          <a:cs typeface="Calibri"/>
                        </a:rPr>
                        <a:t>~590 BC</a:t>
                      </a:r>
                      <a:endParaRPr lang="en-US" sz="20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ln>
                            <a:solidFill>
                              <a:schemeClr val="tx1">
                                <a:lumMod val="75000"/>
                                <a:lumOff val="25000"/>
                              </a:schemeClr>
                            </a:solidFill>
                          </a:ln>
                          <a:solidFill>
                            <a:srgbClr val="C00000"/>
                          </a:solidFill>
                          <a:effectLst/>
                          <a:latin typeface="Calibri"/>
                          <a:ea typeface="Calibri"/>
                          <a:cs typeface="Calibri"/>
                        </a:rPr>
                        <a:t>Judah</a:t>
                      </a:r>
                      <a:r>
                        <a:rPr lang="en-US" sz="2000" dirty="0">
                          <a:effectLst/>
                          <a:latin typeface="Calibri"/>
                          <a:ea typeface="Calibri"/>
                          <a:cs typeface="Calibri"/>
                        </a:rPr>
                        <a:t> has </a:t>
                      </a:r>
                      <a:r>
                        <a:rPr lang="en-US" sz="2000" b="1" dirty="0">
                          <a:ln>
                            <a:solidFill>
                              <a:schemeClr val="tx1">
                                <a:lumMod val="75000"/>
                                <a:lumOff val="25000"/>
                              </a:schemeClr>
                            </a:solidFill>
                          </a:ln>
                          <a:solidFill>
                            <a:srgbClr val="C00000"/>
                          </a:solidFill>
                          <a:effectLst/>
                          <a:highlight>
                            <a:srgbClr val="FFFF00"/>
                          </a:highlight>
                          <a:latin typeface="Calibri"/>
                          <a:ea typeface="Calibri"/>
                          <a:cs typeface="Calibri"/>
                        </a:rPr>
                        <a:t>cooked her own children for their food</a:t>
                      </a:r>
                      <a:r>
                        <a:rPr lang="en-US" sz="2000" b="1" dirty="0">
                          <a:ln>
                            <a:solidFill>
                              <a:schemeClr val="tx1">
                                <a:lumMod val="75000"/>
                                <a:lumOff val="25000"/>
                              </a:schemeClr>
                            </a:solidFill>
                          </a:ln>
                          <a:solidFill>
                            <a:srgbClr val="C00000"/>
                          </a:solidFill>
                          <a:effectLst/>
                          <a:latin typeface="Calibri"/>
                          <a:ea typeface="Calibri"/>
                          <a:cs typeface="Calibri"/>
                        </a:rPr>
                        <a:t>.</a:t>
                      </a:r>
                      <a:endParaRPr lang="en-US" sz="2000" b="1" dirty="0">
                        <a:ln>
                          <a:solidFill>
                            <a:schemeClr val="tx1">
                              <a:lumMod val="75000"/>
                              <a:lumOff val="25000"/>
                            </a:schemeClr>
                          </a:solidFill>
                        </a:ln>
                        <a:solidFill>
                          <a:srgbClr val="C00000"/>
                        </a:solidFill>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3"/>
                  </a:ext>
                </a:extLst>
              </a:tr>
            </a:tbl>
          </a:graphicData>
        </a:graphic>
      </p:graphicFrame>
      <p:sp>
        <p:nvSpPr>
          <p:cNvPr id="5" name="TextBox 4"/>
          <p:cNvSpPr txBox="1"/>
          <p:nvPr/>
        </p:nvSpPr>
        <p:spPr>
          <a:xfrm>
            <a:off x="1143000" y="4980235"/>
            <a:ext cx="7391400" cy="1692771"/>
          </a:xfrm>
          <a:prstGeom prst="rect">
            <a:avLst/>
          </a:prstGeom>
          <a:gradFill>
            <a:gsLst>
              <a:gs pos="0">
                <a:srgbClr val="000000"/>
              </a:gs>
              <a:gs pos="11000">
                <a:srgbClr val="000040"/>
              </a:gs>
              <a:gs pos="43000">
                <a:srgbClr val="400040"/>
              </a:gs>
              <a:gs pos="59000">
                <a:srgbClr val="8F0040"/>
              </a:gs>
              <a:gs pos="83000">
                <a:srgbClr val="F27300"/>
              </a:gs>
              <a:gs pos="100000">
                <a:srgbClr val="FFBF00"/>
              </a:gs>
            </a:gsLst>
            <a:lin ang="5400000" scaled="0"/>
          </a:gradFill>
          <a:ln w="76200">
            <a:solidFill>
              <a:schemeClr val="accent2">
                <a:lumMod val="60000"/>
                <a:lumOff val="40000"/>
              </a:schemeClr>
            </a:solidFill>
          </a:ln>
          <a:scene3d>
            <a:camera prst="orthographicFront"/>
            <a:lightRig rig="soft" dir="t">
              <a:rot lat="0" lon="0" rev="10800000"/>
            </a:lightRig>
          </a:scene3d>
          <a:sp3d>
            <a:bevelT w="152400" h="50800" prst="softRound"/>
          </a:sp3d>
        </p:spPr>
        <p:txBody>
          <a:bodyPr wrap="square" rtlCol="0">
            <a:spAutoFit/>
            <a:sp3d>
              <a:bevelT w="27940" h="12700"/>
              <a:contourClr>
                <a:srgbClr val="DDDDDD"/>
              </a:contourClr>
            </a:sp3d>
          </a:bodyPr>
          <a:lstStyle/>
          <a:p>
            <a:pPr algn="ctr"/>
            <a:r>
              <a:rPr lang="en-US" sz="2600" b="1" spc="150" dirty="0">
                <a:ln w="11430"/>
                <a:solidFill>
                  <a:srgbClr val="F8F8F8"/>
                </a:solidFill>
                <a:effectLst>
                  <a:outerShdw blurRad="25400" algn="tl" rotWithShape="0">
                    <a:srgbClr val="000000">
                      <a:alpha val="43000"/>
                    </a:srgbClr>
                  </a:outerShdw>
                </a:effectLst>
              </a:rPr>
              <a:t>Jeremiah verifies how deep Judah’s apostasy went, burning and eating their children, seeking the pagan feasts, honoring the </a:t>
            </a:r>
            <a:br>
              <a:rPr lang="en-US" sz="2600" b="1" spc="150" dirty="0">
                <a:ln w="11430"/>
                <a:solidFill>
                  <a:srgbClr val="F8F8F8"/>
                </a:solidFill>
                <a:effectLst>
                  <a:outerShdw blurRad="25400" algn="tl" rotWithShape="0">
                    <a:srgbClr val="000000">
                      <a:alpha val="43000"/>
                    </a:srgbClr>
                  </a:outerShdw>
                </a:effectLst>
              </a:rPr>
            </a:br>
            <a:r>
              <a:rPr lang="en-US" sz="2600" b="1" spc="150" dirty="0">
                <a:ln w="11430"/>
                <a:solidFill>
                  <a:srgbClr val="F8F8F8"/>
                </a:solidFill>
                <a:effectLst>
                  <a:outerShdw blurRad="25400" algn="tl" rotWithShape="0">
                    <a:srgbClr val="000000">
                      <a:alpha val="43000"/>
                    </a:srgbClr>
                  </a:outerShdw>
                </a:effectLst>
              </a:rPr>
              <a:t>sun god and the moon goddess.</a:t>
            </a:r>
          </a:p>
        </p:txBody>
      </p:sp>
      <p:pic>
        <p:nvPicPr>
          <p:cNvPr id="6" name="Picture 4" descr="C:\Users\Rae\Desktop\Molech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88120" y="1268165"/>
            <a:ext cx="2337179" cy="307523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30266020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p:bgPr>
    </p:bg>
    <p:spTree>
      <p:nvGrpSpPr>
        <p:cNvPr id="1" name=""/>
        <p:cNvGrpSpPr/>
        <p:nvPr/>
      </p:nvGrpSpPr>
      <p:grpSpPr>
        <a:xfrm>
          <a:off x="0" y="0"/>
          <a:ext cx="0" cy="0"/>
          <a:chOff x="0" y="0"/>
          <a:chExt cx="0" cy="0"/>
        </a:xfrm>
      </p:grpSpPr>
      <p:sp>
        <p:nvSpPr>
          <p:cNvPr id="11" name="TextBox 10"/>
          <p:cNvSpPr txBox="1"/>
          <p:nvPr/>
        </p:nvSpPr>
        <p:spPr>
          <a:xfrm>
            <a:off x="4450080" y="5654040"/>
            <a:ext cx="5623560" cy="510778"/>
          </a:xfrm>
          <a:prstGeom prst="roundRect">
            <a:avLst/>
          </a:prstGeom>
          <a:gradFill flip="none" rotWithShape="1">
            <a:gsLst>
              <a:gs pos="0">
                <a:srgbClr val="000000"/>
              </a:gs>
              <a:gs pos="20000">
                <a:srgbClr val="000040"/>
              </a:gs>
              <a:gs pos="50000">
                <a:srgbClr val="400040"/>
              </a:gs>
              <a:gs pos="75000">
                <a:srgbClr val="8F0040"/>
              </a:gs>
              <a:gs pos="89999">
                <a:srgbClr val="F27300"/>
              </a:gs>
              <a:gs pos="100000">
                <a:srgbClr val="FFBF00"/>
              </a:gs>
            </a:gsLst>
            <a:path path="shape">
              <a:fillToRect l="50000" t="50000" r="50000" b="50000"/>
            </a:path>
            <a:tileRect/>
          </a:gradFill>
          <a:ln w="34925" cap="rnd">
            <a:solidFill>
              <a:schemeClr val="accent5">
                <a:lumMod val="75000"/>
              </a:schemeClr>
            </a:solidFill>
            <a:bevel/>
          </a:ln>
          <a:scene3d>
            <a:camera prst="orthographicFront"/>
            <a:lightRig rig="soft" dir="t">
              <a:rot lat="0" lon="0" rev="10800000"/>
            </a:lightRig>
          </a:scene3d>
          <a:sp3d>
            <a:bevelT w="152400" h="50800" prst="softRound"/>
          </a:sp3d>
        </p:spPr>
        <p:txBody>
          <a:bodyPr wrap="square" rtlCol="0">
            <a:spAutoFit/>
            <a:sp3d>
              <a:bevelT w="27940" h="12700"/>
              <a:contourClr>
                <a:srgbClr val="DDDDDD"/>
              </a:contourClr>
            </a:sp3d>
          </a:bodyPr>
          <a:lstStyle/>
          <a:p>
            <a:pPr algn="ctr"/>
            <a:r>
              <a:rPr lang="en-US" sz="2400" b="1" spc="150" dirty="0">
                <a:ln w="11430"/>
                <a:solidFill>
                  <a:srgbClr val="F8F8F8"/>
                </a:solidFill>
              </a:rPr>
              <a:t>What happens when Judah returns?</a:t>
            </a:r>
          </a:p>
        </p:txBody>
      </p:sp>
      <p:sp>
        <p:nvSpPr>
          <p:cNvPr id="2" name="Title 1"/>
          <p:cNvSpPr>
            <a:spLocks noGrp="1"/>
          </p:cNvSpPr>
          <p:nvPr>
            <p:ph type="title"/>
          </p:nvPr>
        </p:nvSpPr>
        <p:spPr>
          <a:xfrm>
            <a:off x="0" y="0"/>
            <a:ext cx="12192000" cy="1066800"/>
          </a:xfrm>
        </p:spPr>
        <p:txBody>
          <a:bodyPr>
            <a:normAutofit/>
            <a:scene3d>
              <a:camera prst="orthographicFront"/>
              <a:lightRig rig="threePt" dir="t"/>
            </a:scene3d>
            <a:sp3d extrusionH="57150">
              <a:bevelT h="25400" prst="softRound"/>
            </a:sp3d>
          </a:bodyPr>
          <a:lstStyle/>
          <a:p>
            <a:pPr algn="ctr"/>
            <a:r>
              <a:rPr lang="en-US" sz="4800" b="1" dirty="0">
                <a:ln w="11430"/>
                <a:solidFill>
                  <a:srgbClr val="00B0F0"/>
                </a:solidFill>
                <a:effectLst>
                  <a:outerShdw blurRad="50800" dist="39000" dir="5460000" algn="tl">
                    <a:srgbClr val="000000">
                      <a:alpha val="38000"/>
                    </a:srgbClr>
                  </a:outerShdw>
                </a:effectLst>
                <a:latin typeface="Cooper Black" pitchFamily="18" charset="0"/>
              </a:rPr>
              <a:t>~585  BC   </a:t>
            </a:r>
            <a:r>
              <a:rPr lang="en-US" sz="4800" b="1" dirty="0">
                <a:ln w="11430"/>
                <a:solidFill>
                  <a:schemeClr val="accent4">
                    <a:lumMod val="75000"/>
                  </a:schemeClr>
                </a:solidFill>
                <a:effectLst>
                  <a:outerShdw blurRad="50800" dist="39000" dir="5460000" algn="tl">
                    <a:srgbClr val="000000">
                      <a:alpha val="38000"/>
                    </a:srgbClr>
                  </a:outerShdw>
                </a:effectLst>
                <a:latin typeface="Cooper Black" pitchFamily="18" charset="0"/>
              </a:rPr>
              <a:t>Judah Under 3</a:t>
            </a:r>
            <a:r>
              <a:rPr lang="en-US" sz="4800" b="1" baseline="30000" dirty="0">
                <a:ln w="11430"/>
                <a:solidFill>
                  <a:schemeClr val="accent4">
                    <a:lumMod val="75000"/>
                  </a:schemeClr>
                </a:solidFill>
                <a:effectLst>
                  <a:outerShdw blurRad="50800" dist="39000" dir="5460000" algn="tl">
                    <a:srgbClr val="000000">
                      <a:alpha val="38000"/>
                    </a:srgbClr>
                  </a:outerShdw>
                </a:effectLst>
                <a:latin typeface="Cooper Black" pitchFamily="18" charset="0"/>
              </a:rPr>
              <a:t>rd</a:t>
            </a:r>
            <a:r>
              <a:rPr lang="en-US" sz="4800" b="1" dirty="0">
                <a:ln w="11430"/>
                <a:solidFill>
                  <a:schemeClr val="accent4">
                    <a:lumMod val="75000"/>
                  </a:schemeClr>
                </a:solidFill>
                <a:effectLst>
                  <a:outerShdw blurRad="50800" dist="39000" dir="5460000" algn="tl">
                    <a:srgbClr val="000000">
                      <a:alpha val="38000"/>
                    </a:srgbClr>
                  </a:outerShdw>
                </a:effectLst>
                <a:latin typeface="Cooper Black" pitchFamily="18" charset="0"/>
              </a:rPr>
              <a:t> Attack</a:t>
            </a:r>
            <a:endParaRPr lang="en-US" dirty="0">
              <a:solidFill>
                <a:schemeClr val="accent4">
                  <a:lumMod val="75000"/>
                </a:schemeClr>
              </a:solidFill>
            </a:endParaRPr>
          </a:p>
        </p:txBody>
      </p:sp>
      <p:sp>
        <p:nvSpPr>
          <p:cNvPr id="4" name="Slide Number Placeholder 3"/>
          <p:cNvSpPr>
            <a:spLocks noGrp="1"/>
          </p:cNvSpPr>
          <p:nvPr>
            <p:ph type="sldNum" sz="quarter" idx="12"/>
          </p:nvPr>
        </p:nvSpPr>
        <p:spPr>
          <a:xfrm>
            <a:off x="11699240" y="6477000"/>
            <a:ext cx="533400" cy="365125"/>
          </a:xfrm>
        </p:spPr>
        <p:txBody>
          <a:bodyPr/>
          <a:lstStyle/>
          <a:p>
            <a:fld id="{AA4C6552-42F6-43F2-A3FB-E92E8C09004E}" type="slidenum">
              <a:rPr lang="en-US" sz="1600" b="1" smtClean="0"/>
              <a:pPr/>
              <a:t>56</a:t>
            </a:fld>
            <a:endParaRPr lang="en-US" b="1" dirty="0"/>
          </a:p>
        </p:txBody>
      </p:sp>
      <p:graphicFrame>
        <p:nvGraphicFramePr>
          <p:cNvPr id="7" name="Content Placeholder 4"/>
          <p:cNvGraphicFramePr>
            <a:graphicFrameLocks/>
          </p:cNvGraphicFramePr>
          <p:nvPr>
            <p:extLst>
              <p:ext uri="{D42A27DB-BD31-4B8C-83A1-F6EECF244321}">
                <p14:modId xmlns:p14="http://schemas.microsoft.com/office/powerpoint/2010/main" val="3456713222"/>
              </p:ext>
            </p:extLst>
          </p:nvPr>
        </p:nvGraphicFramePr>
        <p:xfrm>
          <a:off x="472440" y="1132840"/>
          <a:ext cx="11201400" cy="1259840"/>
        </p:xfrm>
        <a:graphic>
          <a:graphicData uri="http://schemas.openxmlformats.org/drawingml/2006/table">
            <a:tbl>
              <a:tblPr firstRow="1" bandRow="1">
                <a:tableStyleId>{21E4AEA4-8DFA-4A89-87EB-49C32662AFE0}</a:tableStyleId>
              </a:tblPr>
              <a:tblGrid>
                <a:gridCol w="14478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8458200">
                  <a:extLst>
                    <a:ext uri="{9D8B030D-6E8A-4147-A177-3AD203B41FA5}">
                      <a16:colId xmlns:a16="http://schemas.microsoft.com/office/drawing/2014/main" val="20002"/>
                    </a:ext>
                  </a:extLst>
                </a:gridCol>
              </a:tblGrid>
              <a:tr h="502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Ref.</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Date</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algn="ctr"/>
                      <a:r>
                        <a:rPr lang="en-US" sz="2800" dirty="0">
                          <a:ln>
                            <a:solidFill>
                              <a:schemeClr val="accent5">
                                <a:lumMod val="75000"/>
                              </a:schemeClr>
                            </a:solidFill>
                          </a:ln>
                          <a:effectLst>
                            <a:outerShdw blurRad="38100" dist="38100" dir="2700000" algn="tl">
                              <a:srgbClr val="000000">
                                <a:alpha val="43137"/>
                              </a:srgbClr>
                            </a:outerShdw>
                          </a:effectLst>
                        </a:rPr>
                        <a:t>Description</a:t>
                      </a:r>
                      <a:endPar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extLst>
                  <a:ext uri="{0D108BD9-81ED-4DB2-BD59-A6C34878D82A}">
                    <a16:rowId xmlns:a16="http://schemas.microsoft.com/office/drawing/2014/main" val="10000"/>
                  </a:ext>
                </a:extLst>
              </a:tr>
              <a:tr h="370840">
                <a:tc>
                  <a:txBody>
                    <a:bodyPr/>
                    <a:lstStyle/>
                    <a:p>
                      <a:pPr marL="0" marR="0">
                        <a:lnSpc>
                          <a:spcPct val="115000"/>
                        </a:lnSpc>
                        <a:spcBef>
                          <a:spcPts val="0"/>
                        </a:spcBef>
                        <a:spcAft>
                          <a:spcPts val="0"/>
                        </a:spcAft>
                      </a:pP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gn="ctr">
                        <a:lnSpc>
                          <a:spcPct val="115000"/>
                        </a:lnSpc>
                        <a:spcBef>
                          <a:spcPts val="0"/>
                        </a:spcBef>
                        <a:spcAft>
                          <a:spcPts val="0"/>
                        </a:spcAft>
                      </a:pPr>
                      <a:r>
                        <a:rPr lang="en-US" sz="2000" b="1" dirty="0">
                          <a:effectLst/>
                          <a:latin typeface="Calibri"/>
                          <a:ea typeface="Calibri"/>
                          <a:cs typeface="Calibri"/>
                        </a:rPr>
                        <a:t>Review</a:t>
                      </a:r>
                      <a:r>
                        <a:rPr lang="en-US" sz="2000" dirty="0">
                          <a:effectLst/>
                          <a:latin typeface="Calibri"/>
                          <a:ea typeface="Calibri"/>
                          <a:cs typeface="Calibri"/>
                        </a:rPr>
                        <a:t> </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dirty="0">
                          <a:effectLst/>
                          <a:latin typeface="Calibri"/>
                          <a:ea typeface="Calibri"/>
                          <a:cs typeface="Times New Roman"/>
                        </a:rPr>
                        <a:t>Babylon</a:t>
                      </a:r>
                      <a:r>
                        <a:rPr lang="en-US" sz="2000" baseline="0" dirty="0">
                          <a:effectLst/>
                          <a:latin typeface="Calibri"/>
                          <a:ea typeface="Calibri"/>
                          <a:cs typeface="Times New Roman"/>
                        </a:rPr>
                        <a:t> attacks Judah a 3</a:t>
                      </a:r>
                      <a:r>
                        <a:rPr lang="en-US" sz="2000" baseline="30000" dirty="0">
                          <a:effectLst/>
                          <a:latin typeface="Calibri"/>
                          <a:ea typeface="Calibri"/>
                          <a:cs typeface="Times New Roman"/>
                        </a:rPr>
                        <a:t>rd</a:t>
                      </a:r>
                      <a:r>
                        <a:rPr lang="en-US" sz="2000" baseline="0" dirty="0">
                          <a:effectLst/>
                          <a:latin typeface="Calibri"/>
                          <a:ea typeface="Calibri"/>
                          <a:cs typeface="Times New Roman"/>
                        </a:rPr>
                        <a:t> time; their worship patterns do not change.</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1"/>
                  </a:ext>
                </a:extLst>
              </a:tr>
              <a:tr h="370840">
                <a:tc>
                  <a:txBody>
                    <a:bodyPr/>
                    <a:lstStyle/>
                    <a:p>
                      <a:pPr marL="0" marR="0">
                        <a:lnSpc>
                          <a:spcPct val="115000"/>
                        </a:lnSpc>
                        <a:spcBef>
                          <a:spcPts val="0"/>
                        </a:spcBef>
                        <a:spcAft>
                          <a:spcPts val="0"/>
                        </a:spcAft>
                      </a:pPr>
                      <a:r>
                        <a:rPr lang="en-US" sz="2000" dirty="0">
                          <a:effectLst/>
                          <a:latin typeface="Calibri"/>
                          <a:ea typeface="Calibri"/>
                          <a:cs typeface="Calibri"/>
                        </a:rPr>
                        <a:t>Jer 44:17-25</a:t>
                      </a: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effectLst/>
                          <a:latin typeface="Calibri"/>
                          <a:ea typeface="Calibri"/>
                          <a:cs typeface="Calibri"/>
                        </a:rPr>
                        <a:t>~585 BC</a:t>
                      </a:r>
                      <a:endParaRPr lang="en-US" sz="2000" b="1"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solidFill>
                            <a:srgbClr val="C00000"/>
                          </a:solidFill>
                          <a:effectLst/>
                          <a:latin typeface="Calibri"/>
                          <a:ea typeface="Calibri"/>
                          <a:cs typeface="Calibri"/>
                        </a:rPr>
                        <a:t>Judah</a:t>
                      </a:r>
                      <a:r>
                        <a:rPr lang="en-US" sz="2000" dirty="0">
                          <a:effectLst/>
                          <a:latin typeface="Calibri"/>
                          <a:ea typeface="Calibri"/>
                          <a:cs typeface="Calibri"/>
                        </a:rPr>
                        <a:t> has burned incense to the </a:t>
                      </a:r>
                      <a:r>
                        <a:rPr lang="en-US" sz="2000" dirty="0">
                          <a:effectLst/>
                          <a:highlight>
                            <a:srgbClr val="FFFF00"/>
                          </a:highlight>
                          <a:latin typeface="Calibri"/>
                          <a:ea typeface="Calibri"/>
                          <a:cs typeface="Calibri"/>
                        </a:rPr>
                        <a:t>queen of heaven [moon goddess]</a:t>
                      </a:r>
                      <a:r>
                        <a:rPr lang="en-US" sz="2000" dirty="0">
                          <a:effectLst/>
                          <a:latin typeface="Calibri"/>
                          <a:ea typeface="Calibri"/>
                          <a:cs typeface="Calibri"/>
                        </a:rPr>
                        <a:t>.</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2"/>
                  </a:ext>
                </a:extLst>
              </a:tr>
            </a:tbl>
          </a:graphicData>
        </a:graphic>
      </p:graphicFrame>
      <p:pic>
        <p:nvPicPr>
          <p:cNvPr id="1026" name="Picture 2" descr="C:\Users\Rae\Desktop\burning incense.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2895600"/>
            <a:ext cx="2133600" cy="2930266"/>
          </a:xfrm>
          <a:prstGeom prst="ellipse">
            <a:avLst/>
          </a:prstGeom>
          <a:ln w="63500" cap="rnd">
            <a:solidFill>
              <a:schemeClr val="accent6">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softRound"/>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2" descr="C:\Users\Rae\Desktop\queen of heaven.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90800" y="2743200"/>
            <a:ext cx="2531968" cy="3403300"/>
          </a:xfrm>
          <a:prstGeom prst="ellipse">
            <a:avLst/>
          </a:prstGeom>
          <a:ln w="63500" cap="rnd">
            <a:solidFill>
              <a:schemeClr val="accent6">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softRound"/>
            <a:contourClr>
              <a:srgbClr val="333333"/>
            </a:contourClr>
          </a:sp3d>
          <a:extLst>
            <a:ext uri="{909E8E84-426E-40DD-AFC4-6F175D3DCCD1}">
              <a14:hiddenFill xmlns:a14="http://schemas.microsoft.com/office/drawing/2010/main">
                <a:solidFill>
                  <a:srgbClr val="FFFFFF"/>
                </a:solidFill>
              </a14:hiddenFill>
            </a:ext>
          </a:extLst>
        </p:spPr>
      </p:pic>
      <p:pic>
        <p:nvPicPr>
          <p:cNvPr id="1027" name="Picture 3" descr="C:\Users\Rae\Desktop\queen of heaven - mary.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431429" y="2743200"/>
            <a:ext cx="2531971" cy="3393775"/>
          </a:xfrm>
          <a:prstGeom prst="ellipse">
            <a:avLst/>
          </a:prstGeom>
          <a:ln w="63500" cap="rnd">
            <a:solidFill>
              <a:srgbClr val="0070C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prst="softRound"/>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descr="C:\Users\Rae\Desktop\queen of heaven banner.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410200" y="3596640"/>
            <a:ext cx="3717925" cy="1858963"/>
          </a:xfrm>
          <a:prstGeom prst="roundRect">
            <a:avLst>
              <a:gd name="adj" fmla="val 16667"/>
            </a:avLst>
          </a:prstGeom>
          <a:ln w="76200">
            <a:solidFill>
              <a:srgbClr val="0070C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4450080" y="2473960"/>
            <a:ext cx="5623560" cy="107721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200" b="1" cap="none" spc="0" dirty="0">
                <a:ln w="1905">
                  <a:solidFill>
                    <a:srgbClr val="002060"/>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path path="rect">
                    <a:fillToRect l="100000" t="100000"/>
                  </a:path>
                  <a:tileRect r="-100000" b="-100000"/>
                </a:gradFill>
                <a:effectLst>
                  <a:innerShdw blurRad="69850" dist="43180" dir="5400000">
                    <a:srgbClr val="000000">
                      <a:alpha val="65000"/>
                    </a:srgbClr>
                  </a:innerShdw>
                </a:effectLst>
              </a:rPr>
              <a:t>Both Isis &amp; the Catholic Mary </a:t>
            </a:r>
            <a:br>
              <a:rPr lang="en-US" sz="3200" b="1" cap="none" spc="0" dirty="0">
                <a:ln w="1905">
                  <a:solidFill>
                    <a:srgbClr val="002060"/>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path path="rect">
                    <a:fillToRect l="100000" t="100000"/>
                  </a:path>
                  <a:tileRect r="-100000" b="-100000"/>
                </a:gradFill>
                <a:effectLst>
                  <a:innerShdw blurRad="69850" dist="43180" dir="5400000">
                    <a:srgbClr val="000000">
                      <a:alpha val="65000"/>
                    </a:srgbClr>
                  </a:innerShdw>
                </a:effectLst>
              </a:rPr>
            </a:br>
            <a:r>
              <a:rPr lang="en-US" sz="3200" b="1" cap="none" spc="0" dirty="0">
                <a:ln w="1905">
                  <a:solidFill>
                    <a:srgbClr val="002060"/>
                  </a:solidFill>
                </a:ln>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path path="rect">
                    <a:fillToRect l="100000" t="100000"/>
                  </a:path>
                  <a:tileRect r="-100000" b="-100000"/>
                </a:gradFill>
                <a:effectLst>
                  <a:innerShdw blurRad="69850" dist="43180" dir="5400000">
                    <a:srgbClr val="000000">
                      <a:alpha val="65000"/>
                    </a:srgbClr>
                  </a:innerShdw>
                </a:effectLst>
              </a:rPr>
              <a:t>claim this title.</a:t>
            </a:r>
          </a:p>
        </p:txBody>
      </p:sp>
      <p:sp>
        <p:nvSpPr>
          <p:cNvPr id="12" name="TextBox 11"/>
          <p:cNvSpPr txBox="1"/>
          <p:nvPr/>
        </p:nvSpPr>
        <p:spPr>
          <a:xfrm>
            <a:off x="228600" y="6256059"/>
            <a:ext cx="11658600" cy="510778"/>
          </a:xfrm>
          <a:prstGeom prst="roundRect">
            <a:avLst/>
          </a:prstGeom>
          <a:gradFill flip="none" rotWithShape="1">
            <a:gsLst>
              <a:gs pos="0">
                <a:srgbClr val="000000"/>
              </a:gs>
              <a:gs pos="20000">
                <a:srgbClr val="000040"/>
              </a:gs>
              <a:gs pos="50000">
                <a:srgbClr val="400040"/>
              </a:gs>
              <a:gs pos="75000">
                <a:srgbClr val="8F0040"/>
              </a:gs>
              <a:gs pos="89999">
                <a:srgbClr val="F27300"/>
              </a:gs>
              <a:gs pos="100000">
                <a:srgbClr val="FFBF00"/>
              </a:gs>
            </a:gsLst>
            <a:path path="shape">
              <a:fillToRect l="50000" t="50000" r="50000" b="50000"/>
            </a:path>
            <a:tileRect/>
          </a:gradFill>
          <a:ln w="34925" cap="rnd">
            <a:solidFill>
              <a:schemeClr val="accent5">
                <a:lumMod val="75000"/>
              </a:schemeClr>
            </a:solidFill>
            <a:bevel/>
          </a:ln>
          <a:scene3d>
            <a:camera prst="orthographicFront"/>
            <a:lightRig rig="soft" dir="t">
              <a:rot lat="0" lon="0" rev="10800000"/>
            </a:lightRig>
          </a:scene3d>
          <a:sp3d>
            <a:bevelT w="152400" h="50800" prst="softRound"/>
          </a:sp3d>
        </p:spPr>
        <p:txBody>
          <a:bodyPr wrap="square" rtlCol="0">
            <a:spAutoFit/>
            <a:sp3d>
              <a:bevelT w="27940" h="12700"/>
              <a:contourClr>
                <a:srgbClr val="DDDDDD"/>
              </a:contourClr>
            </a:sp3d>
          </a:bodyPr>
          <a:lstStyle/>
          <a:p>
            <a:pPr algn="ctr"/>
            <a:r>
              <a:rPr lang="en-US" sz="2400" b="1" spc="150" dirty="0">
                <a:ln w="11430"/>
                <a:solidFill>
                  <a:srgbClr val="F8F8F8"/>
                </a:solidFill>
              </a:rPr>
              <a:t>Will the queen of heaven become Judah’s new contaminated “shekinah glory”?</a:t>
            </a:r>
          </a:p>
        </p:txBody>
      </p:sp>
    </p:spTree>
    <p:extLst>
      <p:ext uri="{BB962C8B-B14F-4D97-AF65-F5344CB8AC3E}">
        <p14:creationId xmlns:p14="http://schemas.microsoft.com/office/powerpoint/2010/main" val="21734402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anim calcmode="lin" valueType="num">
                                      <p:cBhvr>
                                        <p:cTn id="8" dur="1500" fill="hold"/>
                                        <p:tgtEl>
                                          <p:spTgt spid="3"/>
                                        </p:tgtEl>
                                        <p:attrNameLst>
                                          <p:attrName>ppt_x</p:attrName>
                                        </p:attrNameLst>
                                      </p:cBhvr>
                                      <p:tavLst>
                                        <p:tav tm="0">
                                          <p:val>
                                            <p:strVal val="#ppt_x"/>
                                          </p:val>
                                        </p:tav>
                                        <p:tav tm="100000">
                                          <p:val>
                                            <p:strVal val="#ppt_x"/>
                                          </p:val>
                                        </p:tav>
                                      </p:tavLst>
                                    </p:anim>
                                    <p:anim calcmode="lin" valueType="num">
                                      <p:cBhvr>
                                        <p:cTn id="9" dur="1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250"/>
                            </p:stCondLst>
                            <p:childTnLst>
                              <p:par>
                                <p:cTn id="11" presetID="42" presetClass="entr" presetSubtype="0" fill="hold" nodeType="afterEffect">
                                  <p:stCondLst>
                                    <p:cond delay="50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1250"/>
                                        <p:tgtEl>
                                          <p:spTgt spid="1028"/>
                                        </p:tgtEl>
                                      </p:cBhvr>
                                    </p:animEffect>
                                    <p:anim calcmode="lin" valueType="num">
                                      <p:cBhvr>
                                        <p:cTn id="14" dur="1250" fill="hold"/>
                                        <p:tgtEl>
                                          <p:spTgt spid="1028"/>
                                        </p:tgtEl>
                                        <p:attrNameLst>
                                          <p:attrName>ppt_x</p:attrName>
                                        </p:attrNameLst>
                                      </p:cBhvr>
                                      <p:tavLst>
                                        <p:tav tm="0">
                                          <p:val>
                                            <p:strVal val="#ppt_x"/>
                                          </p:val>
                                        </p:tav>
                                        <p:tav tm="100000">
                                          <p:val>
                                            <p:strVal val="#ppt_x"/>
                                          </p:val>
                                        </p:tav>
                                      </p:tavLst>
                                    </p:anim>
                                    <p:anim calcmode="lin" valueType="num">
                                      <p:cBhvr>
                                        <p:cTn id="15" dur="1250" fill="hold"/>
                                        <p:tgtEl>
                                          <p:spTgt spid="1028"/>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nodeType="afterEffect">
                                  <p:stCondLst>
                                    <p:cond delay="50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250"/>
                                        <p:tgtEl>
                                          <p:spTgt spid="1027"/>
                                        </p:tgtEl>
                                      </p:cBhvr>
                                    </p:animEffect>
                                    <p:anim calcmode="lin" valueType="num">
                                      <p:cBhvr>
                                        <p:cTn id="20" dur="1250" fill="hold"/>
                                        <p:tgtEl>
                                          <p:spTgt spid="1027"/>
                                        </p:tgtEl>
                                        <p:attrNameLst>
                                          <p:attrName>ppt_x</p:attrName>
                                        </p:attrNameLst>
                                      </p:cBhvr>
                                      <p:tavLst>
                                        <p:tav tm="0">
                                          <p:val>
                                            <p:strVal val="#ppt_x"/>
                                          </p:val>
                                        </p:tav>
                                        <p:tav tm="100000">
                                          <p:val>
                                            <p:strVal val="#ppt_x"/>
                                          </p:val>
                                        </p:tav>
                                      </p:tavLst>
                                    </p:anim>
                                    <p:anim calcmode="lin" valueType="num">
                                      <p:cBhvr>
                                        <p:cTn id="21" dur="1250" fill="hold"/>
                                        <p:tgtEl>
                                          <p:spTgt spid="1027"/>
                                        </p:tgtEl>
                                        <p:attrNameLst>
                                          <p:attrName>ppt_y</p:attrName>
                                        </p:attrNameLst>
                                      </p:cBhvr>
                                      <p:tavLst>
                                        <p:tav tm="0">
                                          <p:val>
                                            <p:strVal val="#ppt_y+.1"/>
                                          </p:val>
                                        </p:tav>
                                        <p:tav tm="100000">
                                          <p:val>
                                            <p:strVal val="#ppt_y"/>
                                          </p:val>
                                        </p:tav>
                                      </p:tavLst>
                                    </p:anim>
                                  </p:childTnLst>
                                </p:cTn>
                              </p:par>
                            </p:childTnLst>
                          </p:cTn>
                        </p:par>
                        <p:par>
                          <p:cTn id="22" fill="hold">
                            <p:stCondLst>
                              <p:cond delay="5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125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1500"/>
                                        <p:tgtEl>
                                          <p:spTgt spid="11"/>
                                        </p:tgtEl>
                                      </p:cBhvr>
                                    </p:animEffect>
                                  </p:childTnLst>
                                </p:cTn>
                              </p:par>
                            </p:childTnLst>
                          </p:cTn>
                        </p:par>
                        <p:par>
                          <p:cTn id="31" fill="hold">
                            <p:stCondLst>
                              <p:cond delay="1500"/>
                            </p:stCondLst>
                            <p:childTnLst>
                              <p:par>
                                <p:cTn id="32" presetID="22" presetClass="entr" presetSubtype="8" fill="hold" grpId="0" nodeType="afterEffect">
                                  <p:stCondLst>
                                    <p:cond delay="50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a:xfrm>
            <a:off x="8991600" y="6356350"/>
            <a:ext cx="2743200" cy="365125"/>
          </a:xfrm>
        </p:spPr>
        <p:txBody>
          <a:bodyPr>
            <a:normAutofit/>
          </a:bodyPr>
          <a:lstStyle/>
          <a:p>
            <a:fld id="{A0A75170-548C-4A8B-8FEE-6418D9891680}" type="slidenum">
              <a:rPr lang="en-US" sz="1600" b="1" smtClean="0"/>
              <a:t>57</a:t>
            </a:fld>
            <a:endParaRPr lang="en-US" b="1" dirty="0"/>
          </a:p>
        </p:txBody>
      </p:sp>
      <p:sp>
        <p:nvSpPr>
          <p:cNvPr id="13" name="Content Placeholder 12"/>
          <p:cNvSpPr>
            <a:spLocks noGrp="1"/>
          </p:cNvSpPr>
          <p:nvPr>
            <p:ph sz="quarter" idx="4294967295"/>
          </p:nvPr>
        </p:nvSpPr>
        <p:spPr>
          <a:xfrm>
            <a:off x="454659" y="914400"/>
            <a:ext cx="10060941" cy="5791200"/>
          </a:xfrm>
          <a:prstGeom prst="rect">
            <a:avLst/>
          </a:prstGeom>
        </p:spPr>
        <p:txBody>
          <a:bodyPr>
            <a:noAutofit/>
            <a:scene3d>
              <a:camera prst="orthographicFront"/>
              <a:lightRig rig="threePt" dir="t"/>
            </a:scene3d>
            <a:sp3d extrusionH="57150">
              <a:bevelT w="38100" h="38100"/>
            </a:sp3d>
          </a:bodyPr>
          <a:lstStyle/>
          <a:p>
            <a:r>
              <a:rPr lang="en-US" sz="2400" b="1" dirty="0">
                <a:solidFill>
                  <a:srgbClr val="002060"/>
                </a:solidFill>
              </a:rPr>
              <a:t>Judah is carried off to Babylon about 100 years after the 360 day Creation Calendar needed to be adjusted.</a:t>
            </a:r>
          </a:p>
          <a:p>
            <a:r>
              <a:rPr lang="en-US" sz="2400" b="1" dirty="0">
                <a:solidFill>
                  <a:srgbClr val="FF0000"/>
                </a:solidFill>
              </a:rPr>
              <a:t>Pagan Babylon had long worshipped  (1)  the sun (coming up and going down), and  (2)  the moon, as well as  (3)  other bodies in the heavens </a:t>
            </a:r>
            <a:br>
              <a:rPr lang="en-US" sz="2400" b="1" dirty="0">
                <a:solidFill>
                  <a:srgbClr val="FF0000"/>
                </a:solidFill>
              </a:rPr>
            </a:br>
            <a:r>
              <a:rPr lang="en-US" sz="2400" b="1" dirty="0">
                <a:solidFill>
                  <a:srgbClr val="FF0000"/>
                </a:solidFill>
              </a:rPr>
              <a:t>(which Israel &amp; Yahuah’s people today are commanded not to do). </a:t>
            </a:r>
          </a:p>
          <a:p>
            <a:pPr marL="0" indent="0">
              <a:buNone/>
            </a:pPr>
            <a:r>
              <a:rPr lang="en-US" sz="3600" b="1" dirty="0">
                <a:ln>
                  <a:solidFill>
                    <a:srgbClr val="002060"/>
                  </a:solidFill>
                </a:ln>
                <a:gradFill flip="none" rotWithShape="1">
                  <a:gsLst>
                    <a:gs pos="0">
                      <a:srgbClr val="FC9FCB"/>
                    </a:gs>
                    <a:gs pos="13000">
                      <a:srgbClr val="F8B049"/>
                    </a:gs>
                    <a:gs pos="21001">
                      <a:srgbClr val="F8B049"/>
                    </a:gs>
                    <a:gs pos="39000">
                      <a:srgbClr val="FEE7F2"/>
                    </a:gs>
                    <a:gs pos="47000">
                      <a:srgbClr val="F952A0"/>
                    </a:gs>
                    <a:gs pos="58000">
                      <a:srgbClr val="C50849"/>
                    </a:gs>
                    <a:gs pos="82001">
                      <a:srgbClr val="B43E85"/>
                    </a:gs>
                    <a:gs pos="100000">
                      <a:srgbClr val="F8B049"/>
                    </a:gs>
                  </a:gsLst>
                  <a:path path="circle">
                    <a:fillToRect l="50000" t="50000" r="50000" b="50000"/>
                  </a:path>
                  <a:tileRect/>
                </a:gradFill>
                <a:latin typeface="Ravie" pitchFamily="82" charset="0"/>
              </a:rPr>
              <a:t>Questions:</a:t>
            </a:r>
            <a:r>
              <a:rPr lang="en-US" sz="2400" b="1" dirty="0">
                <a:ln>
                  <a:solidFill>
                    <a:srgbClr val="002060"/>
                  </a:solidFill>
                </a:ln>
                <a:solidFill>
                  <a:srgbClr val="002060"/>
                </a:solidFill>
              </a:rPr>
              <a:t>   </a:t>
            </a:r>
            <a:r>
              <a:rPr lang="en-US" sz="2400" b="1" dirty="0">
                <a:solidFill>
                  <a:srgbClr val="002060"/>
                </a:solidFill>
              </a:rPr>
              <a:t>(1)  How reasonable is it to conclude that after Judah lodged in Babylon for 70 years, they came back to Jerusalem with many “traditions”?  </a:t>
            </a:r>
            <a:r>
              <a:rPr lang="en-US" sz="2400" b="1" dirty="0">
                <a:gradFill flip="none" rotWithShape="1">
                  <a:gsLst>
                    <a:gs pos="4000">
                      <a:srgbClr val="000040"/>
                    </a:gs>
                    <a:gs pos="44000">
                      <a:srgbClr val="8F0040"/>
                    </a:gs>
                    <a:gs pos="73000">
                      <a:srgbClr val="F27300"/>
                    </a:gs>
                  </a:gsLst>
                  <a:lin ang="16200000" scaled="1"/>
                  <a:tileRect/>
                </a:gradFill>
              </a:rPr>
              <a:t>(1)  Would these traditions </a:t>
            </a:r>
            <a:r>
              <a:rPr lang="en-US" sz="2400" b="1" u="sng" dirty="0">
                <a:gradFill flip="none" rotWithShape="1">
                  <a:gsLst>
                    <a:gs pos="4000">
                      <a:srgbClr val="000040"/>
                    </a:gs>
                    <a:gs pos="44000">
                      <a:srgbClr val="8F0040"/>
                    </a:gs>
                    <a:gs pos="73000">
                      <a:srgbClr val="F27300"/>
                    </a:gs>
                  </a:gsLst>
                  <a:lin ang="16200000" scaled="1"/>
                  <a:tileRect/>
                </a:gradFill>
              </a:rPr>
              <a:t>replace</a:t>
            </a:r>
            <a:r>
              <a:rPr lang="en-US" sz="2400" b="1" dirty="0">
                <a:gradFill flip="none" rotWithShape="1">
                  <a:gsLst>
                    <a:gs pos="4000">
                      <a:srgbClr val="000040"/>
                    </a:gs>
                    <a:gs pos="44000">
                      <a:srgbClr val="8F0040"/>
                    </a:gs>
                    <a:gs pos="73000">
                      <a:srgbClr val="F27300"/>
                    </a:gs>
                  </a:gsLst>
                  <a:lin ang="16200000" scaled="1"/>
                  <a:tileRect/>
                </a:gradFill>
              </a:rPr>
              <a:t> the divine requirement for the month commencement of the festivals from Yahuah’s Covenant Calendar calculation </a:t>
            </a:r>
            <a:r>
              <a:rPr lang="en-US" sz="2400" b="1" u="sng" dirty="0">
                <a:gradFill flip="none" rotWithShape="1">
                  <a:gsLst>
                    <a:gs pos="4000">
                      <a:srgbClr val="000040"/>
                    </a:gs>
                    <a:gs pos="44000">
                      <a:srgbClr val="8F0040"/>
                    </a:gs>
                    <a:gs pos="73000">
                      <a:srgbClr val="F27300"/>
                    </a:gs>
                  </a:gsLst>
                  <a:lin ang="16200000" scaled="1"/>
                  <a:tileRect/>
                </a:gradFill>
              </a:rPr>
              <a:t>in exchange</a:t>
            </a:r>
            <a:r>
              <a:rPr lang="en-US" sz="2400" b="1" dirty="0">
                <a:gradFill flip="none" rotWithShape="1">
                  <a:gsLst>
                    <a:gs pos="4000">
                      <a:srgbClr val="000040"/>
                    </a:gs>
                    <a:gs pos="44000">
                      <a:srgbClr val="8F0040"/>
                    </a:gs>
                    <a:gs pos="73000">
                      <a:srgbClr val="F27300"/>
                    </a:gs>
                  </a:gsLst>
                  <a:lin ang="16200000" scaled="1"/>
                  <a:tileRect/>
                </a:gradFill>
              </a:rPr>
              <a:t> for the moon/month calculation of the pagans? </a:t>
            </a:r>
          </a:p>
          <a:p>
            <a:r>
              <a:rPr lang="en-US" sz="2400" b="1" dirty="0">
                <a:solidFill>
                  <a:srgbClr val="FF0000"/>
                </a:solidFill>
              </a:rPr>
              <a:t>Sighting the crescent </a:t>
            </a:r>
            <a:r>
              <a:rPr lang="en-US" sz="2400" b="1" u="sng" dirty="0">
                <a:solidFill>
                  <a:srgbClr val="FF0000"/>
                </a:solidFill>
              </a:rPr>
              <a:t>moon</a:t>
            </a:r>
            <a:r>
              <a:rPr lang="en-US" sz="2400" b="1" dirty="0">
                <a:solidFill>
                  <a:srgbClr val="FF0000"/>
                </a:solidFill>
              </a:rPr>
              <a:t> happens near the setting of the </a:t>
            </a:r>
            <a:r>
              <a:rPr lang="en-US" sz="2400" b="1" u="sng" dirty="0">
                <a:solidFill>
                  <a:srgbClr val="FF0000"/>
                </a:solidFill>
              </a:rPr>
              <a:t>sun</a:t>
            </a:r>
            <a:r>
              <a:rPr lang="en-US" sz="2400" b="1" dirty="0">
                <a:solidFill>
                  <a:srgbClr val="FF0000"/>
                </a:solidFill>
              </a:rPr>
              <a:t>. </a:t>
            </a:r>
          </a:p>
          <a:p>
            <a:r>
              <a:rPr lang="en-US" sz="2400" b="1" dirty="0">
                <a:solidFill>
                  <a:srgbClr val="002060"/>
                </a:solidFill>
              </a:rPr>
              <a:t>This factor alone shows how easy it was for Judah to </a:t>
            </a:r>
            <a:r>
              <a:rPr lang="en-US" sz="2400" b="1" dirty="0">
                <a:ln>
                  <a:solidFill>
                    <a:schemeClr val="tx1">
                      <a:lumMod val="75000"/>
                      <a:lumOff val="25000"/>
                    </a:schemeClr>
                  </a:solidFill>
                </a:ln>
                <a:solidFill>
                  <a:srgbClr val="C00000"/>
                </a:solidFill>
              </a:rPr>
              <a:t>completely accept </a:t>
            </a:r>
            <a:br>
              <a:rPr lang="en-US" sz="2400" b="1" dirty="0">
                <a:ln>
                  <a:solidFill>
                    <a:schemeClr val="tx1">
                      <a:lumMod val="75000"/>
                      <a:lumOff val="25000"/>
                    </a:schemeClr>
                  </a:solidFill>
                </a:ln>
                <a:solidFill>
                  <a:srgbClr val="C00000"/>
                </a:solidFill>
              </a:rPr>
            </a:br>
            <a:r>
              <a:rPr lang="en-US" sz="2400" b="1" dirty="0">
                <a:solidFill>
                  <a:srgbClr val="002060"/>
                </a:solidFill>
              </a:rPr>
              <a:t>and </a:t>
            </a:r>
            <a:r>
              <a:rPr lang="en-US" sz="2400" b="1" dirty="0">
                <a:ln>
                  <a:solidFill>
                    <a:schemeClr val="tx1">
                      <a:lumMod val="75000"/>
                      <a:lumOff val="25000"/>
                    </a:schemeClr>
                  </a:solidFill>
                </a:ln>
                <a:solidFill>
                  <a:srgbClr val="C00000"/>
                </a:solidFill>
              </a:rPr>
              <a:t>adapt</a:t>
            </a:r>
            <a:r>
              <a:rPr lang="en-US" sz="2400" b="1" dirty="0">
                <a:solidFill>
                  <a:srgbClr val="002060"/>
                </a:solidFill>
              </a:rPr>
              <a:t> to </a:t>
            </a:r>
            <a:r>
              <a:rPr lang="en-US" sz="1800" b="1" dirty="0">
                <a:solidFill>
                  <a:srgbClr val="C00000"/>
                </a:solidFill>
              </a:rPr>
              <a:t>[1]</a:t>
            </a:r>
            <a:r>
              <a:rPr lang="en-US" sz="1800" b="1" dirty="0">
                <a:solidFill>
                  <a:srgbClr val="002060"/>
                </a:solidFill>
              </a:rPr>
              <a:t> </a:t>
            </a:r>
            <a:r>
              <a:rPr lang="en-US" sz="2400" b="1" dirty="0">
                <a:solidFill>
                  <a:srgbClr val="002060"/>
                </a:solidFill>
              </a:rPr>
              <a:t>“sunset” beginning the new day, and the </a:t>
            </a:r>
            <a:r>
              <a:rPr lang="en-US" sz="1800" b="1" dirty="0">
                <a:solidFill>
                  <a:srgbClr val="C00000"/>
                </a:solidFill>
              </a:rPr>
              <a:t>[2]</a:t>
            </a:r>
            <a:r>
              <a:rPr lang="en-US" sz="1800" b="1" dirty="0">
                <a:solidFill>
                  <a:srgbClr val="002060"/>
                </a:solidFill>
              </a:rPr>
              <a:t> </a:t>
            </a:r>
            <a:r>
              <a:rPr lang="en-US" sz="2400" b="1" dirty="0">
                <a:solidFill>
                  <a:srgbClr val="002060"/>
                </a:solidFill>
              </a:rPr>
              <a:t>“crescent moon” beginning the new month.  After all … this apostasy had been practiced for 800+ years since Joshua died.</a:t>
            </a:r>
          </a:p>
        </p:txBody>
      </p:sp>
      <p:sp>
        <p:nvSpPr>
          <p:cNvPr id="6" name="Title 3"/>
          <p:cNvSpPr txBox="1">
            <a:spLocks/>
          </p:cNvSpPr>
          <p:nvPr/>
        </p:nvSpPr>
        <p:spPr>
          <a:xfrm>
            <a:off x="0" y="15241"/>
            <a:ext cx="12065000" cy="762001"/>
          </a:xfrm>
          <a:prstGeom prst="rect">
            <a:avLst/>
          </a:prstGeom>
          <a:ln>
            <a:noFill/>
          </a:ln>
        </p:spPr>
        <p:txBody>
          <a:bodyPr vert="horz" lIns="91440" tIns="45720" rIns="91440" bIns="45720" rtlCol="0" anchor="b" anchorCtr="0">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pPr algn="ctr"/>
            <a:r>
              <a:rPr lang="en-US" sz="4300" b="1" dirty="0">
                <a:ln w="11430"/>
                <a:solidFill>
                  <a:schemeClr val="accent4">
                    <a:lumMod val="75000"/>
                  </a:schemeClr>
                </a:solidFill>
                <a:effectLst>
                  <a:outerShdw blurRad="50800" dist="39000" dir="5460000" algn="tl">
                    <a:srgbClr val="000000">
                      <a:alpha val="38000"/>
                    </a:srgbClr>
                  </a:outerShdw>
                </a:effectLst>
                <a:latin typeface="Cooper Black" pitchFamily="18" charset="0"/>
              </a:rPr>
              <a:t>Judah:  </a:t>
            </a:r>
            <a:r>
              <a:rPr lang="en-US" sz="4300" b="1" dirty="0">
                <a:ln w="11430"/>
                <a:solidFill>
                  <a:srgbClr val="002060"/>
                </a:solidFill>
                <a:effectLst>
                  <a:outerShdw blurRad="50800" dist="39000" dir="5460000" algn="tl">
                    <a:srgbClr val="000000">
                      <a:alpha val="38000"/>
                    </a:srgbClr>
                  </a:outerShdw>
                </a:effectLst>
                <a:latin typeface="Cooper Black" pitchFamily="18" charset="0"/>
              </a:rPr>
              <a:t>Before, During and After </a:t>
            </a:r>
            <a:r>
              <a:rPr lang="en-US" sz="4300" b="1" dirty="0">
                <a:ln w="11430"/>
                <a:solidFill>
                  <a:srgbClr val="C00000"/>
                </a:solidFill>
                <a:effectLst>
                  <a:outerShdw blurRad="50800" dist="39000" dir="5460000" algn="tl">
                    <a:srgbClr val="000000">
                      <a:alpha val="38000"/>
                    </a:srgbClr>
                  </a:outerShdw>
                </a:effectLst>
                <a:latin typeface="Cooper Black" pitchFamily="18" charset="0"/>
              </a:rPr>
              <a:t>Babylon</a:t>
            </a:r>
          </a:p>
        </p:txBody>
      </p:sp>
    </p:spTree>
    <p:extLst>
      <p:ext uri="{BB962C8B-B14F-4D97-AF65-F5344CB8AC3E}">
        <p14:creationId xmlns:p14="http://schemas.microsoft.com/office/powerpoint/2010/main" val="27151710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wipe(left)">
                                      <p:cBhvr>
                                        <p:cTn id="7" dur="175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wipe(left)">
                                      <p:cBhvr>
                                        <p:cTn id="12" dur="175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wipe(left)">
                                      <p:cBhvr>
                                        <p:cTn id="17" dur="175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wipe(left)">
                                      <p:cBhvr>
                                        <p:cTn id="22" dur="175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72600" y="6384689"/>
            <a:ext cx="2743200" cy="365125"/>
          </a:xfrm>
        </p:spPr>
        <p:txBody>
          <a:bodyPr/>
          <a:lstStyle/>
          <a:p>
            <a:fld id="{AA4C6552-42F6-43F2-A3FB-E92E8C09004E}" type="slidenum">
              <a:rPr lang="en-US" sz="1600" b="1" smtClean="0">
                <a:solidFill>
                  <a:schemeClr val="bg1"/>
                </a:solidFill>
              </a:rPr>
              <a:t>58</a:t>
            </a:fld>
            <a:endParaRPr lang="en-US" b="1" dirty="0">
              <a:solidFill>
                <a:schemeClr val="bg1"/>
              </a:solidFill>
            </a:endParaRPr>
          </a:p>
        </p:txBody>
      </p:sp>
      <p:sp>
        <p:nvSpPr>
          <p:cNvPr id="3" name="Rectangle 2"/>
          <p:cNvSpPr/>
          <p:nvPr/>
        </p:nvSpPr>
        <p:spPr>
          <a:xfrm>
            <a:off x="228600" y="207050"/>
            <a:ext cx="6629400" cy="923330"/>
          </a:xfrm>
          <a:prstGeom prst="rect">
            <a:avLst/>
          </a:prstGeom>
          <a:noFill/>
        </p:spPr>
        <p:txBody>
          <a:bodyPr wrap="square" lIns="91440" tIns="45720" rIns="91440" bIns="45720">
            <a:spAutoFit/>
            <a:scene3d>
              <a:camera prst="orthographicFront"/>
              <a:lightRig rig="soft" dir="t">
                <a:rot lat="0" lon="0" rev="10800000"/>
              </a:lightRig>
            </a:scene3d>
            <a:sp3d extrusionH="57150">
              <a:bevelT w="27940" h="12700" prst="angle"/>
              <a:contourClr>
                <a:srgbClr val="DDDDDD"/>
              </a:contourClr>
            </a:sp3d>
          </a:bodyPr>
          <a:lstStyle/>
          <a:p>
            <a:pPr algn="ctr"/>
            <a:r>
              <a:rPr lang="en-US" sz="5400" b="1" spc="150" dirty="0">
                <a:ln w="57150">
                  <a:solidFill>
                    <a:schemeClr val="accent4">
                      <a:lumMod val="50000"/>
                    </a:schemeClr>
                  </a:solidFill>
                </a:ln>
                <a:solidFill>
                  <a:srgbClr val="F8F8F8"/>
                </a:solidFill>
                <a:effectLst>
                  <a:outerShdw blurRad="25400" algn="tl" rotWithShape="0">
                    <a:srgbClr val="000000">
                      <a:alpha val="43000"/>
                    </a:srgbClr>
                  </a:outerShdw>
                </a:effectLst>
                <a:latin typeface="Cooper Black" pitchFamily="18" charset="0"/>
              </a:rPr>
              <a:t>H</a:t>
            </a:r>
            <a:r>
              <a:rPr lang="en-US" sz="5400" b="1" cap="none" spc="150" dirty="0">
                <a:ln w="57150">
                  <a:solidFill>
                    <a:schemeClr val="accent4">
                      <a:lumMod val="50000"/>
                    </a:schemeClr>
                  </a:solidFill>
                </a:ln>
                <a:solidFill>
                  <a:srgbClr val="F8F8F8"/>
                </a:solidFill>
                <a:effectLst>
                  <a:outerShdw blurRad="25400" algn="tl" rotWithShape="0">
                    <a:srgbClr val="000000">
                      <a:alpha val="43000"/>
                    </a:srgbClr>
                  </a:outerShdw>
                </a:effectLst>
                <a:latin typeface="Cooper Black" pitchFamily="18" charset="0"/>
              </a:rPr>
              <a:t>istorical</a:t>
            </a:r>
            <a:r>
              <a:rPr lang="en-US" sz="5400" b="1" cap="none" spc="150" dirty="0">
                <a:ln w="28575">
                  <a:solidFill>
                    <a:srgbClr val="92D050"/>
                  </a:solidFill>
                </a:ln>
                <a:solidFill>
                  <a:srgbClr val="F8F8F8"/>
                </a:solidFill>
                <a:effectLst>
                  <a:outerShdw blurRad="25400" algn="tl" rotWithShape="0">
                    <a:srgbClr val="000000">
                      <a:alpha val="43000"/>
                    </a:srgbClr>
                  </a:outerShdw>
                </a:effectLst>
                <a:latin typeface="Cooper Black" pitchFamily="18" charset="0"/>
              </a:rPr>
              <a:t> </a:t>
            </a:r>
            <a:r>
              <a:rPr lang="en-US" sz="5400" b="1" cap="none" spc="150" dirty="0">
                <a:ln w="57150">
                  <a:solidFill>
                    <a:schemeClr val="accent4">
                      <a:lumMod val="50000"/>
                    </a:schemeClr>
                  </a:solidFill>
                </a:ln>
                <a:solidFill>
                  <a:srgbClr val="F8F8F8"/>
                </a:solidFill>
                <a:effectLst>
                  <a:outerShdw blurRad="25400" algn="tl" rotWithShape="0">
                    <a:srgbClr val="000000">
                      <a:alpha val="43000"/>
                    </a:srgbClr>
                  </a:outerShdw>
                </a:effectLst>
                <a:latin typeface="Cooper Black" pitchFamily="18" charset="0"/>
              </a:rPr>
              <a:t>Quote:</a:t>
            </a:r>
          </a:p>
        </p:txBody>
      </p:sp>
      <p:sp>
        <p:nvSpPr>
          <p:cNvPr id="4" name="Rectangle 3"/>
          <p:cNvSpPr/>
          <p:nvPr/>
        </p:nvSpPr>
        <p:spPr>
          <a:xfrm>
            <a:off x="457201" y="1151871"/>
            <a:ext cx="11430000" cy="557075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3600" b="1" cap="none" spc="150" dirty="0">
                <a:ln w="11430"/>
                <a:solidFill>
                  <a:srgbClr val="92D050"/>
                </a:solidFill>
                <a:effectLst>
                  <a:outerShdw blurRad="25400" algn="tl" rotWithShape="0">
                    <a:srgbClr val="000000">
                      <a:alpha val="43000"/>
                    </a:srgbClr>
                  </a:outerShdw>
                </a:effectLst>
              </a:rPr>
              <a:t>Roland de Vaux, </a:t>
            </a:r>
            <a:r>
              <a:rPr lang="en-US" sz="3600" b="1" i="1" cap="none" spc="150" dirty="0">
                <a:ln w="11430"/>
                <a:solidFill>
                  <a:srgbClr val="92D050"/>
                </a:solidFill>
                <a:effectLst>
                  <a:outerShdw blurRad="25400" algn="tl" rotWithShape="0">
                    <a:srgbClr val="000000">
                      <a:alpha val="43000"/>
                    </a:srgbClr>
                  </a:outerShdw>
                </a:effectLst>
              </a:rPr>
              <a:t>Ancient Israel</a:t>
            </a:r>
            <a:r>
              <a:rPr lang="en-US" sz="3600" b="1" cap="none" spc="150" dirty="0">
                <a:ln w="11430"/>
                <a:solidFill>
                  <a:srgbClr val="92D050"/>
                </a:solidFill>
                <a:effectLst>
                  <a:outerShdw blurRad="25400" algn="tl" rotWithShape="0">
                    <a:srgbClr val="000000">
                      <a:alpha val="43000"/>
                    </a:srgbClr>
                  </a:outerShdw>
                </a:effectLst>
              </a:rPr>
              <a:t>, Vol. 1, p. 191-192:</a:t>
            </a:r>
          </a:p>
          <a:p>
            <a:pPr marL="571500" indent="-571500">
              <a:buFont typeface="Arial" pitchFamily="34" charset="0"/>
              <a:buChar char="•"/>
            </a:pPr>
            <a:r>
              <a:rPr lang="en-US" sz="3200" b="1" spc="150" dirty="0">
                <a:ln w="11430"/>
                <a:solidFill>
                  <a:srgbClr val="F8F8F8"/>
                </a:solidFill>
                <a:effectLst>
                  <a:outerShdw blurRad="25400" algn="tl" rotWithShape="0">
                    <a:srgbClr val="000000">
                      <a:alpha val="43000"/>
                    </a:srgbClr>
                  </a:outerShdw>
                </a:effectLst>
              </a:rPr>
              <a:t>… compare the story of </a:t>
            </a:r>
            <a:r>
              <a:rPr lang="en-US" sz="3200" b="1" spc="150" dirty="0" err="1">
                <a:ln w="11430"/>
                <a:solidFill>
                  <a:srgbClr val="F8F8F8"/>
                </a:solidFill>
                <a:effectLst>
                  <a:outerShdw blurRad="25400" algn="tl" rotWithShape="0">
                    <a:srgbClr val="000000">
                      <a:alpha val="43000"/>
                    </a:srgbClr>
                  </a:outerShdw>
                </a:effectLst>
              </a:rPr>
              <a:t>Josias</a:t>
            </a:r>
            <a:r>
              <a:rPr lang="en-US" sz="3200" b="1" spc="150" dirty="0">
                <a:ln w="11430"/>
                <a:solidFill>
                  <a:srgbClr val="F8F8F8"/>
                </a:solidFill>
                <a:effectLst>
                  <a:outerShdw blurRad="25400" algn="tl" rotWithShape="0">
                    <a:srgbClr val="000000">
                      <a:alpha val="43000"/>
                    </a:srgbClr>
                  </a:outerShdw>
                </a:effectLst>
              </a:rPr>
              <a:t>’ reform (2 Kings 22-23 </a:t>
            </a:r>
            <a:r>
              <a:rPr lang="en-US" sz="2400" b="1" spc="150" dirty="0">
                <a:ln w="11430"/>
                <a:solidFill>
                  <a:srgbClr val="F8F8F8"/>
                </a:solidFill>
                <a:effectLst>
                  <a:outerShdw blurRad="25400" algn="tl" rotWithShape="0">
                    <a:srgbClr val="000000">
                      <a:alpha val="43000"/>
                    </a:srgbClr>
                  </a:outerShdw>
                </a:effectLst>
              </a:rPr>
              <a:t>[in 641-642 BC]</a:t>
            </a:r>
            <a:r>
              <a:rPr lang="en-US" sz="3200" b="1" spc="150" dirty="0">
                <a:ln w="11430"/>
                <a:solidFill>
                  <a:srgbClr val="F8F8F8"/>
                </a:solidFill>
                <a:effectLst>
                  <a:outerShdw blurRad="25400" algn="tl" rotWithShape="0">
                    <a:srgbClr val="000000">
                      <a:alpha val="43000"/>
                    </a:srgbClr>
                  </a:outerShdw>
                </a:effectLst>
              </a:rPr>
              <a:t>) with that of the capture of Jerusalem (2 Kings 25 </a:t>
            </a:r>
            <a:r>
              <a:rPr lang="en-US" sz="2400" b="1" spc="150" dirty="0">
                <a:ln w="11430"/>
                <a:solidFill>
                  <a:srgbClr val="F8F8F8"/>
                </a:solidFill>
                <a:effectLst>
                  <a:outerShdw blurRad="25400" algn="tl" rotWithShape="0">
                    <a:srgbClr val="000000">
                      <a:alpha val="43000"/>
                    </a:srgbClr>
                  </a:outerShdw>
                </a:effectLst>
              </a:rPr>
              <a:t>[599 BC]</a:t>
            </a:r>
            <a:r>
              <a:rPr lang="en-US" sz="3200" b="1" spc="150" dirty="0">
                <a:ln w="11430"/>
                <a:solidFill>
                  <a:srgbClr val="F8F8F8"/>
                </a:solidFill>
                <a:effectLst>
                  <a:outerShdw blurRad="25400" algn="tl" rotWithShape="0">
                    <a:srgbClr val="000000">
                      <a:alpha val="43000"/>
                    </a:srgbClr>
                  </a:outerShdw>
                </a:effectLst>
              </a:rPr>
              <a:t>).  Possibly, too, this was the time when they </a:t>
            </a:r>
            <a:r>
              <a:rPr lang="en-US" sz="2400" b="1" spc="150" dirty="0">
                <a:ln w="11430"/>
                <a:solidFill>
                  <a:srgbClr val="F8F8F8"/>
                </a:solidFill>
                <a:effectLst>
                  <a:outerShdw blurRad="25400" algn="tl" rotWithShape="0">
                    <a:srgbClr val="000000">
                      <a:alpha val="43000"/>
                    </a:srgbClr>
                  </a:outerShdw>
                </a:effectLst>
              </a:rPr>
              <a:t>[Judah] </a:t>
            </a:r>
            <a:r>
              <a:rPr lang="en-US" sz="3200" b="1" spc="150" dirty="0">
                <a:ln w="11430"/>
                <a:solidFill>
                  <a:srgbClr val="F8F8F8"/>
                </a:solidFill>
                <a:effectLst>
                  <a:outerShdw blurRad="25400" algn="tl" rotWithShape="0">
                    <a:srgbClr val="000000">
                      <a:alpha val="43000"/>
                    </a:srgbClr>
                  </a:outerShdw>
                </a:effectLst>
              </a:rPr>
              <a:t>began to </a:t>
            </a:r>
            <a:r>
              <a:rPr lang="en-US" sz="3200" b="1" spc="150" dirty="0">
                <a:ln w="11430"/>
                <a:solidFill>
                  <a:schemeClr val="accent4">
                    <a:lumMod val="75000"/>
                  </a:schemeClr>
                </a:solidFill>
                <a:effectLst>
                  <a:glow rad="190500">
                    <a:schemeClr val="accent2">
                      <a:satMod val="175000"/>
                      <a:alpha val="40000"/>
                    </a:schemeClr>
                  </a:glow>
                  <a:outerShdw blurRad="25400" algn="tl" rotWithShape="0">
                    <a:srgbClr val="000000">
                      <a:alpha val="43000"/>
                    </a:srgbClr>
                  </a:outerShdw>
                </a:effectLst>
              </a:rPr>
              <a:t>reckon the day from evening to evening, </a:t>
            </a:r>
            <a:r>
              <a:rPr lang="en-US" sz="3200" b="1" spc="150" dirty="0">
                <a:ln w="11430"/>
                <a:solidFill>
                  <a:schemeClr val="accent3">
                    <a:lumMod val="75000"/>
                  </a:schemeClr>
                </a:solidFill>
                <a:effectLst>
                  <a:glow rad="190500">
                    <a:schemeClr val="accent2">
                      <a:satMod val="175000"/>
                      <a:alpha val="40000"/>
                    </a:schemeClr>
                  </a:glow>
                  <a:outerShdw blurRad="25400" algn="tl" rotWithShape="0">
                    <a:srgbClr val="000000">
                      <a:alpha val="43000"/>
                    </a:srgbClr>
                  </a:outerShdw>
                </a:effectLst>
              </a:rPr>
              <a:t>and the months from the appearance of the new moon at sunset.</a:t>
            </a:r>
            <a:r>
              <a:rPr lang="en-US" sz="3200" b="1" spc="150" dirty="0">
                <a:ln w="11430"/>
                <a:solidFill>
                  <a:schemeClr val="accent3">
                    <a:lumMod val="75000"/>
                  </a:schemeClr>
                </a:solidFill>
                <a:effectLst>
                  <a:outerShdw blurRad="25400" algn="tl" rotWithShape="0">
                    <a:srgbClr val="000000">
                      <a:alpha val="43000"/>
                    </a:srgbClr>
                  </a:outerShdw>
                </a:effectLst>
              </a:rPr>
              <a:t>  </a:t>
            </a:r>
            <a:r>
              <a:rPr lang="en-US" sz="3200" b="1" spc="150" dirty="0">
                <a:ln w="11430"/>
                <a:solidFill>
                  <a:srgbClr val="F8F8F8"/>
                </a:solidFill>
                <a:effectLst>
                  <a:glow rad="139700">
                    <a:schemeClr val="accent5">
                      <a:satMod val="175000"/>
                      <a:alpha val="46000"/>
                    </a:schemeClr>
                  </a:glow>
                  <a:outerShdw blurRad="25400" algn="tl" rotWithShape="0">
                    <a:srgbClr val="000000">
                      <a:alpha val="43000"/>
                    </a:srgbClr>
                  </a:outerShdw>
                </a:effectLst>
              </a:rPr>
              <a:t>All this points to the adoption of the Babylonian calendar</a:t>
            </a:r>
            <a:r>
              <a:rPr lang="en-US" sz="3200" b="1" spc="150" dirty="0">
                <a:ln w="11430"/>
                <a:solidFill>
                  <a:srgbClr val="F8F8F8"/>
                </a:solidFill>
                <a:effectLst>
                  <a:outerShdw blurRad="25400" algn="tl" rotWithShape="0">
                    <a:srgbClr val="000000">
                      <a:alpha val="43000"/>
                    </a:srgbClr>
                  </a:outerShdw>
                </a:effectLst>
              </a:rPr>
              <a:t> and is explained by the historical circumstance that under </a:t>
            </a:r>
            <a:r>
              <a:rPr lang="en-US" sz="3200" b="1" spc="150" dirty="0" err="1">
                <a:ln w="11430"/>
                <a:solidFill>
                  <a:srgbClr val="F8F8F8"/>
                </a:solidFill>
                <a:effectLst>
                  <a:outerShdw blurRad="25400" algn="tl" rotWithShape="0">
                    <a:srgbClr val="000000">
                      <a:alpha val="43000"/>
                    </a:srgbClr>
                  </a:outerShdw>
                </a:effectLst>
              </a:rPr>
              <a:t>Joiaqim</a:t>
            </a:r>
            <a:r>
              <a:rPr lang="en-US" sz="3200" b="1" spc="150" dirty="0">
                <a:ln w="11430"/>
                <a:solidFill>
                  <a:srgbClr val="F8F8F8"/>
                </a:solidFill>
                <a:effectLst>
                  <a:outerShdw blurRad="25400" algn="tl" rotWithShape="0">
                    <a:srgbClr val="000000">
                      <a:alpha val="43000"/>
                    </a:srgbClr>
                  </a:outerShdw>
                </a:effectLst>
              </a:rPr>
              <a:t>, son of </a:t>
            </a:r>
            <a:r>
              <a:rPr lang="en-US" sz="3200" b="1" spc="150" dirty="0" err="1">
                <a:ln w="11430"/>
                <a:solidFill>
                  <a:srgbClr val="F8F8F8"/>
                </a:solidFill>
                <a:effectLst>
                  <a:outerShdw blurRad="25400" algn="tl" rotWithShape="0">
                    <a:srgbClr val="000000">
                      <a:alpha val="43000"/>
                    </a:srgbClr>
                  </a:outerShdw>
                </a:effectLst>
              </a:rPr>
              <a:t>Josias</a:t>
            </a:r>
            <a:r>
              <a:rPr lang="en-US" sz="3200" b="1" spc="150" dirty="0">
                <a:ln w="11430"/>
                <a:solidFill>
                  <a:srgbClr val="F8F8F8"/>
                </a:solidFill>
                <a:effectLst>
                  <a:outerShdw blurRad="25400" algn="tl" rotWithShape="0">
                    <a:srgbClr val="000000">
                      <a:alpha val="43000"/>
                    </a:srgbClr>
                  </a:outerShdw>
                </a:effectLst>
              </a:rPr>
              <a:t>, </a:t>
            </a:r>
            <a:br>
              <a:rPr lang="en-US" sz="3200" b="1" spc="150" dirty="0">
                <a:ln w="11430"/>
                <a:solidFill>
                  <a:srgbClr val="F8F8F8"/>
                </a:solidFill>
                <a:effectLst>
                  <a:outerShdw blurRad="25400" algn="tl" rotWithShape="0">
                    <a:srgbClr val="000000">
                      <a:alpha val="43000"/>
                    </a:srgbClr>
                  </a:outerShdw>
                </a:effectLst>
              </a:rPr>
            </a:br>
            <a:r>
              <a:rPr lang="en-US" sz="3200" b="1" spc="150" dirty="0">
                <a:ln w="11430"/>
                <a:solidFill>
                  <a:srgbClr val="F8F8F8"/>
                </a:solidFill>
                <a:effectLst>
                  <a:outerShdw blurRad="25400" algn="tl" rotWithShape="0">
                    <a:srgbClr val="000000">
                      <a:alpha val="43000"/>
                    </a:srgbClr>
                  </a:outerShdw>
                </a:effectLst>
              </a:rPr>
              <a:t>the kingdom of Judah became a vassal state of </a:t>
            </a:r>
            <a:r>
              <a:rPr lang="en-US" sz="3200" b="1" spc="150" dirty="0" err="1">
                <a:ln w="11430"/>
                <a:solidFill>
                  <a:srgbClr val="F8F8F8"/>
                </a:solidFill>
                <a:effectLst>
                  <a:outerShdw blurRad="25400" algn="tl" rotWithShape="0">
                    <a:srgbClr val="000000">
                      <a:alpha val="43000"/>
                    </a:srgbClr>
                  </a:outerShdw>
                </a:effectLst>
              </a:rPr>
              <a:t>Nabuchodonosor</a:t>
            </a:r>
            <a:r>
              <a:rPr lang="en-US" sz="3200" b="1" spc="150" dirty="0">
                <a:ln w="11430"/>
                <a:solidFill>
                  <a:srgbClr val="F8F8F8"/>
                </a:solidFill>
                <a:effectLst>
                  <a:outerShdw blurRad="25400" algn="tl" rotWithShape="0">
                    <a:srgbClr val="000000">
                      <a:alpha val="43000"/>
                    </a:srgbClr>
                  </a:outerShdw>
                </a:effectLst>
              </a:rPr>
              <a:t>. </a:t>
            </a:r>
            <a:endParaRPr lang="en-US" sz="3200" b="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4034508739"/>
      </p:ext>
    </p:extLst>
  </p:cSld>
  <p:clrMapOvr>
    <a:masterClrMapping/>
  </p:clrMapOvr>
  <p:transition spd="slow">
    <p:circle/>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1295400"/>
            <a:ext cx="6400800" cy="6096000"/>
          </a:xfrm>
        </p:spPr>
        <p:txBody>
          <a:bodyPr>
            <a:normAutofit fontScale="62500" lnSpcReduction="20000"/>
            <a:scene3d>
              <a:camera prst="orthographicFront"/>
              <a:lightRig rig="threePt" dir="t"/>
            </a:scene3d>
            <a:sp3d extrusionH="57150">
              <a:bevelT w="38100" h="38100"/>
            </a:sp3d>
          </a:bodyPr>
          <a:lstStyle/>
          <a:p>
            <a:pPr marL="0" indent="0">
              <a:buNone/>
            </a:pPr>
            <a:r>
              <a:rPr lang="en-US" sz="3800" b="1" dirty="0">
                <a:ln>
                  <a:solidFill>
                    <a:schemeClr val="accent5">
                      <a:lumMod val="50000"/>
                    </a:schemeClr>
                  </a:solidFill>
                </a:ln>
                <a:solidFill>
                  <a:schemeClr val="accent5">
                    <a:lumMod val="75000"/>
                  </a:schemeClr>
                </a:solidFill>
              </a:rPr>
              <a:t>Ezra 9-10 Summary  </a:t>
            </a:r>
            <a:r>
              <a:rPr lang="en-US" dirty="0"/>
              <a:t>[458-456 BC]</a:t>
            </a:r>
          </a:p>
          <a:p>
            <a:pPr lvl="0">
              <a:lnSpc>
                <a:spcPct val="120000"/>
              </a:lnSpc>
            </a:pPr>
            <a:r>
              <a:rPr lang="en-US" sz="3700" dirty="0"/>
              <a:t>1  The princes told Ezra the people of Israel,  priests, and Levites, did not separate themselves from the pagans, </a:t>
            </a:r>
            <a:r>
              <a:rPr lang="en-US" sz="3700" b="1" u="sng" dirty="0">
                <a:solidFill>
                  <a:srgbClr val="B8003D"/>
                </a:solidFill>
              </a:rPr>
              <a:t>doing according to their abominations</a:t>
            </a:r>
            <a:r>
              <a:rPr lang="en-US" sz="3700" dirty="0">
                <a:solidFill>
                  <a:srgbClr val="B8003D"/>
                </a:solidFill>
              </a:rPr>
              <a:t>,</a:t>
            </a:r>
            <a:r>
              <a:rPr lang="en-US" sz="3700" dirty="0"/>
              <a:t> even of the Canaanites, Hittites, </a:t>
            </a:r>
            <a:r>
              <a:rPr lang="en-US" sz="3700" dirty="0" err="1"/>
              <a:t>Perizzites</a:t>
            </a:r>
            <a:r>
              <a:rPr lang="en-US" sz="3700" dirty="0"/>
              <a:t>, </a:t>
            </a:r>
            <a:r>
              <a:rPr lang="en-US" sz="3700" dirty="0" err="1"/>
              <a:t>Jebusites</a:t>
            </a:r>
            <a:r>
              <a:rPr lang="en-US" sz="3700" dirty="0"/>
              <a:t>, Ammonites, Moabites, Egyptians, and the Amorites [8 pagan nations].</a:t>
            </a:r>
          </a:p>
          <a:p>
            <a:pPr lvl="0">
              <a:lnSpc>
                <a:spcPct val="120000"/>
              </a:lnSpc>
            </a:pPr>
            <a:r>
              <a:rPr lang="en-US" sz="3700" dirty="0"/>
              <a:t>2  </a:t>
            </a:r>
            <a:r>
              <a:rPr lang="en-US" sz="3700" b="1" dirty="0">
                <a:solidFill>
                  <a:srgbClr val="B8003D"/>
                </a:solidFill>
              </a:rPr>
              <a:t>They have </a:t>
            </a:r>
            <a:r>
              <a:rPr lang="en-US" sz="3700" b="1" u="sng" dirty="0">
                <a:solidFill>
                  <a:srgbClr val="B8003D"/>
                </a:solidFill>
              </a:rPr>
              <a:t>taken daughters of ‘no gods’ for themselves</a:t>
            </a:r>
            <a:r>
              <a:rPr lang="en-US" sz="3700" b="1" dirty="0">
                <a:solidFill>
                  <a:srgbClr val="B8003D"/>
                </a:solidFill>
              </a:rPr>
              <a:t>, mingling holy seed with paganism. </a:t>
            </a:r>
          </a:p>
          <a:p>
            <a:pPr lvl="0">
              <a:lnSpc>
                <a:spcPct val="120000"/>
              </a:lnSpc>
            </a:pPr>
            <a:r>
              <a:rPr lang="en-US" sz="3700" dirty="0"/>
              <a:t>3  Ezra rent his garment, plucked the hair off his head and beard, in astonishment till the evening.</a:t>
            </a:r>
          </a:p>
          <a:p>
            <a:pPr lvl="0">
              <a:lnSpc>
                <a:spcPct val="120000"/>
              </a:lnSpc>
            </a:pPr>
            <a:r>
              <a:rPr lang="en-US" sz="3700" dirty="0"/>
              <a:t>5-15  Ezra speaks a prayer of confession, repentance for </a:t>
            </a:r>
            <a:r>
              <a:rPr lang="en-US" sz="3700" b="1" u="sng" dirty="0">
                <a:solidFill>
                  <a:srgbClr val="B8003D"/>
                </a:solidFill>
              </a:rPr>
              <a:t>the iniquities are increased over their head</a:t>
            </a:r>
            <a:r>
              <a:rPr lang="en-US" sz="3700" dirty="0"/>
              <a:t> yet again!  They need forgiveness! </a:t>
            </a:r>
          </a:p>
        </p:txBody>
      </p:sp>
      <p:sp>
        <p:nvSpPr>
          <p:cNvPr id="9" name="Slide Number Placeholder 1"/>
          <p:cNvSpPr txBox="1">
            <a:spLocks/>
          </p:cNvSpPr>
          <p:nvPr/>
        </p:nvSpPr>
        <p:spPr>
          <a:xfrm>
            <a:off x="9372600" y="647217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59</a:t>
            </a:fld>
            <a:endParaRPr lang="en-US" b="1" dirty="0">
              <a:solidFill>
                <a:srgbClr val="713A1F"/>
              </a:solidFill>
            </a:endParaRPr>
          </a:p>
        </p:txBody>
      </p:sp>
      <p:sp>
        <p:nvSpPr>
          <p:cNvPr id="7" name="Title 2"/>
          <p:cNvSpPr txBox="1">
            <a:spLocks/>
          </p:cNvSpPr>
          <p:nvPr/>
        </p:nvSpPr>
        <p:spPr>
          <a:xfrm>
            <a:off x="838200" y="0"/>
            <a:ext cx="11049000" cy="1325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6600" b="1" dirty="0">
                <a:ln w="11430">
                  <a:solidFill>
                    <a:srgbClr val="E25110"/>
                  </a:solidFill>
                </a:ln>
                <a:solidFill>
                  <a:schemeClr val="accent5">
                    <a:lumMod val="75000"/>
                  </a:schemeClr>
                </a:solidFill>
                <a:effectLst>
                  <a:outerShdw blurRad="50800" dist="39000" dir="5460000" algn="tl">
                    <a:srgbClr val="000000">
                      <a:alpha val="38000"/>
                    </a:srgbClr>
                  </a:outerShdw>
                </a:effectLst>
                <a:latin typeface="Matura MT Script Capitals" pitchFamily="66" charset="0"/>
              </a:rPr>
              <a:t>Ezra </a:t>
            </a:r>
            <a:r>
              <a:rPr lang="en-US" sz="66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Pleads for</a:t>
            </a:r>
            <a:r>
              <a:rPr lang="en-US" sz="54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 </a:t>
            </a:r>
            <a:r>
              <a:rPr lang="en-US" sz="66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Judah</a:t>
            </a:r>
            <a:r>
              <a:rPr lang="en-US" sz="6600" b="1" dirty="0">
                <a:ln w="11430">
                  <a:solidFill>
                    <a:srgbClr val="E25110"/>
                  </a:solidFill>
                </a:ln>
                <a:solidFill>
                  <a:schemeClr val="accent5">
                    <a:lumMod val="75000"/>
                  </a:schemeClr>
                </a:solidFill>
                <a:effectLst>
                  <a:outerShdw blurRad="50800" dist="39000" dir="5460000" algn="tl">
                    <a:srgbClr val="000000">
                      <a:alpha val="38000"/>
                    </a:srgbClr>
                  </a:outerShdw>
                </a:effectLst>
                <a:latin typeface="Matura MT Script Capitals" pitchFamily="66" charset="0"/>
              </a:rPr>
              <a:t>  </a:t>
            </a:r>
            <a:r>
              <a:rPr lang="en-US" sz="4000" b="1" dirty="0">
                <a:ln w="11430">
                  <a:solidFill>
                    <a:srgbClr val="E25110"/>
                  </a:solidFill>
                </a:ln>
                <a:solidFill>
                  <a:schemeClr val="accent5">
                    <a:lumMod val="75000"/>
                  </a:schemeClr>
                </a:solidFill>
                <a:effectLst>
                  <a:outerShdw blurRad="50800" dist="39000" dir="5460000" algn="tl">
                    <a:srgbClr val="000000">
                      <a:alpha val="38000"/>
                    </a:srgbClr>
                  </a:outerShdw>
                </a:effectLst>
                <a:latin typeface="Matura MT Script Capitals" pitchFamily="66" charset="0"/>
              </a:rPr>
              <a:t> </a:t>
            </a:r>
            <a:endParaRPr lang="en-US" sz="4000" b="1" dirty="0">
              <a:ln w="11430">
                <a:solidFill>
                  <a:srgbClr val="9E2A2A"/>
                </a:solidFill>
              </a:ln>
              <a:solidFill>
                <a:schemeClr val="accent5">
                  <a:lumMod val="75000"/>
                </a:schemeClr>
              </a:solidFill>
              <a:effectLst>
                <a:outerShdw blurRad="50800" dist="39000" dir="5460000" algn="tl">
                  <a:srgbClr val="000000">
                    <a:alpha val="38000"/>
                  </a:srgbClr>
                </a:outerShdw>
              </a:effectLst>
              <a:latin typeface="Arial Rounded MT Bold" pitchFamily="34" charset="0"/>
            </a:endParaRPr>
          </a:p>
        </p:txBody>
      </p:sp>
      <p:pic>
        <p:nvPicPr>
          <p:cNvPr id="8" name="Picture 7" descr="C:\Users\Rae\Desktop\isaiah edi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10134600" y="76200"/>
            <a:ext cx="1825162" cy="240792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
        <p:nvSpPr>
          <p:cNvPr id="10" name="Content Placeholder 5"/>
          <p:cNvSpPr txBox="1">
            <a:spLocks/>
          </p:cNvSpPr>
          <p:nvPr/>
        </p:nvSpPr>
        <p:spPr>
          <a:xfrm>
            <a:off x="6629400" y="1470948"/>
            <a:ext cx="5219700" cy="53870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sz="2300" dirty="0"/>
              <a:t>7  Since the days of our </a:t>
            </a:r>
            <a:br>
              <a:rPr lang="en-US" sz="2300" dirty="0"/>
            </a:br>
            <a:r>
              <a:rPr lang="en-US" sz="2300" dirty="0"/>
              <a:t>fathers have we been in a </a:t>
            </a:r>
            <a:br>
              <a:rPr lang="en-US" sz="2300" dirty="0"/>
            </a:br>
            <a:r>
              <a:rPr lang="en-US" sz="2300" dirty="0"/>
              <a:t>great trespass unto this day; </a:t>
            </a:r>
            <a:br>
              <a:rPr lang="en-US" sz="2300" dirty="0"/>
            </a:br>
            <a:r>
              <a:rPr lang="en-US" sz="2300" dirty="0"/>
              <a:t>and </a:t>
            </a:r>
            <a:r>
              <a:rPr lang="en-US" sz="2300" b="1" u="sng" dirty="0">
                <a:solidFill>
                  <a:srgbClr val="B8003D"/>
                </a:solidFill>
              </a:rPr>
              <a:t>for all these iniquities Judah was delivered into the hand of the pagan nations</a:t>
            </a:r>
            <a:r>
              <a:rPr lang="en-US" sz="2300" dirty="0">
                <a:solidFill>
                  <a:srgbClr val="B8003D"/>
                </a:solidFill>
              </a:rPr>
              <a:t>.</a:t>
            </a:r>
            <a:endParaRPr lang="en-US" sz="2300" dirty="0"/>
          </a:p>
          <a:p>
            <a:pPr lvl="0"/>
            <a:r>
              <a:rPr lang="en-US" sz="2300" dirty="0"/>
              <a:t>8  Ezra is grateful Yahuah has extended mercy and grace allowing a remnant to escape and return to Jerusalem.  </a:t>
            </a:r>
            <a:br>
              <a:rPr lang="en-US" sz="2300" dirty="0"/>
            </a:br>
            <a:r>
              <a:rPr lang="en-US" sz="2300" dirty="0"/>
              <a:t>Ezra then asks Yahuah …</a:t>
            </a:r>
          </a:p>
          <a:p>
            <a:r>
              <a:rPr lang="en-US" sz="2300" dirty="0"/>
              <a:t>10  </a:t>
            </a:r>
            <a:r>
              <a:rPr lang="en-US" sz="2300" b="1" dirty="0">
                <a:ln>
                  <a:solidFill>
                    <a:schemeClr val="bg2">
                      <a:lumMod val="25000"/>
                    </a:schemeClr>
                  </a:solidFill>
                </a:ln>
                <a:solidFill>
                  <a:schemeClr val="bg2">
                    <a:lumMod val="50000"/>
                  </a:schemeClr>
                </a:solidFill>
              </a:rPr>
              <a:t>“What shall we say for we have </a:t>
            </a:r>
            <a:br>
              <a:rPr lang="en-US" sz="2300" b="1" dirty="0">
                <a:ln>
                  <a:solidFill>
                    <a:schemeClr val="bg2">
                      <a:lumMod val="25000"/>
                    </a:schemeClr>
                  </a:solidFill>
                </a:ln>
                <a:solidFill>
                  <a:schemeClr val="bg2">
                    <a:lumMod val="50000"/>
                  </a:schemeClr>
                </a:solidFill>
              </a:rPr>
            </a:br>
            <a:r>
              <a:rPr lang="en-US" sz="2300" b="1" dirty="0">
                <a:ln>
                  <a:solidFill>
                    <a:schemeClr val="bg2">
                      <a:lumMod val="25000"/>
                    </a:schemeClr>
                  </a:solidFill>
                </a:ln>
                <a:solidFill>
                  <a:schemeClr val="bg2">
                    <a:lumMod val="50000"/>
                  </a:schemeClr>
                </a:solidFill>
              </a:rPr>
              <a:t>forsaken thy commandments when </a:t>
            </a:r>
            <a:br>
              <a:rPr lang="en-US" sz="2300" b="1" dirty="0">
                <a:ln>
                  <a:solidFill>
                    <a:schemeClr val="bg2">
                      <a:lumMod val="25000"/>
                    </a:schemeClr>
                  </a:solidFill>
                </a:ln>
                <a:solidFill>
                  <a:schemeClr val="bg2">
                    <a:lumMod val="50000"/>
                  </a:schemeClr>
                </a:solidFill>
              </a:rPr>
            </a:br>
            <a:r>
              <a:rPr lang="en-US" sz="2300" b="1" dirty="0">
                <a:ln>
                  <a:solidFill>
                    <a:schemeClr val="bg2">
                      <a:lumMod val="25000"/>
                    </a:schemeClr>
                  </a:solidFill>
                </a:ln>
                <a:solidFill>
                  <a:schemeClr val="bg2">
                    <a:lumMod val="50000"/>
                  </a:schemeClr>
                </a:solidFill>
              </a:rPr>
              <a:t>You commanded us not to give our daughters unto pagan men, neither take pagan daughters for our sons?” </a:t>
            </a:r>
          </a:p>
        </p:txBody>
      </p:sp>
    </p:spTree>
    <p:extLst>
      <p:ext uri="{BB962C8B-B14F-4D97-AF65-F5344CB8AC3E}">
        <p14:creationId xmlns:p14="http://schemas.microsoft.com/office/powerpoint/2010/main" val="295964148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72600" y="6477000"/>
            <a:ext cx="2743200" cy="365125"/>
          </a:xfrm>
        </p:spPr>
        <p:txBody>
          <a:bodyPr/>
          <a:lstStyle/>
          <a:p>
            <a:fld id="{AA4C6552-42F6-43F2-A3FB-E92E8C09004E}" type="slidenum">
              <a:rPr lang="en-US" sz="1800" smtClean="0">
                <a:solidFill>
                  <a:schemeClr val="tx1"/>
                </a:solidFill>
              </a:rPr>
              <a:t>6</a:t>
            </a:fld>
            <a:endParaRPr lang="en-US" sz="1800" dirty="0">
              <a:solidFill>
                <a:schemeClr val="tx1"/>
              </a:solidFill>
            </a:endParaRPr>
          </a:p>
        </p:txBody>
      </p:sp>
      <p:sp>
        <p:nvSpPr>
          <p:cNvPr id="3" name="Title 1"/>
          <p:cNvSpPr txBox="1">
            <a:spLocks/>
          </p:cNvSpPr>
          <p:nvPr/>
        </p:nvSpPr>
        <p:spPr>
          <a:xfrm>
            <a:off x="228600" y="152400"/>
            <a:ext cx="5414058" cy="2209800"/>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2400" b="1" dirty="0">
                <a:ln w="10541" cmpd="sng">
                  <a:noFill/>
                  <a:prstDash val="solid"/>
                </a:ln>
                <a:solidFill>
                  <a:srgbClr val="FF0000"/>
                </a:solidFill>
                <a:latin typeface="Simplified Arabic Fixed" pitchFamily="49" charset="-78"/>
                <a:cs typeface="Simplified Arabic Fixed" pitchFamily="49" charset="-78"/>
              </a:rPr>
              <a:t>hey, </a:t>
            </a:r>
            <a:r>
              <a:rPr lang="en-US" sz="2400" b="1" dirty="0" err="1">
                <a:ln w="10541" cmpd="sng">
                  <a:noFill/>
                  <a:prstDash val="solid"/>
                </a:ln>
                <a:solidFill>
                  <a:srgbClr val="FF0000"/>
                </a:solidFill>
                <a:latin typeface="Simplified Arabic Fixed" pitchFamily="49" charset="-78"/>
                <a:cs typeface="Simplified Arabic Fixed" pitchFamily="49" charset="-78"/>
              </a:rPr>
              <a:t>mr.</a:t>
            </a:r>
            <a:r>
              <a:rPr lang="en-US" sz="2400" b="1" dirty="0">
                <a:ln w="10541" cmpd="sng">
                  <a:noFill/>
                  <a:prstDash val="solid"/>
                </a:ln>
                <a:solidFill>
                  <a:srgbClr val="FF0000"/>
                </a:solidFill>
                <a:latin typeface="Simplified Arabic Fixed" pitchFamily="49" charset="-78"/>
                <a:cs typeface="Simplified Arabic Fixed" pitchFamily="49" charset="-78"/>
              </a:rPr>
              <a:t> graduate, we’re still on our search for who really removed the Covenant Calendar keys.  are we ever going to find out?</a:t>
            </a:r>
            <a:endParaRPr lang="en-US" sz="2400" b="1" dirty="0">
              <a:ln w="10541" cmpd="sng">
                <a:noFill/>
                <a:prstDash val="solid"/>
              </a:ln>
              <a:solidFill>
                <a:srgbClr val="FF0000"/>
              </a:solidFill>
            </a:endParaRPr>
          </a:p>
        </p:txBody>
      </p:sp>
      <p:sp>
        <p:nvSpPr>
          <p:cNvPr id="4" name="Content Placeholder 2"/>
          <p:cNvSpPr txBox="1">
            <a:spLocks/>
          </p:cNvSpPr>
          <p:nvPr/>
        </p:nvSpPr>
        <p:spPr>
          <a:xfrm>
            <a:off x="5867400" y="304800"/>
            <a:ext cx="5930288" cy="1760316"/>
          </a:xfrm>
          <a:prstGeom prst="rect">
            <a:avLst/>
          </a:prstGeom>
          <a:solidFill>
            <a:schemeClr val="bg1"/>
          </a:solidFill>
        </p:spPr>
        <p:txBody>
          <a:bodyPr>
            <a:no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b="1" dirty="0">
                <a:solidFill>
                  <a:schemeClr val="tx1">
                    <a:lumMod val="75000"/>
                    <a:lumOff val="25000"/>
                  </a:schemeClr>
                </a:solidFill>
                <a:latin typeface="Simplified Arabic Fixed" pitchFamily="49" charset="-78"/>
                <a:cs typeface="Simplified Arabic Fixed" pitchFamily="49" charset="-78"/>
              </a:rPr>
              <a:t>yes, i think we will come closer to solving this puzzle today!  maybe that will be a surprise, or maybe not.</a:t>
            </a:r>
            <a:endParaRPr lang="en-US" sz="1800" b="1" dirty="0">
              <a:solidFill>
                <a:schemeClr val="tx1">
                  <a:lumMod val="75000"/>
                  <a:lumOff val="25000"/>
                </a:schemeClr>
              </a:solidFill>
              <a:latin typeface="Simplified Arabic Fixed" pitchFamily="49" charset="-78"/>
              <a:cs typeface="Simplified Arabic Fixed" pitchFamily="49" charset="-78"/>
            </a:endParaRPr>
          </a:p>
        </p:txBody>
      </p:sp>
      <p:sp>
        <p:nvSpPr>
          <p:cNvPr id="5" name="Content Placeholder 2"/>
          <p:cNvSpPr txBox="1">
            <a:spLocks/>
          </p:cNvSpPr>
          <p:nvPr/>
        </p:nvSpPr>
        <p:spPr>
          <a:xfrm>
            <a:off x="3520441" y="2895600"/>
            <a:ext cx="5029200" cy="3733800"/>
          </a:xfrm>
          <a:prstGeom prst="rect">
            <a:avLst/>
          </a:prstGeom>
          <a:noFill/>
        </p:spPr>
        <p:txBody>
          <a:bodyPr>
            <a:normAutofit lnSpcReduction="10000"/>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2400" b="1" dirty="0">
                <a:solidFill>
                  <a:schemeClr val="tx1">
                    <a:lumMod val="75000"/>
                    <a:lumOff val="25000"/>
                  </a:schemeClr>
                </a:solidFill>
                <a:latin typeface="Simplified Arabic Fixed" pitchFamily="49" charset="-78"/>
                <a:cs typeface="Simplified Arabic Fixed" pitchFamily="49" charset="-78"/>
              </a:rPr>
              <a:t>today we are going</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to examine the Old</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Testament history</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from 700 BC to 400 BC. then we also hope to</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uncover the mystery of</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which ‘no god’ takes calendar priority!</a:t>
            </a:r>
            <a:br>
              <a:rPr lang="en-US" sz="2400" b="1" dirty="0">
                <a:solidFill>
                  <a:schemeClr val="tx1">
                    <a:lumMod val="75000"/>
                    <a:lumOff val="25000"/>
                  </a:schemeClr>
                </a:solidFill>
                <a:latin typeface="Simplified Arabic Fixed" pitchFamily="49" charset="-78"/>
                <a:cs typeface="Simplified Arabic Fixed" pitchFamily="49" charset="-78"/>
              </a:rPr>
            </a:br>
            <a:r>
              <a:rPr lang="en-US" sz="2400" b="1" dirty="0">
                <a:solidFill>
                  <a:schemeClr val="tx1">
                    <a:lumMod val="75000"/>
                    <a:lumOff val="25000"/>
                  </a:schemeClr>
                </a:solidFill>
                <a:latin typeface="Simplified Arabic Fixed" pitchFamily="49" charset="-78"/>
                <a:cs typeface="Simplified Arabic Fixed" pitchFamily="49" charset="-78"/>
              </a:rPr>
              <a:t>let’s start with a review.</a:t>
            </a:r>
            <a:endParaRPr lang="en-US" sz="1800" b="1" dirty="0">
              <a:solidFill>
                <a:schemeClr val="tx1">
                  <a:lumMod val="75000"/>
                  <a:lumOff val="25000"/>
                </a:schemeClr>
              </a:solidFill>
              <a:latin typeface="Simplified Arabic Fixed" pitchFamily="49" charset="-78"/>
              <a:cs typeface="Simplified Arabic Fixed" pitchFamily="49" charset="-78"/>
            </a:endParaRPr>
          </a:p>
        </p:txBody>
      </p:sp>
    </p:spTree>
    <p:extLst>
      <p:ext uri="{BB962C8B-B14F-4D97-AF65-F5344CB8AC3E}">
        <p14:creationId xmlns:p14="http://schemas.microsoft.com/office/powerpoint/2010/main" val="155041297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75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1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1371600"/>
            <a:ext cx="6629400" cy="5486400"/>
          </a:xfrm>
        </p:spPr>
        <p:txBody>
          <a:bodyPr>
            <a:normAutofit fontScale="92500" lnSpcReduction="20000"/>
            <a:scene3d>
              <a:camera prst="orthographicFront"/>
              <a:lightRig rig="threePt" dir="t"/>
            </a:scene3d>
            <a:sp3d extrusionH="57150">
              <a:bevelT w="38100" h="38100"/>
            </a:sp3d>
          </a:bodyPr>
          <a:lstStyle/>
          <a:p>
            <a:pPr marL="0" indent="0">
              <a:buNone/>
            </a:pPr>
            <a:r>
              <a:rPr lang="en-US" b="1" dirty="0">
                <a:ln>
                  <a:solidFill>
                    <a:schemeClr val="accent5">
                      <a:lumMod val="50000"/>
                    </a:schemeClr>
                  </a:solidFill>
                </a:ln>
                <a:solidFill>
                  <a:schemeClr val="accent5">
                    <a:lumMod val="75000"/>
                  </a:schemeClr>
                </a:solidFill>
              </a:rPr>
              <a:t>Ezra 9 Summary  </a:t>
            </a:r>
            <a:r>
              <a:rPr lang="en-US" sz="2600" dirty="0">
                <a:solidFill>
                  <a:schemeClr val="tx1">
                    <a:lumMod val="75000"/>
                    <a:lumOff val="25000"/>
                  </a:schemeClr>
                </a:solidFill>
              </a:rPr>
              <a:t>[</a:t>
            </a:r>
            <a:r>
              <a:rPr lang="en-US" sz="2600" b="1" u="sng" dirty="0">
                <a:solidFill>
                  <a:schemeClr val="tx1">
                    <a:lumMod val="75000"/>
                    <a:lumOff val="25000"/>
                  </a:schemeClr>
                </a:solidFill>
              </a:rPr>
              <a:t>80</a:t>
            </a:r>
            <a:r>
              <a:rPr lang="en-US" sz="2600" dirty="0">
                <a:solidFill>
                  <a:schemeClr val="tx1">
                    <a:lumMod val="75000"/>
                    <a:lumOff val="25000"/>
                  </a:schemeClr>
                </a:solidFill>
              </a:rPr>
              <a:t> years from captivity]</a:t>
            </a:r>
          </a:p>
          <a:p>
            <a:pPr lvl="0">
              <a:lnSpc>
                <a:spcPct val="110000"/>
              </a:lnSpc>
            </a:pPr>
            <a:r>
              <a:rPr lang="en-US" sz="2700" dirty="0"/>
              <a:t>13  </a:t>
            </a:r>
            <a:r>
              <a:rPr lang="en-US" sz="2700" b="1" u="sng" dirty="0">
                <a:solidFill>
                  <a:schemeClr val="bg2">
                    <a:lumMod val="50000"/>
                  </a:schemeClr>
                </a:solidFill>
              </a:rPr>
              <a:t>Ezra confesses</a:t>
            </a:r>
            <a:r>
              <a:rPr lang="en-US" sz="2700" b="1" dirty="0">
                <a:solidFill>
                  <a:srgbClr val="0070C0"/>
                </a:solidFill>
              </a:rPr>
              <a:t> </a:t>
            </a:r>
            <a:r>
              <a:rPr lang="en-US" sz="2700" dirty="0"/>
              <a:t>the punishment for all the evil deeds, and  great trespasses, was less than their iniquities deserve, yet Yahuah gave deliverance.</a:t>
            </a:r>
          </a:p>
          <a:p>
            <a:pPr lvl="0">
              <a:lnSpc>
                <a:spcPct val="110000"/>
              </a:lnSpc>
            </a:pPr>
            <a:r>
              <a:rPr lang="en-US" sz="2700" dirty="0"/>
              <a:t>14  </a:t>
            </a:r>
            <a:r>
              <a:rPr lang="en-US" sz="2700" b="1" u="sng" dirty="0">
                <a:solidFill>
                  <a:schemeClr val="bg2">
                    <a:lumMod val="50000"/>
                  </a:schemeClr>
                </a:solidFill>
              </a:rPr>
              <a:t>Ezra acknowledges</a:t>
            </a:r>
            <a:r>
              <a:rPr lang="en-US" sz="2700" dirty="0">
                <a:solidFill>
                  <a:schemeClr val="bg2">
                    <a:lumMod val="50000"/>
                  </a:schemeClr>
                </a:solidFill>
              </a:rPr>
              <a:t> </a:t>
            </a:r>
            <a:r>
              <a:rPr lang="en-US" sz="2700" dirty="0"/>
              <a:t>if they should repeat this abomination with the pagan nations, Yahuah would have the right to be angry and consume them so that not a remnant could escape.      </a:t>
            </a:r>
          </a:p>
          <a:p>
            <a:pPr lvl="0">
              <a:lnSpc>
                <a:spcPct val="110000"/>
              </a:lnSpc>
            </a:pPr>
            <a:r>
              <a:rPr lang="en-US" sz="2700" dirty="0"/>
              <a:t>15  </a:t>
            </a:r>
            <a:r>
              <a:rPr lang="en-US" sz="2700" b="1" u="sng" dirty="0">
                <a:solidFill>
                  <a:schemeClr val="bg2">
                    <a:lumMod val="50000"/>
                  </a:schemeClr>
                </a:solidFill>
              </a:rPr>
              <a:t>Ezra is thankful</a:t>
            </a:r>
            <a:r>
              <a:rPr lang="en-US" sz="2700" dirty="0">
                <a:solidFill>
                  <a:schemeClr val="bg2">
                    <a:lumMod val="50000"/>
                  </a:schemeClr>
                </a:solidFill>
              </a:rPr>
              <a:t> </a:t>
            </a:r>
            <a:r>
              <a:rPr lang="en-US" sz="2700" dirty="0"/>
              <a:t>that Yahuah is righteous: for Judah has escaped.  Now the people are standing before Yahuah in trespasses again, and </a:t>
            </a:r>
            <a:br>
              <a:rPr lang="en-US" sz="2700" dirty="0"/>
            </a:br>
            <a:r>
              <a:rPr lang="en-US" sz="2700" dirty="0"/>
              <a:t>they will not escape again.  </a:t>
            </a:r>
          </a:p>
        </p:txBody>
      </p:sp>
      <p:sp>
        <p:nvSpPr>
          <p:cNvPr id="9" name="Slide Number Placeholder 1"/>
          <p:cNvSpPr txBox="1">
            <a:spLocks/>
          </p:cNvSpPr>
          <p:nvPr/>
        </p:nvSpPr>
        <p:spPr>
          <a:xfrm>
            <a:off x="9372600" y="647217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60</a:t>
            </a:fld>
            <a:endParaRPr lang="en-US" b="1" dirty="0">
              <a:solidFill>
                <a:srgbClr val="713A1F"/>
              </a:solidFill>
            </a:endParaRPr>
          </a:p>
        </p:txBody>
      </p:sp>
      <p:sp>
        <p:nvSpPr>
          <p:cNvPr id="7" name="Title 2"/>
          <p:cNvSpPr txBox="1">
            <a:spLocks/>
          </p:cNvSpPr>
          <p:nvPr/>
        </p:nvSpPr>
        <p:spPr>
          <a:xfrm>
            <a:off x="152400" y="0"/>
            <a:ext cx="11734800" cy="1325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6600" b="1" dirty="0">
                <a:ln w="11430">
                  <a:solidFill>
                    <a:srgbClr val="E25110"/>
                  </a:solidFill>
                </a:ln>
                <a:solidFill>
                  <a:schemeClr val="accent5">
                    <a:lumMod val="75000"/>
                  </a:schemeClr>
                </a:solidFill>
                <a:effectLst>
                  <a:outerShdw blurRad="50800" dist="39000" dir="5460000" algn="tl">
                    <a:srgbClr val="000000">
                      <a:alpha val="38000"/>
                    </a:srgbClr>
                  </a:outerShdw>
                </a:effectLst>
                <a:latin typeface="Matura MT Script Capitals" pitchFamily="66" charset="0"/>
              </a:rPr>
              <a:t>Ezra </a:t>
            </a:r>
            <a:r>
              <a:rPr lang="en-US" sz="66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Pleads for</a:t>
            </a:r>
            <a:r>
              <a:rPr lang="en-US" sz="54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 </a:t>
            </a:r>
            <a:r>
              <a:rPr lang="en-US" sz="66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Judah</a:t>
            </a:r>
            <a:r>
              <a:rPr lang="en-US" sz="6600" b="1" dirty="0">
                <a:ln w="11430">
                  <a:solidFill>
                    <a:srgbClr val="E25110"/>
                  </a:solidFill>
                </a:ln>
                <a:solidFill>
                  <a:schemeClr val="accent5">
                    <a:lumMod val="75000"/>
                  </a:schemeClr>
                </a:solidFill>
                <a:effectLst>
                  <a:outerShdw blurRad="50800" dist="39000" dir="5460000" algn="tl">
                    <a:srgbClr val="000000">
                      <a:alpha val="38000"/>
                    </a:srgbClr>
                  </a:outerShdw>
                </a:effectLst>
                <a:latin typeface="Matura MT Script Capitals" pitchFamily="66" charset="0"/>
              </a:rPr>
              <a:t> </a:t>
            </a:r>
            <a:r>
              <a:rPr lang="en-US" b="1" dirty="0">
                <a:ln w="11430">
                  <a:solidFill>
                    <a:srgbClr val="E25110"/>
                  </a:solidFill>
                </a:ln>
                <a:solidFill>
                  <a:schemeClr val="accent5">
                    <a:lumMod val="75000"/>
                  </a:schemeClr>
                </a:solidFill>
                <a:effectLst>
                  <a:outerShdw blurRad="50800" dist="39000" dir="5460000" algn="tl">
                    <a:srgbClr val="000000">
                      <a:alpha val="38000"/>
                    </a:srgbClr>
                  </a:outerShdw>
                </a:effectLst>
                <a:latin typeface="+mn-lt"/>
              </a:rPr>
              <a:t>(</a:t>
            </a:r>
            <a:r>
              <a:rPr lang="en-US" b="1" dirty="0" err="1">
                <a:ln w="11430">
                  <a:solidFill>
                    <a:srgbClr val="E25110"/>
                  </a:solidFill>
                </a:ln>
                <a:solidFill>
                  <a:schemeClr val="accent5">
                    <a:lumMod val="75000"/>
                  </a:schemeClr>
                </a:solidFill>
                <a:effectLst>
                  <a:outerShdw blurRad="50800" dist="39000" dir="5460000" algn="tl">
                    <a:srgbClr val="000000">
                      <a:alpha val="38000"/>
                    </a:srgbClr>
                  </a:outerShdw>
                </a:effectLst>
                <a:latin typeface="+mn-lt"/>
              </a:rPr>
              <a:t>con’t</a:t>
            </a:r>
            <a:r>
              <a:rPr lang="en-US" b="1" dirty="0">
                <a:ln w="11430">
                  <a:solidFill>
                    <a:srgbClr val="E25110"/>
                  </a:solidFill>
                </a:ln>
                <a:solidFill>
                  <a:schemeClr val="accent5">
                    <a:lumMod val="75000"/>
                  </a:schemeClr>
                </a:solidFill>
                <a:effectLst>
                  <a:outerShdw blurRad="50800" dist="39000" dir="5460000" algn="tl">
                    <a:srgbClr val="000000">
                      <a:alpha val="38000"/>
                    </a:srgbClr>
                  </a:outerShdw>
                </a:effectLst>
                <a:latin typeface="+mn-lt"/>
              </a:rPr>
              <a:t>)</a:t>
            </a:r>
            <a:r>
              <a:rPr lang="en-US" sz="2800" b="1" dirty="0">
                <a:ln w="11430">
                  <a:solidFill>
                    <a:srgbClr val="E25110"/>
                  </a:solidFill>
                </a:ln>
                <a:solidFill>
                  <a:schemeClr val="accent5">
                    <a:lumMod val="75000"/>
                  </a:schemeClr>
                </a:solidFill>
                <a:effectLst>
                  <a:outerShdw blurRad="50800" dist="39000" dir="5460000" algn="tl">
                    <a:srgbClr val="000000">
                      <a:alpha val="38000"/>
                    </a:srgbClr>
                  </a:outerShdw>
                </a:effectLst>
                <a:latin typeface="+mn-lt"/>
              </a:rPr>
              <a:t> </a:t>
            </a:r>
            <a:endParaRPr lang="en-US" sz="2800" b="1" dirty="0">
              <a:ln w="11430">
                <a:solidFill>
                  <a:srgbClr val="9E2A2A"/>
                </a:solidFill>
              </a:ln>
              <a:solidFill>
                <a:schemeClr val="accent5">
                  <a:lumMod val="75000"/>
                </a:schemeClr>
              </a:solidFill>
              <a:effectLst>
                <a:outerShdw blurRad="50800" dist="39000" dir="5460000" algn="tl">
                  <a:srgbClr val="000000">
                    <a:alpha val="38000"/>
                  </a:srgbClr>
                </a:outerShdw>
              </a:effectLst>
              <a:latin typeface="+mn-lt"/>
            </a:endParaRPr>
          </a:p>
        </p:txBody>
      </p:sp>
      <p:pic>
        <p:nvPicPr>
          <p:cNvPr id="8" name="Picture 7" descr="C:\Users\Rae\Desktop\isaiah edi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10363200" y="685800"/>
            <a:ext cx="1676400" cy="2211660"/>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
        <p:nvSpPr>
          <p:cNvPr id="10" name="Content Placeholder 5"/>
          <p:cNvSpPr txBox="1">
            <a:spLocks/>
          </p:cNvSpPr>
          <p:nvPr/>
        </p:nvSpPr>
        <p:spPr>
          <a:xfrm>
            <a:off x="7086600" y="1295400"/>
            <a:ext cx="4838700" cy="5387052"/>
          </a:xfrm>
          <a:prstGeom prst="rect">
            <a:avLst/>
          </a:prstGeom>
        </p:spPr>
        <p:txBody>
          <a:bodyPr vert="horz" lIns="91440" tIns="45720" rIns="91440" bIns="45720" rtlCol="0">
            <a:norm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b="1" dirty="0">
                <a:ln>
                  <a:solidFill>
                    <a:schemeClr val="accent5">
                      <a:lumMod val="50000"/>
                    </a:schemeClr>
                  </a:solidFill>
                </a:ln>
                <a:solidFill>
                  <a:schemeClr val="accent5">
                    <a:lumMod val="75000"/>
                  </a:schemeClr>
                </a:solidFill>
              </a:rPr>
              <a:t>Ezra 10 Summary</a:t>
            </a:r>
          </a:p>
          <a:p>
            <a:pPr lvl="0"/>
            <a:r>
              <a:rPr lang="en-US" sz="2500" dirty="0"/>
              <a:t>1 Now when </a:t>
            </a:r>
            <a:r>
              <a:rPr lang="en-US" sz="2500" b="1" u="sng" dirty="0">
                <a:solidFill>
                  <a:schemeClr val="bg2">
                    <a:lumMod val="50000"/>
                  </a:schemeClr>
                </a:solidFill>
              </a:rPr>
              <a:t>Ezra had </a:t>
            </a:r>
            <a:br>
              <a:rPr lang="en-US" sz="2500" b="1" u="sng" dirty="0">
                <a:solidFill>
                  <a:schemeClr val="bg2">
                    <a:lumMod val="50000"/>
                  </a:schemeClr>
                </a:solidFill>
              </a:rPr>
            </a:br>
            <a:r>
              <a:rPr lang="en-US" sz="2500" b="1" u="sng" dirty="0">
                <a:solidFill>
                  <a:schemeClr val="bg2">
                    <a:lumMod val="50000"/>
                  </a:schemeClr>
                </a:solidFill>
              </a:rPr>
              <a:t>prayed, confessed and </a:t>
            </a:r>
            <a:br>
              <a:rPr lang="en-US" sz="2500" b="1" u="sng" dirty="0">
                <a:solidFill>
                  <a:schemeClr val="bg2">
                    <a:lumMod val="50000"/>
                  </a:schemeClr>
                </a:solidFill>
              </a:rPr>
            </a:br>
            <a:r>
              <a:rPr lang="en-US" sz="2500" b="1" u="sng" dirty="0">
                <a:solidFill>
                  <a:schemeClr val="bg2">
                    <a:lumMod val="50000"/>
                  </a:schemeClr>
                </a:solidFill>
              </a:rPr>
              <a:t>wept</a:t>
            </a:r>
            <a:r>
              <a:rPr lang="en-US" sz="2500" dirty="0">
                <a:solidFill>
                  <a:schemeClr val="bg2">
                    <a:lumMod val="50000"/>
                  </a:schemeClr>
                </a:solidFill>
              </a:rPr>
              <a:t>,</a:t>
            </a:r>
            <a:r>
              <a:rPr lang="en-US" sz="2500" dirty="0"/>
              <a:t> he cast himself </a:t>
            </a:r>
            <a:br>
              <a:rPr lang="en-US" sz="2500" dirty="0"/>
            </a:br>
            <a:r>
              <a:rPr lang="en-US" sz="2500" dirty="0"/>
              <a:t>down before Yahuah before a very great congregation of weeping men, women and children.</a:t>
            </a:r>
          </a:p>
          <a:p>
            <a:pPr lvl="0"/>
            <a:r>
              <a:rPr lang="en-US" sz="2500" dirty="0"/>
              <a:t>2  </a:t>
            </a:r>
            <a:r>
              <a:rPr lang="en-US" sz="2500" b="1" u="sng" dirty="0">
                <a:solidFill>
                  <a:schemeClr val="bg2">
                    <a:lumMod val="50000"/>
                  </a:schemeClr>
                </a:solidFill>
              </a:rPr>
              <a:t>The people agreed they have trespassed</a:t>
            </a:r>
            <a:r>
              <a:rPr lang="en-US" sz="2500" dirty="0">
                <a:solidFill>
                  <a:schemeClr val="bg2">
                    <a:lumMod val="50000"/>
                  </a:schemeClr>
                </a:solidFill>
              </a:rPr>
              <a:t> </a:t>
            </a:r>
            <a:r>
              <a:rPr lang="en-US" sz="2500" dirty="0"/>
              <a:t>against Yahuah by </a:t>
            </a:r>
            <a:br>
              <a:rPr lang="en-US" sz="2500" dirty="0"/>
            </a:br>
            <a:r>
              <a:rPr lang="en-US" sz="2500" dirty="0"/>
              <a:t>taking strange wives.</a:t>
            </a:r>
          </a:p>
          <a:p>
            <a:pPr lvl="0"/>
            <a:r>
              <a:rPr lang="en-US" sz="2500" dirty="0"/>
              <a:t>3 </a:t>
            </a:r>
            <a:r>
              <a:rPr lang="en-US" sz="2500" b="1" dirty="0">
                <a:solidFill>
                  <a:srgbClr val="0070C0"/>
                </a:solidFill>
              </a:rPr>
              <a:t> A covenant was made by the people with Yahuah on that day, to put away all their strange wives</a:t>
            </a:r>
            <a:r>
              <a:rPr lang="en-US" sz="2500" dirty="0"/>
              <a:t>.  </a:t>
            </a:r>
            <a:r>
              <a:rPr lang="en-US" sz="2500" b="1" dirty="0">
                <a:ln>
                  <a:solidFill>
                    <a:srgbClr val="FF9966"/>
                  </a:solidFill>
                </a:ln>
                <a:solidFill>
                  <a:srgbClr val="B8003D"/>
                </a:solidFill>
              </a:rPr>
              <a:t>[For how long?]</a:t>
            </a:r>
            <a:endParaRPr lang="en-US" sz="2500" b="1" dirty="0">
              <a:ln>
                <a:solidFill>
                  <a:srgbClr val="FF9966"/>
                </a:solidFill>
              </a:ln>
            </a:endParaRPr>
          </a:p>
          <a:p>
            <a:endParaRPr lang="en-US" dirty="0"/>
          </a:p>
        </p:txBody>
      </p:sp>
    </p:spTree>
    <p:extLst>
      <p:ext uri="{BB962C8B-B14F-4D97-AF65-F5344CB8AC3E}">
        <p14:creationId xmlns:p14="http://schemas.microsoft.com/office/powerpoint/2010/main" val="343504230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365125"/>
            <a:ext cx="12192000" cy="1692275"/>
          </a:xfrm>
          <a:solidFill>
            <a:schemeClr val="tx1">
              <a:alpha val="32000"/>
            </a:schemeClr>
          </a:solidFill>
          <a:scene3d>
            <a:camera prst="orthographicFront"/>
            <a:lightRig rig="soft" dir="t">
              <a:rot lat="0" lon="0" rev="10800000"/>
            </a:lightRig>
          </a:scene3d>
          <a:sp3d>
            <a:bevelT w="152400" h="50800" prst="softRound"/>
          </a:sp3d>
        </p:spPr>
        <p:txBody>
          <a:bodyPr>
            <a:normAutofit fontScale="90000"/>
            <a:sp3d>
              <a:bevelT w="27940" h="12700"/>
              <a:contourClr>
                <a:srgbClr val="DDDDDD"/>
              </a:contourClr>
            </a:sp3d>
          </a:bodyPr>
          <a:lstStyle/>
          <a:p>
            <a:pPr algn="ctr"/>
            <a:r>
              <a:rPr lang="en-US" sz="6700" b="1" spc="150" dirty="0">
                <a:ln w="11430"/>
                <a:solidFill>
                  <a:srgbClr val="F8F8F8"/>
                </a:solidFill>
                <a:effectLst>
                  <a:outerShdw blurRad="25400" algn="tl" rotWithShape="0">
                    <a:srgbClr val="000000">
                      <a:alpha val="43000"/>
                    </a:srgbClr>
                  </a:outerShdw>
                </a:effectLst>
                <a:latin typeface="Berlin Sans FB Demi" pitchFamily="34" charset="0"/>
              </a:rPr>
              <a:t>Only 80 years have passed &amp; the spots are still the same! </a:t>
            </a:r>
            <a:r>
              <a:rPr lang="en-US" sz="4000" b="1" i="1" spc="150" dirty="0">
                <a:ln w="11430"/>
                <a:solidFill>
                  <a:srgbClr val="F8F8F8"/>
                </a:solidFill>
                <a:effectLst>
                  <a:outerShdw blurRad="25400" algn="tl" rotWithShape="0">
                    <a:srgbClr val="000000">
                      <a:alpha val="43000"/>
                    </a:srgbClr>
                  </a:outerShdw>
                </a:effectLst>
                <a:latin typeface="Berlin Sans FB Demi" pitchFamily="34" charset="0"/>
              </a:rPr>
              <a:t>(Jer 13:23)</a:t>
            </a:r>
            <a:endParaRPr lang="en-US" sz="1800" b="1" i="1" spc="150" dirty="0">
              <a:ln w="11430"/>
              <a:solidFill>
                <a:srgbClr val="F8F8F8"/>
              </a:solidFill>
              <a:effectLst>
                <a:outerShdw blurRad="25400" algn="tl" rotWithShape="0">
                  <a:srgbClr val="000000">
                    <a:alpha val="43000"/>
                  </a:srgbClr>
                </a:outerShdw>
              </a:effectLst>
              <a:latin typeface="Berlin Sans FB Demi" pitchFamily="34" charset="0"/>
            </a:endParaRPr>
          </a:p>
        </p:txBody>
      </p:sp>
      <p:sp>
        <p:nvSpPr>
          <p:cNvPr id="2" name="Slide Number Placeholder 1"/>
          <p:cNvSpPr>
            <a:spLocks noGrp="1"/>
          </p:cNvSpPr>
          <p:nvPr>
            <p:ph type="sldNum" sz="quarter" idx="12"/>
          </p:nvPr>
        </p:nvSpPr>
        <p:spPr>
          <a:xfrm>
            <a:off x="8763000" y="6508750"/>
            <a:ext cx="3352800" cy="349250"/>
          </a:xfrm>
        </p:spPr>
        <p:txBody>
          <a:bodyPr/>
          <a:lstStyle/>
          <a:p>
            <a:fld id="{AA4C6552-42F6-43F2-A3FB-E92E8C09004E}" type="slidenum">
              <a:rPr lang="en-US" sz="1600" b="1" smtClean="0">
                <a:solidFill>
                  <a:schemeClr val="tx1"/>
                </a:solidFill>
              </a:rPr>
              <a:t>61</a:t>
            </a:fld>
            <a:endParaRPr lang="en-US" b="1" dirty="0">
              <a:solidFill>
                <a:schemeClr val="tx1"/>
              </a:solidFill>
            </a:endParaRPr>
          </a:p>
        </p:txBody>
      </p:sp>
    </p:spTree>
    <p:extLst>
      <p:ext uri="{BB962C8B-B14F-4D97-AF65-F5344CB8AC3E}">
        <p14:creationId xmlns:p14="http://schemas.microsoft.com/office/powerpoint/2010/main" val="69855773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1"/>
          </a:xfrm>
        </p:spPr>
        <p:txBody>
          <a:bodyPr>
            <a:normAutofit/>
            <a:scene3d>
              <a:camera prst="orthographicFront"/>
              <a:lightRig rig="threePt" dir="t"/>
            </a:scene3d>
            <a:sp3d extrusionH="57150">
              <a:bevelT h="25400" prst="softRound"/>
            </a:sp3d>
          </a:bodyPr>
          <a:lstStyle/>
          <a:p>
            <a:pPr algn="ctr"/>
            <a:r>
              <a:rPr lang="en-US" sz="4800" b="1" dirty="0">
                <a:ln w="11430"/>
                <a:solidFill>
                  <a:srgbClr val="00B0F0"/>
                </a:solidFill>
                <a:effectLst>
                  <a:outerShdw blurRad="50800" dist="39000" dir="5460000" algn="tl">
                    <a:srgbClr val="000000">
                      <a:alpha val="38000"/>
                    </a:srgbClr>
                  </a:outerShdw>
                </a:effectLst>
                <a:latin typeface="Cooper Black" pitchFamily="18" charset="0"/>
              </a:rPr>
              <a:t>~457 BC    </a:t>
            </a:r>
            <a:r>
              <a:rPr lang="en-US" sz="4800" b="1" dirty="0">
                <a:ln w="11430"/>
                <a:solidFill>
                  <a:schemeClr val="accent4">
                    <a:lumMod val="75000"/>
                  </a:schemeClr>
                </a:solidFill>
                <a:effectLst>
                  <a:outerShdw blurRad="50800" dist="39000" dir="5460000" algn="tl">
                    <a:srgbClr val="000000">
                      <a:alpha val="38000"/>
                    </a:srgbClr>
                  </a:outerShdw>
                </a:effectLst>
                <a:latin typeface="Cooper Black" pitchFamily="18" charset="0"/>
              </a:rPr>
              <a:t> Judah’s  2</a:t>
            </a:r>
            <a:r>
              <a:rPr lang="en-US" sz="4800" b="1" baseline="30000" dirty="0">
                <a:ln w="11430"/>
                <a:solidFill>
                  <a:schemeClr val="accent4">
                    <a:lumMod val="75000"/>
                  </a:schemeClr>
                </a:solidFill>
                <a:effectLst>
                  <a:outerShdw blurRad="50800" dist="39000" dir="5460000" algn="tl">
                    <a:srgbClr val="000000">
                      <a:alpha val="38000"/>
                    </a:srgbClr>
                  </a:outerShdw>
                </a:effectLst>
                <a:latin typeface="Cooper Black" pitchFamily="18" charset="0"/>
              </a:rPr>
              <a:t>nd</a:t>
            </a:r>
            <a:r>
              <a:rPr lang="en-US" sz="4800" b="1" dirty="0">
                <a:ln w="11430"/>
                <a:solidFill>
                  <a:schemeClr val="accent4">
                    <a:lumMod val="75000"/>
                  </a:schemeClr>
                </a:solidFill>
                <a:effectLst>
                  <a:outerShdw blurRad="50800" dist="39000" dir="5460000" algn="tl">
                    <a:srgbClr val="000000">
                      <a:alpha val="38000"/>
                    </a:srgbClr>
                  </a:outerShdw>
                </a:effectLst>
                <a:latin typeface="Cooper Black" pitchFamily="18" charset="0"/>
              </a:rPr>
              <a:t> Return</a:t>
            </a:r>
            <a:endParaRPr lang="en-US" dirty="0">
              <a:solidFill>
                <a:schemeClr val="accent4">
                  <a:lumMod val="75000"/>
                </a:schemeClr>
              </a:solidFill>
            </a:endParaRPr>
          </a:p>
        </p:txBody>
      </p:sp>
      <p:sp>
        <p:nvSpPr>
          <p:cNvPr id="4" name="Slide Number Placeholder 3"/>
          <p:cNvSpPr>
            <a:spLocks noGrp="1"/>
          </p:cNvSpPr>
          <p:nvPr>
            <p:ph type="sldNum" sz="quarter" idx="12"/>
          </p:nvPr>
        </p:nvSpPr>
        <p:spPr>
          <a:xfrm>
            <a:off x="9477984" y="6492875"/>
            <a:ext cx="2743200" cy="365125"/>
          </a:xfrm>
        </p:spPr>
        <p:txBody>
          <a:bodyPr/>
          <a:lstStyle/>
          <a:p>
            <a:fld id="{AA4C6552-42F6-43F2-A3FB-E92E8C09004E}" type="slidenum">
              <a:rPr lang="en-US" smtClean="0"/>
              <a:pPr/>
              <a:t>62</a:t>
            </a:fld>
            <a:endParaRPr lang="en-US" dirty="0"/>
          </a:p>
        </p:txBody>
      </p:sp>
      <p:graphicFrame>
        <p:nvGraphicFramePr>
          <p:cNvPr id="7" name="Content Placeholder 4"/>
          <p:cNvGraphicFramePr>
            <a:graphicFrameLocks/>
          </p:cNvGraphicFramePr>
          <p:nvPr>
            <p:extLst>
              <p:ext uri="{D42A27DB-BD31-4B8C-83A1-F6EECF244321}">
                <p14:modId xmlns:p14="http://schemas.microsoft.com/office/powerpoint/2010/main" val="266112635"/>
              </p:ext>
            </p:extLst>
          </p:nvPr>
        </p:nvGraphicFramePr>
        <p:xfrm>
          <a:off x="472440" y="898000"/>
          <a:ext cx="11201400" cy="3032760"/>
        </p:xfrm>
        <a:graphic>
          <a:graphicData uri="http://schemas.openxmlformats.org/drawingml/2006/table">
            <a:tbl>
              <a:tblPr firstRow="1" bandRow="1">
                <a:tableStyleId>{21E4AEA4-8DFA-4A89-87EB-49C32662AFE0}</a:tableStyleId>
              </a:tblPr>
              <a:tblGrid>
                <a:gridCol w="1584960">
                  <a:extLst>
                    <a:ext uri="{9D8B030D-6E8A-4147-A177-3AD203B41FA5}">
                      <a16:colId xmlns:a16="http://schemas.microsoft.com/office/drawing/2014/main" val="20000"/>
                    </a:ext>
                  </a:extLst>
                </a:gridCol>
                <a:gridCol w="1158240">
                  <a:extLst>
                    <a:ext uri="{9D8B030D-6E8A-4147-A177-3AD203B41FA5}">
                      <a16:colId xmlns:a16="http://schemas.microsoft.com/office/drawing/2014/main" val="20001"/>
                    </a:ext>
                  </a:extLst>
                </a:gridCol>
                <a:gridCol w="8458200">
                  <a:extLst>
                    <a:ext uri="{9D8B030D-6E8A-4147-A177-3AD203B41FA5}">
                      <a16:colId xmlns:a16="http://schemas.microsoft.com/office/drawing/2014/main" val="20002"/>
                    </a:ext>
                  </a:extLst>
                </a:gridCol>
              </a:tblGrid>
              <a:tr h="502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Ref.</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Date</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algn="ctr"/>
                      <a:r>
                        <a:rPr lang="en-US" sz="2800" dirty="0">
                          <a:ln>
                            <a:solidFill>
                              <a:schemeClr val="accent5">
                                <a:lumMod val="75000"/>
                              </a:schemeClr>
                            </a:solidFill>
                          </a:ln>
                          <a:effectLst>
                            <a:outerShdw blurRad="38100" dist="38100" dir="2700000" algn="tl">
                              <a:srgbClr val="000000">
                                <a:alpha val="43137"/>
                              </a:srgbClr>
                            </a:outerShdw>
                          </a:effectLst>
                        </a:rPr>
                        <a:t>Description</a:t>
                      </a:r>
                      <a:endPar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extLst>
                  <a:ext uri="{0D108BD9-81ED-4DB2-BD59-A6C34878D82A}">
                    <a16:rowId xmlns:a16="http://schemas.microsoft.com/office/drawing/2014/main" val="10000"/>
                  </a:ext>
                </a:extLst>
              </a:tr>
              <a:tr h="370840">
                <a:tc>
                  <a:txBody>
                    <a:bodyPr/>
                    <a:lstStyle/>
                    <a:p>
                      <a:pPr marL="0" marR="0">
                        <a:lnSpc>
                          <a:spcPct val="115000"/>
                        </a:lnSpc>
                        <a:spcBef>
                          <a:spcPts val="0"/>
                        </a:spcBef>
                        <a:spcAft>
                          <a:spcPts val="0"/>
                        </a:spcAft>
                      </a:pPr>
                      <a:r>
                        <a:rPr lang="en-US" sz="2000" strike="noStrike" dirty="0">
                          <a:effectLst/>
                          <a:latin typeface="Calibri"/>
                          <a:ea typeface="Calibri"/>
                          <a:cs typeface="Calibri"/>
                        </a:rPr>
                        <a:t> </a:t>
                      </a:r>
                      <a:endParaRPr lang="en-US" sz="2000" strike="noStrike"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gn="ctr">
                        <a:lnSpc>
                          <a:spcPct val="115000"/>
                        </a:lnSpc>
                        <a:spcBef>
                          <a:spcPts val="0"/>
                        </a:spcBef>
                        <a:spcAft>
                          <a:spcPts val="0"/>
                        </a:spcAft>
                      </a:pPr>
                      <a:r>
                        <a:rPr lang="en-US" sz="2000" strike="noStrike" dirty="0">
                          <a:effectLst/>
                          <a:latin typeface="Calibri"/>
                          <a:ea typeface="Calibri"/>
                          <a:cs typeface="Calibri"/>
                        </a:rPr>
                        <a:t>Review </a:t>
                      </a:r>
                      <a:endParaRPr lang="en-US" sz="2000" strike="noStrike"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strike="noStrike" dirty="0">
                          <a:effectLst/>
                          <a:latin typeface="Calibri"/>
                          <a:ea typeface="Calibri"/>
                          <a:cs typeface="Times New Roman"/>
                        </a:rPr>
                        <a:t>2</a:t>
                      </a:r>
                      <a:r>
                        <a:rPr lang="en-US" sz="2000" strike="noStrike" baseline="30000" dirty="0">
                          <a:effectLst/>
                          <a:latin typeface="Calibri"/>
                          <a:ea typeface="Calibri"/>
                          <a:cs typeface="Times New Roman"/>
                        </a:rPr>
                        <a:t>nd</a:t>
                      </a:r>
                      <a:r>
                        <a:rPr lang="en-US" sz="2000" strike="noStrike" baseline="0" dirty="0">
                          <a:effectLst/>
                          <a:latin typeface="Calibri"/>
                          <a:ea typeface="Calibri"/>
                          <a:cs typeface="Times New Roman"/>
                        </a:rPr>
                        <a:t> &amp; 3</a:t>
                      </a:r>
                      <a:r>
                        <a:rPr lang="en-US" sz="2000" strike="noStrike" baseline="30000" dirty="0">
                          <a:effectLst/>
                          <a:latin typeface="Calibri"/>
                          <a:ea typeface="Calibri"/>
                          <a:cs typeface="Times New Roman"/>
                        </a:rPr>
                        <a:t>rd</a:t>
                      </a:r>
                      <a:r>
                        <a:rPr lang="en-US" sz="2000" strike="noStrike" baseline="0" dirty="0">
                          <a:effectLst/>
                          <a:latin typeface="Calibri"/>
                          <a:ea typeface="Calibri"/>
                          <a:cs typeface="Times New Roman"/>
                        </a:rPr>
                        <a:t> Return of the Exiles from Babylon</a:t>
                      </a:r>
                      <a:endParaRPr lang="en-US" sz="2000" strike="noStrike"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1"/>
                  </a:ext>
                </a:extLst>
              </a:tr>
              <a:tr h="370840">
                <a:tc>
                  <a:txBody>
                    <a:bodyPr/>
                    <a:lstStyle/>
                    <a:p>
                      <a:pPr marL="0" marR="0">
                        <a:lnSpc>
                          <a:spcPct val="115000"/>
                        </a:lnSpc>
                        <a:spcBef>
                          <a:spcPts val="0"/>
                        </a:spcBef>
                        <a:spcAft>
                          <a:spcPts val="0"/>
                        </a:spcAft>
                      </a:pPr>
                      <a:r>
                        <a:rPr lang="en-US" sz="2000" dirty="0">
                          <a:effectLst/>
                          <a:latin typeface="Calibri"/>
                          <a:ea typeface="Calibri"/>
                          <a:cs typeface="Times New Roman"/>
                        </a:rPr>
                        <a:t>Ezra 9:1-2</a:t>
                      </a:r>
                    </a:p>
                    <a:p>
                      <a:pPr marL="0" marR="0">
                        <a:lnSpc>
                          <a:spcPct val="115000"/>
                        </a:lnSpc>
                        <a:spcBef>
                          <a:spcPts val="0"/>
                        </a:spcBef>
                        <a:spcAft>
                          <a:spcPts val="0"/>
                        </a:spcAft>
                      </a:pPr>
                      <a:r>
                        <a:rPr lang="en-US" sz="2000" dirty="0">
                          <a:effectLst/>
                          <a:latin typeface="Calibri"/>
                          <a:ea typeface="Calibri"/>
                          <a:cs typeface="Times New Roman"/>
                        </a:rPr>
                        <a:t>2</a:t>
                      </a:r>
                      <a:r>
                        <a:rPr lang="en-US" sz="2000" baseline="30000" dirty="0">
                          <a:effectLst/>
                          <a:latin typeface="Calibri"/>
                          <a:ea typeface="Calibri"/>
                          <a:cs typeface="Times New Roman"/>
                        </a:rPr>
                        <a:t>nd</a:t>
                      </a:r>
                      <a:r>
                        <a:rPr lang="en-US" sz="2000" dirty="0">
                          <a:effectLst/>
                          <a:latin typeface="Calibri"/>
                          <a:ea typeface="Calibri"/>
                          <a:cs typeface="Times New Roman"/>
                        </a:rPr>
                        <a:t> Return</a:t>
                      </a: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solidFill>
                            <a:srgbClr val="C00000"/>
                          </a:solidFill>
                          <a:effectLst/>
                          <a:latin typeface="Calibri"/>
                          <a:ea typeface="Calibri"/>
                          <a:cs typeface="Times New Roman"/>
                        </a:rPr>
                        <a:t>~457 BC</a:t>
                      </a: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dirty="0">
                          <a:effectLst/>
                          <a:latin typeface="Calibri"/>
                          <a:ea typeface="Calibri"/>
                          <a:cs typeface="Times New Roman"/>
                        </a:rPr>
                        <a:t>Levites &amp;</a:t>
                      </a:r>
                      <a:r>
                        <a:rPr lang="en-US" sz="2000" baseline="0" dirty="0">
                          <a:effectLst/>
                          <a:latin typeface="Calibri"/>
                          <a:ea typeface="Calibri"/>
                          <a:cs typeface="Times New Roman"/>
                        </a:rPr>
                        <a:t> priests had taken pagan wives of these nations:  Canaanites, Hittites, </a:t>
                      </a:r>
                      <a:r>
                        <a:rPr lang="en-US" sz="2000" baseline="0" dirty="0" err="1">
                          <a:effectLst/>
                          <a:latin typeface="Calibri"/>
                          <a:ea typeface="Calibri"/>
                          <a:cs typeface="Times New Roman"/>
                        </a:rPr>
                        <a:t>Perizzites</a:t>
                      </a:r>
                      <a:r>
                        <a:rPr lang="en-US" sz="2000" baseline="0" dirty="0">
                          <a:effectLst/>
                          <a:latin typeface="Calibri"/>
                          <a:ea typeface="Calibri"/>
                          <a:cs typeface="Times New Roman"/>
                        </a:rPr>
                        <a:t>, </a:t>
                      </a:r>
                      <a:r>
                        <a:rPr lang="en-US" sz="2000" baseline="0" dirty="0" err="1">
                          <a:effectLst/>
                          <a:latin typeface="Calibri"/>
                          <a:ea typeface="Calibri"/>
                          <a:cs typeface="Times New Roman"/>
                        </a:rPr>
                        <a:t>Jebusites</a:t>
                      </a:r>
                      <a:r>
                        <a:rPr lang="en-US" sz="2000" baseline="0" dirty="0">
                          <a:effectLst/>
                          <a:latin typeface="Calibri"/>
                          <a:ea typeface="Calibri"/>
                          <a:cs typeface="Times New Roman"/>
                        </a:rPr>
                        <a:t>, Ammonites, Moabites, Egyptians &amp; Amorites.</a:t>
                      </a:r>
                    </a:p>
                    <a:p>
                      <a:pPr marL="0" marR="0">
                        <a:lnSpc>
                          <a:spcPct val="115000"/>
                        </a:lnSpc>
                        <a:spcBef>
                          <a:spcPts val="0"/>
                        </a:spcBef>
                        <a:spcAft>
                          <a:spcPts val="0"/>
                        </a:spcAft>
                      </a:pPr>
                      <a:r>
                        <a:rPr lang="en-US" sz="2000" baseline="0" dirty="0">
                          <a:effectLst/>
                          <a:latin typeface="Calibri"/>
                          <a:ea typeface="Calibri"/>
                          <a:cs typeface="Times New Roman"/>
                        </a:rPr>
                        <a:t>They also took pagan women for their sons.</a:t>
                      </a:r>
                      <a:br>
                        <a:rPr lang="en-US" sz="2000" baseline="0" dirty="0">
                          <a:effectLst/>
                          <a:latin typeface="Calibri"/>
                          <a:ea typeface="Calibri"/>
                          <a:cs typeface="Times New Roman"/>
                        </a:rPr>
                      </a:br>
                      <a:r>
                        <a:rPr lang="en-US" sz="2000" baseline="0" dirty="0">
                          <a:effectLst/>
                          <a:latin typeface="Calibri"/>
                          <a:ea typeface="Calibri"/>
                          <a:cs typeface="Times New Roman"/>
                        </a:rPr>
                        <a:t>The princes and rulers were chief in this trespass.</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2"/>
                  </a:ext>
                </a:extLst>
              </a:tr>
              <a:tr h="370840">
                <a:tc>
                  <a:txBody>
                    <a:bodyPr/>
                    <a:lstStyle/>
                    <a:p>
                      <a:pPr marL="0" marR="0">
                        <a:lnSpc>
                          <a:spcPct val="115000"/>
                        </a:lnSpc>
                        <a:spcBef>
                          <a:spcPts val="0"/>
                        </a:spcBef>
                        <a:spcAft>
                          <a:spcPts val="0"/>
                        </a:spcAft>
                      </a:pP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endParaRPr lang="en-US" sz="2000" b="1" dirty="0">
                        <a:solidFill>
                          <a:srgbClr val="C0000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3"/>
                  </a:ext>
                </a:extLst>
              </a:tr>
              <a:tr h="370840">
                <a:tc>
                  <a:txBody>
                    <a:bodyPr/>
                    <a:lstStyle/>
                    <a:p>
                      <a:pPr marL="0" marR="0">
                        <a:lnSpc>
                          <a:spcPct val="115000"/>
                        </a:lnSpc>
                        <a:spcBef>
                          <a:spcPts val="0"/>
                        </a:spcBef>
                        <a:spcAft>
                          <a:spcPts val="0"/>
                        </a:spcAft>
                      </a:pP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endParaRPr lang="en-US" sz="2000" dirty="0">
                        <a:solidFill>
                          <a:srgbClr val="C0000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endParaRPr lang="en-US" sz="2000" b="1" dirty="0">
                        <a:effectLst/>
                        <a:latin typeface="Broadway" pitchFamily="82" charset="0"/>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4"/>
                  </a:ext>
                </a:extLst>
              </a:tr>
            </a:tbl>
          </a:graphicData>
        </a:graphic>
      </p:graphicFrame>
      <p:sp>
        <p:nvSpPr>
          <p:cNvPr id="5" name="TextBox 4"/>
          <p:cNvSpPr txBox="1"/>
          <p:nvPr/>
        </p:nvSpPr>
        <p:spPr>
          <a:xfrm>
            <a:off x="1295400" y="3505200"/>
            <a:ext cx="9525000" cy="2062103"/>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w="76200">
            <a:solidFill>
              <a:schemeClr val="accent2">
                <a:lumMod val="60000"/>
                <a:lumOff val="40000"/>
              </a:schemeClr>
            </a:solidFill>
          </a:ln>
          <a:scene3d>
            <a:camera prst="orthographicFront"/>
            <a:lightRig rig="soft" dir="t">
              <a:rot lat="0" lon="0" rev="10800000"/>
            </a:lightRig>
          </a:scene3d>
          <a:sp3d>
            <a:bevelT w="152400" h="50800" prst="softRound"/>
          </a:sp3d>
        </p:spPr>
        <p:txBody>
          <a:bodyPr wrap="square" rtlCol="0">
            <a:spAutoFit/>
            <a:sp3d>
              <a:bevelT w="27940" h="12700"/>
              <a:contourClr>
                <a:srgbClr val="DDDDDD"/>
              </a:contourClr>
            </a:sp3d>
          </a:bodyPr>
          <a:lstStyle/>
          <a:p>
            <a:pPr algn="ctr"/>
            <a:r>
              <a:rPr lang="en-US" sz="3200" b="1" spc="150" dirty="0">
                <a:ln w="11430"/>
                <a:solidFill>
                  <a:srgbClr val="F8F8F8"/>
                </a:solidFill>
                <a:effectLst>
                  <a:outerShdw blurRad="25400" algn="tl" rotWithShape="0">
                    <a:srgbClr val="000000">
                      <a:alpha val="43000"/>
                    </a:srgbClr>
                  </a:outerShdw>
                </a:effectLst>
              </a:rPr>
              <a:t>Ezra did everything he could to encourage the people to repent and change their ways. </a:t>
            </a:r>
          </a:p>
          <a:p>
            <a:pPr algn="ctr"/>
            <a:r>
              <a:rPr lang="en-US" sz="3200" b="1" spc="150" dirty="0">
                <a:ln w="11430"/>
                <a:solidFill>
                  <a:srgbClr val="F8F8F8"/>
                </a:solidFill>
                <a:effectLst>
                  <a:outerShdw blurRad="25400" algn="tl" rotWithShape="0">
                    <a:srgbClr val="000000">
                      <a:alpha val="43000"/>
                    </a:srgbClr>
                  </a:outerShdw>
                </a:effectLst>
              </a:rPr>
              <a:t>(1)  Did the people honour that promise? </a:t>
            </a:r>
          </a:p>
          <a:p>
            <a:pPr algn="ctr"/>
            <a:r>
              <a:rPr lang="en-US" sz="3200" b="1" spc="150" dirty="0">
                <a:ln w="11430"/>
                <a:solidFill>
                  <a:srgbClr val="F8F8F8"/>
                </a:solidFill>
                <a:effectLst>
                  <a:outerShdw blurRad="25400" algn="tl" rotWithShape="0">
                    <a:srgbClr val="000000">
                      <a:alpha val="43000"/>
                    </a:srgbClr>
                  </a:outerShdw>
                </a:effectLst>
              </a:rPr>
              <a:t>(2)  For how long? </a:t>
            </a:r>
          </a:p>
        </p:txBody>
      </p:sp>
    </p:spTree>
    <p:extLst>
      <p:ext uri="{BB962C8B-B14F-4D97-AF65-F5344CB8AC3E}">
        <p14:creationId xmlns:p14="http://schemas.microsoft.com/office/powerpoint/2010/main" val="127101894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750"/>
                                        <p:tgtEl>
                                          <p:spTgt spid="5"/>
                                        </p:tgtEl>
                                      </p:cBhvr>
                                    </p:animEffect>
                                    <p:anim calcmode="lin" valueType="num">
                                      <p:cBhvr>
                                        <p:cTn id="8" dur="1750" fill="hold"/>
                                        <p:tgtEl>
                                          <p:spTgt spid="5"/>
                                        </p:tgtEl>
                                        <p:attrNameLst>
                                          <p:attrName>ppt_x</p:attrName>
                                        </p:attrNameLst>
                                      </p:cBhvr>
                                      <p:tavLst>
                                        <p:tav tm="0">
                                          <p:val>
                                            <p:strVal val="#ppt_x"/>
                                          </p:val>
                                        </p:tav>
                                        <p:tav tm="100000">
                                          <p:val>
                                            <p:strVal val="#ppt_x"/>
                                          </p:val>
                                        </p:tav>
                                      </p:tavLst>
                                    </p:anim>
                                    <p:anim calcmode="lin" valueType="num">
                                      <p:cBhvr>
                                        <p:cTn id="9" dur="17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72600" y="647217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600" b="1" smtClean="0">
                <a:solidFill>
                  <a:srgbClr val="713A1F"/>
                </a:solidFill>
              </a:rPr>
              <a:pPr algn="r"/>
              <a:t>63</a:t>
            </a:fld>
            <a:endParaRPr lang="en-US" b="1" dirty="0">
              <a:solidFill>
                <a:srgbClr val="713A1F"/>
              </a:solidFill>
            </a:endParaRPr>
          </a:p>
        </p:txBody>
      </p:sp>
      <p:sp>
        <p:nvSpPr>
          <p:cNvPr id="11" name="Title 2"/>
          <p:cNvSpPr txBox="1">
            <a:spLocks/>
          </p:cNvSpPr>
          <p:nvPr/>
        </p:nvSpPr>
        <p:spPr>
          <a:xfrm>
            <a:off x="228600" y="76200"/>
            <a:ext cx="11734800" cy="1325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8000" b="1" dirty="0">
                <a:ln w="11430">
                  <a:solidFill>
                    <a:srgbClr val="9E2A2A"/>
                  </a:solidFill>
                </a:ln>
                <a:solidFill>
                  <a:srgbClr val="FF9966"/>
                </a:solidFill>
                <a:effectLst>
                  <a:outerShdw blurRad="50800" dist="39000" dir="5460000" algn="tl">
                    <a:srgbClr val="000000">
                      <a:alpha val="38000"/>
                    </a:srgbClr>
                  </a:outerShdw>
                </a:effectLst>
                <a:latin typeface="Matura MT Script Capitals" pitchFamily="66" charset="0"/>
              </a:rPr>
              <a:t>Judah</a:t>
            </a:r>
            <a:r>
              <a:rPr lang="en-US" sz="80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 After the Exile</a:t>
            </a:r>
            <a:endParaRPr lang="en-US" sz="8000" b="1" dirty="0">
              <a:ln w="11430">
                <a:solidFill>
                  <a:srgbClr val="9E2A2A"/>
                </a:solidFill>
              </a:ln>
              <a:solidFill>
                <a:schemeClr val="bg2">
                  <a:lumMod val="50000"/>
                </a:schemeClr>
              </a:solidFill>
              <a:effectLst>
                <a:outerShdw blurRad="50800" dist="39000" dir="5460000" algn="tl">
                  <a:srgbClr val="000000">
                    <a:alpha val="38000"/>
                  </a:srgbClr>
                </a:outerShdw>
              </a:effectLst>
              <a:latin typeface="Arial Rounded MT Bold"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57200" y="4699062"/>
            <a:ext cx="3717926" cy="1858963"/>
          </a:xfrm>
          <a:prstGeom prst="rect">
            <a:avLst/>
          </a:prstGeom>
          <a:ln w="57150">
            <a:solidFill>
              <a:schemeClr val="accent5">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29000" y="1513850"/>
            <a:ext cx="4953000" cy="2800767"/>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3500" b="1" dirty="0">
                <a:ln w="1905"/>
                <a:gradFill flip="none" rotWithShape="1">
                  <a:gsLst>
                    <a:gs pos="47000">
                      <a:srgbClr val="B8003D"/>
                    </a:gs>
                    <a:gs pos="13000">
                      <a:srgbClr val="006600"/>
                    </a:gs>
                    <a:gs pos="79000">
                      <a:srgbClr val="4827BF"/>
                    </a:gs>
                  </a:gsLst>
                  <a:path path="circle">
                    <a:fillToRect l="100000" t="100000"/>
                  </a:path>
                  <a:tileRect r="-100000" b="-100000"/>
                </a:gradFill>
                <a:effectLst>
                  <a:innerShdw blurRad="69850" dist="43180" dir="5400000">
                    <a:srgbClr val="000000">
                      <a:alpha val="65000"/>
                    </a:srgbClr>
                  </a:innerShdw>
                </a:effectLst>
              </a:rPr>
              <a:t>After 70 years of exile, did </a:t>
            </a:r>
            <a:r>
              <a:rPr lang="en-US" sz="3600" b="1" dirty="0">
                <a:ln w="1905">
                  <a:solidFill>
                    <a:srgbClr val="9E2A2A"/>
                  </a:solidFill>
                </a:ln>
                <a:solidFill>
                  <a:srgbClr val="FF9966"/>
                </a:solidFill>
                <a:effectLst>
                  <a:innerShdw blurRad="69850" dist="43180" dir="5400000">
                    <a:srgbClr val="000000">
                      <a:alpha val="65000"/>
                    </a:srgbClr>
                  </a:innerShdw>
                </a:effectLst>
                <a:latin typeface="Matura MT Script Capitals" pitchFamily="66" charset="0"/>
              </a:rPr>
              <a:t>Judah</a:t>
            </a:r>
            <a:r>
              <a:rPr lang="en-US" sz="3500" b="1" dirty="0">
                <a:ln w="1905"/>
                <a:gradFill flip="none" rotWithShape="1">
                  <a:gsLst>
                    <a:gs pos="47000">
                      <a:srgbClr val="B8003D"/>
                    </a:gs>
                    <a:gs pos="13000">
                      <a:srgbClr val="006600"/>
                    </a:gs>
                    <a:gs pos="79000">
                      <a:srgbClr val="4827BF"/>
                    </a:gs>
                  </a:gsLst>
                  <a:path path="circle">
                    <a:fillToRect l="100000" t="100000"/>
                  </a:path>
                  <a:tileRect r="-100000" b="-100000"/>
                </a:gradFill>
                <a:effectLst>
                  <a:innerShdw blurRad="69850" dist="43180" dir="5400000">
                    <a:srgbClr val="000000">
                      <a:alpha val="65000"/>
                    </a:srgbClr>
                  </a:innerShdw>
                </a:effectLst>
              </a:rPr>
              <a:t> change her ways with Ezra [458 BC] </a:t>
            </a:r>
            <a:r>
              <a:rPr lang="en-US" sz="2400" b="1" dirty="0">
                <a:ln w="1905"/>
                <a:gradFill flip="none" rotWithShape="1">
                  <a:gsLst>
                    <a:gs pos="47000">
                      <a:srgbClr val="B8003D"/>
                    </a:gs>
                    <a:gs pos="13000">
                      <a:srgbClr val="006600"/>
                    </a:gs>
                    <a:gs pos="79000">
                      <a:srgbClr val="4827BF"/>
                    </a:gs>
                  </a:gsLst>
                  <a:path path="circle">
                    <a:fillToRect l="100000" t="100000"/>
                  </a:path>
                  <a:tileRect r="-100000" b="-100000"/>
                </a:gradFill>
                <a:effectLst>
                  <a:innerShdw blurRad="69850" dist="43180" dir="5400000">
                    <a:srgbClr val="000000">
                      <a:alpha val="65000"/>
                    </a:srgbClr>
                  </a:innerShdw>
                </a:effectLst>
              </a:rPr>
              <a:t>(80 </a:t>
            </a:r>
            <a:r>
              <a:rPr lang="en-US" sz="2400" b="1" dirty="0" err="1">
                <a:ln w="1905"/>
                <a:gradFill flip="none" rotWithShape="1">
                  <a:gsLst>
                    <a:gs pos="47000">
                      <a:srgbClr val="B8003D"/>
                    </a:gs>
                    <a:gs pos="13000">
                      <a:srgbClr val="006600"/>
                    </a:gs>
                    <a:gs pos="79000">
                      <a:srgbClr val="4827BF"/>
                    </a:gs>
                  </a:gsLst>
                  <a:path path="circle">
                    <a:fillToRect l="100000" t="100000"/>
                  </a:path>
                  <a:tileRect r="-100000" b="-100000"/>
                </a:gradFill>
                <a:effectLst>
                  <a:innerShdw blurRad="69850" dist="43180" dir="5400000">
                    <a:srgbClr val="000000">
                      <a:alpha val="65000"/>
                    </a:srgbClr>
                  </a:innerShdw>
                </a:effectLst>
              </a:rPr>
              <a:t>yrs</a:t>
            </a:r>
            <a:r>
              <a:rPr lang="en-US" sz="2400" b="1" dirty="0">
                <a:ln w="1905"/>
                <a:gradFill flip="none" rotWithShape="1">
                  <a:gsLst>
                    <a:gs pos="47000">
                      <a:srgbClr val="B8003D"/>
                    </a:gs>
                    <a:gs pos="13000">
                      <a:srgbClr val="006600"/>
                    </a:gs>
                    <a:gs pos="79000">
                      <a:srgbClr val="4827BF"/>
                    </a:gs>
                  </a:gsLst>
                  <a:path path="circle">
                    <a:fillToRect l="100000" t="100000"/>
                  </a:path>
                  <a:tileRect r="-100000" b="-100000"/>
                </a:gradFill>
                <a:effectLst>
                  <a:innerShdw blurRad="69850" dist="43180" dir="5400000">
                    <a:srgbClr val="000000">
                      <a:alpha val="65000"/>
                    </a:srgbClr>
                  </a:innerShdw>
                </a:effectLst>
              </a:rPr>
              <a:t> later) </a:t>
            </a:r>
            <a:r>
              <a:rPr lang="en-US" sz="3500" b="1" dirty="0">
                <a:ln w="1905"/>
                <a:gradFill flip="none" rotWithShape="1">
                  <a:gsLst>
                    <a:gs pos="47000">
                      <a:srgbClr val="B8003D"/>
                    </a:gs>
                    <a:gs pos="13000">
                      <a:srgbClr val="006600"/>
                    </a:gs>
                    <a:gs pos="79000">
                      <a:srgbClr val="4827BF"/>
                    </a:gs>
                  </a:gsLst>
                  <a:path path="circle">
                    <a:fillToRect l="100000" t="100000"/>
                  </a:path>
                  <a:tileRect r="-100000" b="-100000"/>
                </a:gradFill>
                <a:effectLst>
                  <a:innerShdw blurRad="69850" dist="43180" dir="5400000">
                    <a:srgbClr val="000000">
                      <a:alpha val="65000"/>
                    </a:srgbClr>
                  </a:innerShdw>
                </a:effectLst>
              </a:rPr>
              <a:t>&amp;/or Nehemiah [445 BC] </a:t>
            </a:r>
            <a:r>
              <a:rPr lang="en-US" sz="2400" b="1" dirty="0">
                <a:ln w="1905"/>
                <a:gradFill flip="none" rotWithShape="1">
                  <a:gsLst>
                    <a:gs pos="47000">
                      <a:srgbClr val="B8003D"/>
                    </a:gs>
                    <a:gs pos="13000">
                      <a:srgbClr val="006600"/>
                    </a:gs>
                    <a:gs pos="79000">
                      <a:srgbClr val="4827BF"/>
                    </a:gs>
                  </a:gsLst>
                  <a:path path="circle">
                    <a:fillToRect l="100000" t="100000"/>
                  </a:path>
                  <a:tileRect r="-100000" b="-100000"/>
                </a:gradFill>
                <a:effectLst>
                  <a:innerShdw blurRad="69850" dist="43180" dir="5400000">
                    <a:srgbClr val="000000">
                      <a:alpha val="65000"/>
                    </a:srgbClr>
                  </a:innerShdw>
                </a:effectLst>
              </a:rPr>
              <a:t>(93 </a:t>
            </a:r>
            <a:r>
              <a:rPr lang="en-US" sz="2400" b="1" dirty="0" err="1">
                <a:ln w="1905"/>
                <a:gradFill flip="none" rotWithShape="1">
                  <a:gsLst>
                    <a:gs pos="47000">
                      <a:srgbClr val="B8003D"/>
                    </a:gs>
                    <a:gs pos="13000">
                      <a:srgbClr val="006600"/>
                    </a:gs>
                    <a:gs pos="79000">
                      <a:srgbClr val="4827BF"/>
                    </a:gs>
                  </a:gsLst>
                  <a:path path="circle">
                    <a:fillToRect l="100000" t="100000"/>
                  </a:path>
                  <a:tileRect r="-100000" b="-100000"/>
                </a:gradFill>
                <a:effectLst>
                  <a:innerShdw blurRad="69850" dist="43180" dir="5400000">
                    <a:srgbClr val="000000">
                      <a:alpha val="65000"/>
                    </a:srgbClr>
                  </a:innerShdw>
                </a:effectLst>
              </a:rPr>
              <a:t>yrs</a:t>
            </a:r>
            <a:r>
              <a:rPr lang="en-US" sz="2400" b="1" dirty="0">
                <a:ln w="1905"/>
                <a:gradFill flip="none" rotWithShape="1">
                  <a:gsLst>
                    <a:gs pos="47000">
                      <a:srgbClr val="B8003D"/>
                    </a:gs>
                    <a:gs pos="13000">
                      <a:srgbClr val="006600"/>
                    </a:gs>
                    <a:gs pos="79000">
                      <a:srgbClr val="4827BF"/>
                    </a:gs>
                  </a:gsLst>
                  <a:path path="circle">
                    <a:fillToRect l="100000" t="100000"/>
                  </a:path>
                  <a:tileRect r="-100000" b="-100000"/>
                </a:gradFill>
                <a:effectLst>
                  <a:innerShdw blurRad="69850" dist="43180" dir="5400000">
                    <a:srgbClr val="000000">
                      <a:alpha val="65000"/>
                    </a:srgbClr>
                  </a:innerShdw>
                </a:effectLst>
              </a:rPr>
              <a:t> later)</a:t>
            </a:r>
            <a:r>
              <a:rPr lang="en-US" sz="3500" b="1" dirty="0">
                <a:ln w="1905"/>
                <a:gradFill flip="none" rotWithShape="1">
                  <a:gsLst>
                    <a:gs pos="47000">
                      <a:srgbClr val="B8003D"/>
                    </a:gs>
                    <a:gs pos="13000">
                      <a:srgbClr val="006600"/>
                    </a:gs>
                    <a:gs pos="79000">
                      <a:srgbClr val="4827BF"/>
                    </a:gs>
                  </a:gsLst>
                  <a:path path="circle">
                    <a:fillToRect l="100000" t="100000"/>
                  </a:path>
                  <a:tileRect r="-100000" b="-100000"/>
                </a:gradFill>
                <a:effectLst>
                  <a:innerShdw blurRad="69850" dist="43180" dir="5400000">
                    <a:srgbClr val="000000">
                      <a:alpha val="65000"/>
                    </a:srgbClr>
                  </a:innerShdw>
                </a:effectLst>
              </a:rPr>
              <a:t>?</a:t>
            </a:r>
          </a:p>
        </p:txBody>
      </p:sp>
      <p:pic>
        <p:nvPicPr>
          <p:cNvPr id="13" name="Picture 12" descr="C:\Users\Rae\Desktop\isaiah edit.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402080"/>
            <a:ext cx="2514600" cy="3091032"/>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4" name="Picture 2" descr="C:\Users\Rae\Desktop\prophet for circle.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8743950" y="1513850"/>
            <a:ext cx="2686050" cy="3030076"/>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pic>
        <p:nvPicPr>
          <p:cNvPr id="1027" name="Picture 3" descr="C:\Users\Rae\Desktop\Nehemiah banner 4.jpg"/>
          <p:cNvPicPr>
            <a:picLocks noChangeAspect="1" noChangeArrowheads="1"/>
          </p:cNvPicPr>
          <p:nvPr/>
        </p:nvPicPr>
        <p:blipFill>
          <a:blip r:embed="rId6">
            <a:extLst>
              <a:ext uri="{BEBA8EAE-BF5A-486C-A8C5-ECC9F3942E4B}">
                <a14:imgProps xmlns:a14="http://schemas.microsoft.com/office/drawing/2010/main">
                  <a14:imgLayer r:embed="rId7">
                    <a14:imgEffect>
                      <a14:colorTemperature colorTemp="11200"/>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7772400" y="4699062"/>
            <a:ext cx="3962400" cy="1858963"/>
          </a:xfrm>
          <a:prstGeom prst="rect">
            <a:avLst/>
          </a:prstGeom>
          <a:noFill/>
          <a:ln>
            <a:noFill/>
          </a:ln>
          <a:effectLst>
            <a:outerShdw blurRad="279400" dist="88900" dir="8100000" sx="104000" sy="104000" algn="tr" rotWithShape="0">
              <a:prstClr val="black">
                <a:alpha val="25000"/>
              </a:prst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9" name="Picture 5" descr="C:\Users\Rae\Desktop\leaving Babylon.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95800" y="4756725"/>
            <a:ext cx="2970212" cy="17821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170" name="Picture 2" descr="C:\Users\Rae\Desktop\183.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324600" y="73914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40932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3075"/>
                                        </p:tgtEl>
                                        <p:attrNameLst>
                                          <p:attrName>style.visibility</p:attrName>
                                        </p:attrNameLst>
                                      </p:cBhvr>
                                      <p:to>
                                        <p:strVal val="visible"/>
                                      </p:to>
                                    </p:set>
                                    <p:animEffect transition="in" filter="wipe(up)">
                                      <p:cBhvr>
                                        <p:cTn id="13" dur="2000"/>
                                        <p:tgtEl>
                                          <p:spTgt spid="3075"/>
                                        </p:tgtEl>
                                      </p:cBhvr>
                                    </p:animEffect>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1027"/>
                                        </p:tgtEl>
                                        <p:attrNameLst>
                                          <p:attrName>style.visibility</p:attrName>
                                        </p:attrNameLst>
                                      </p:cBhvr>
                                      <p:to>
                                        <p:strVal val="visible"/>
                                      </p:to>
                                    </p:set>
                                    <p:animEffect transition="in" filter="wipe(up)">
                                      <p:cBhvr>
                                        <p:cTn id="23"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8"/>
          <p:cNvSpPr>
            <a:spLocks noGrp="1"/>
          </p:cNvSpPr>
          <p:nvPr>
            <p:ph sz="half" idx="2"/>
          </p:nvPr>
        </p:nvSpPr>
        <p:spPr>
          <a:xfrm>
            <a:off x="557213" y="1219200"/>
            <a:ext cx="5157787" cy="5257800"/>
          </a:xfrm>
          <a:solidFill>
            <a:srgbClr val="4827BF">
              <a:alpha val="44000"/>
            </a:srgbClr>
          </a:solidFill>
          <a:ln w="76200">
            <a:gradFill>
              <a:gsLst>
                <a:gs pos="9000">
                  <a:srgbClr val="FF7A00"/>
                </a:gs>
                <a:gs pos="47000">
                  <a:srgbClr val="FF0300"/>
                </a:gs>
                <a:gs pos="81000">
                  <a:srgbClr val="4D0808"/>
                </a:gs>
              </a:gsLst>
              <a:lin ang="5400000" scaled="0"/>
            </a:gradFill>
          </a:ln>
          <a:scene3d>
            <a:camera prst="orthographicFront"/>
            <a:lightRig rig="soft" dir="t">
              <a:rot lat="0" lon="0" rev="10800000"/>
            </a:lightRig>
          </a:scene3d>
          <a:sp3d>
            <a:bevelT w="152400" h="50800" prst="softRound"/>
          </a:sp3d>
        </p:spPr>
        <p:txBody>
          <a:bodyPr>
            <a:normAutofit lnSpcReduction="10000"/>
            <a:sp3d>
              <a:bevelT w="27940" h="12700"/>
              <a:contourClr>
                <a:srgbClr val="DDDDDD"/>
              </a:contourClr>
            </a:sp3d>
          </a:bodyPr>
          <a:lstStyle/>
          <a:p>
            <a:r>
              <a:rPr lang="en-US" sz="3600" b="1" spc="150" dirty="0">
                <a:ln w="11430"/>
                <a:solidFill>
                  <a:srgbClr val="FDEDCB"/>
                </a:solidFill>
                <a:effectLst>
                  <a:outerShdw blurRad="25400" algn="tl" rotWithShape="0">
                    <a:srgbClr val="000000">
                      <a:alpha val="43000"/>
                    </a:srgbClr>
                  </a:outerShdw>
                </a:effectLst>
              </a:rPr>
              <a:t>Many quotes can be found in historical records in libraries </a:t>
            </a:r>
            <a:br>
              <a:rPr lang="en-US" sz="3600" b="1" spc="150" dirty="0">
                <a:ln w="11430"/>
                <a:solidFill>
                  <a:srgbClr val="FDEDCB"/>
                </a:solidFill>
                <a:effectLst>
                  <a:outerShdw blurRad="25400" algn="tl" rotWithShape="0">
                    <a:srgbClr val="000000">
                      <a:alpha val="43000"/>
                    </a:srgbClr>
                  </a:outerShdw>
                </a:effectLst>
              </a:rPr>
            </a:br>
            <a:r>
              <a:rPr lang="en-US" sz="3600" b="1" spc="150" dirty="0">
                <a:ln w="11430"/>
                <a:solidFill>
                  <a:srgbClr val="FDEDCB"/>
                </a:solidFill>
                <a:effectLst>
                  <a:outerShdw blurRad="25400" algn="tl" rotWithShape="0">
                    <a:srgbClr val="000000">
                      <a:alpha val="43000"/>
                    </a:srgbClr>
                  </a:outerShdw>
                </a:effectLst>
              </a:rPr>
              <a:t>or on the internet to support any kind of calculation for any festival calendar. </a:t>
            </a:r>
          </a:p>
          <a:p>
            <a:r>
              <a:rPr lang="en-US" b="1" spc="150" dirty="0">
                <a:ln w="11430"/>
                <a:solidFill>
                  <a:srgbClr val="0070C0"/>
                </a:solidFill>
                <a:effectLst>
                  <a:glow rad="101600">
                    <a:srgbClr val="FDEDCB">
                      <a:alpha val="84000"/>
                    </a:srgbClr>
                  </a:glow>
                  <a:outerShdw blurRad="25400" algn="tl" rotWithShape="0">
                    <a:srgbClr val="000000">
                      <a:alpha val="43000"/>
                    </a:srgbClr>
                  </a:outerShdw>
                </a:effectLst>
              </a:rPr>
              <a:t> </a:t>
            </a:r>
            <a:r>
              <a:rPr lang="en-US" sz="3200" b="1" spc="300" dirty="0">
                <a:ln w="11430"/>
                <a:solidFill>
                  <a:srgbClr val="0070C0"/>
                </a:solidFill>
                <a:effectLst>
                  <a:glow rad="101600">
                    <a:srgbClr val="FDEDCB">
                      <a:alpha val="84000"/>
                    </a:srgbClr>
                  </a:glow>
                  <a:outerShdw blurRad="25400" algn="tl" rotWithShape="0">
                    <a:srgbClr val="000000">
                      <a:alpha val="43000"/>
                    </a:srgbClr>
                  </a:outerShdw>
                </a:effectLst>
              </a:rPr>
              <a:t>That does not mean </a:t>
            </a:r>
            <a:br>
              <a:rPr lang="en-US" sz="3200" b="1" spc="300" dirty="0">
                <a:ln w="11430"/>
                <a:solidFill>
                  <a:srgbClr val="0070C0"/>
                </a:solidFill>
                <a:effectLst>
                  <a:glow rad="101600">
                    <a:srgbClr val="FDEDCB">
                      <a:alpha val="84000"/>
                    </a:srgbClr>
                  </a:glow>
                  <a:outerShdw blurRad="25400" algn="tl" rotWithShape="0">
                    <a:srgbClr val="000000">
                      <a:alpha val="43000"/>
                    </a:srgbClr>
                  </a:outerShdw>
                </a:effectLst>
              </a:rPr>
            </a:br>
            <a:r>
              <a:rPr lang="en-US" sz="3200" b="1" spc="300" dirty="0">
                <a:ln w="11430"/>
                <a:solidFill>
                  <a:srgbClr val="0070C0"/>
                </a:solidFill>
                <a:effectLst>
                  <a:glow rad="101600">
                    <a:srgbClr val="FDEDCB">
                      <a:alpha val="84000"/>
                    </a:srgbClr>
                  </a:glow>
                  <a:outerShdw blurRad="25400" algn="tl" rotWithShape="0">
                    <a:srgbClr val="000000">
                      <a:alpha val="43000"/>
                    </a:srgbClr>
                  </a:outerShdw>
                </a:effectLst>
              </a:rPr>
              <a:t> these quotes are </a:t>
            </a:r>
            <a:br>
              <a:rPr lang="en-US" sz="3200" b="1" spc="300" dirty="0">
                <a:ln w="11430"/>
                <a:solidFill>
                  <a:srgbClr val="0070C0"/>
                </a:solidFill>
                <a:effectLst>
                  <a:glow rad="101600">
                    <a:srgbClr val="FDEDCB">
                      <a:alpha val="84000"/>
                    </a:srgbClr>
                  </a:glow>
                  <a:outerShdw blurRad="25400" algn="tl" rotWithShape="0">
                    <a:srgbClr val="000000">
                      <a:alpha val="43000"/>
                    </a:srgbClr>
                  </a:outerShdw>
                </a:effectLst>
              </a:rPr>
            </a:br>
            <a:r>
              <a:rPr lang="en-US" sz="3200" b="1" spc="300" dirty="0">
                <a:ln w="11430"/>
                <a:solidFill>
                  <a:srgbClr val="0070C0"/>
                </a:solidFill>
                <a:effectLst>
                  <a:glow rad="101600">
                    <a:srgbClr val="FDEDCB">
                      <a:alpha val="84000"/>
                    </a:srgbClr>
                  </a:glow>
                  <a:outerShdw blurRad="25400" algn="tl" rotWithShape="0">
                    <a:srgbClr val="000000">
                      <a:alpha val="43000"/>
                    </a:srgbClr>
                  </a:outerShdw>
                </a:effectLst>
              </a:rPr>
              <a:t> divinely inspired or </a:t>
            </a:r>
            <a:br>
              <a:rPr lang="en-US" sz="3200" b="1" spc="300" dirty="0">
                <a:ln w="11430"/>
                <a:solidFill>
                  <a:srgbClr val="0070C0"/>
                </a:solidFill>
                <a:effectLst>
                  <a:glow rad="101600">
                    <a:srgbClr val="FDEDCB">
                      <a:alpha val="84000"/>
                    </a:srgbClr>
                  </a:glow>
                  <a:outerShdw blurRad="25400" algn="tl" rotWithShape="0">
                    <a:srgbClr val="000000">
                      <a:alpha val="43000"/>
                    </a:srgbClr>
                  </a:outerShdw>
                </a:effectLst>
              </a:rPr>
            </a:br>
            <a:r>
              <a:rPr lang="en-US" sz="3200" b="1" spc="300" dirty="0">
                <a:ln w="11430"/>
                <a:solidFill>
                  <a:srgbClr val="0070C0"/>
                </a:solidFill>
                <a:effectLst>
                  <a:glow rad="101600">
                    <a:srgbClr val="FDEDCB">
                      <a:alpha val="84000"/>
                    </a:srgbClr>
                  </a:glow>
                  <a:outerShdw blurRad="25400" algn="tl" rotWithShape="0">
                    <a:srgbClr val="000000">
                      <a:alpha val="43000"/>
                    </a:srgbClr>
                  </a:outerShdw>
                </a:effectLst>
              </a:rPr>
              <a:t> can be fully trusted.</a:t>
            </a:r>
            <a:endParaRPr lang="en-US" sz="3200" b="1" spc="300" dirty="0">
              <a:ln w="11430"/>
              <a:solidFill>
                <a:srgbClr val="F8F8F8"/>
              </a:solidFill>
              <a:effectLst>
                <a:outerShdw blurRad="25400" algn="tl" rotWithShape="0">
                  <a:srgbClr val="000000">
                    <a:alpha val="43000"/>
                  </a:srgbClr>
                </a:outerShdw>
              </a:effectLst>
            </a:endParaRPr>
          </a:p>
        </p:txBody>
      </p:sp>
      <p:sp>
        <p:nvSpPr>
          <p:cNvPr id="11" name="Content Placeholder 10"/>
          <p:cNvSpPr>
            <a:spLocks noGrp="1"/>
          </p:cNvSpPr>
          <p:nvPr>
            <p:ph sz="quarter" idx="4"/>
          </p:nvPr>
        </p:nvSpPr>
        <p:spPr>
          <a:xfrm>
            <a:off x="6400800" y="3158924"/>
            <a:ext cx="5183188" cy="3303588"/>
          </a:xfrm>
          <a:solidFill>
            <a:srgbClr val="4827BF">
              <a:alpha val="44000"/>
            </a:srgbClr>
          </a:solidFill>
          <a:ln w="76200">
            <a:gradFill>
              <a:gsLst>
                <a:gs pos="0">
                  <a:srgbClr val="FFF200"/>
                </a:gs>
                <a:gs pos="45000">
                  <a:srgbClr val="FF7A00"/>
                </a:gs>
                <a:gs pos="70000">
                  <a:srgbClr val="FF0300"/>
                </a:gs>
                <a:gs pos="100000">
                  <a:srgbClr val="4D0808"/>
                </a:gs>
              </a:gsLst>
              <a:lin ang="12000000" scaled="0"/>
            </a:gradFill>
          </a:ln>
          <a:scene3d>
            <a:camera prst="orthographicFront"/>
            <a:lightRig rig="soft" dir="t">
              <a:rot lat="0" lon="0" rev="10800000"/>
            </a:lightRig>
          </a:scene3d>
          <a:sp3d>
            <a:bevelT w="152400" h="50800" prst="softRound"/>
          </a:sp3d>
        </p:spPr>
        <p:txBody>
          <a:bodyPr>
            <a:normAutofit fontScale="77500" lnSpcReduction="20000"/>
            <a:sp3d>
              <a:bevelT w="27940" h="12700"/>
              <a:contourClr>
                <a:srgbClr val="DDDDDD"/>
              </a:contourClr>
            </a:sp3d>
          </a:bodyPr>
          <a:lstStyle/>
          <a:p>
            <a:pPr marL="457200" indent="-457200">
              <a:lnSpc>
                <a:spcPct val="120000"/>
              </a:lnSpc>
            </a:pPr>
            <a:r>
              <a:rPr lang="en-US" sz="3600" b="1" spc="300" dirty="0">
                <a:solidFill>
                  <a:srgbClr val="4827BF"/>
                </a:solidFill>
                <a:effectLst>
                  <a:glow rad="127000">
                    <a:srgbClr val="FDEDCB"/>
                  </a:glow>
                </a:effectLst>
              </a:rPr>
              <a:t>We </a:t>
            </a:r>
            <a:r>
              <a:rPr lang="en-US" sz="3600" b="1" spc="300" dirty="0">
                <a:solidFill>
                  <a:srgbClr val="7030A0"/>
                </a:solidFill>
                <a:effectLst>
                  <a:glow rad="127000">
                    <a:srgbClr val="FDEDCB"/>
                  </a:glow>
                </a:effectLst>
              </a:rPr>
              <a:t>acknowledge</a:t>
            </a:r>
            <a:r>
              <a:rPr lang="en-US" sz="3600" b="1" spc="300" dirty="0">
                <a:solidFill>
                  <a:srgbClr val="4827BF"/>
                </a:solidFill>
                <a:effectLst>
                  <a:glow rad="127000">
                    <a:srgbClr val="FDEDCB"/>
                  </a:glow>
                </a:effectLst>
              </a:rPr>
              <a:t> these quotes </a:t>
            </a:r>
            <a:r>
              <a:rPr lang="en-US" sz="3600" b="1" u="sng" spc="300" dirty="0">
                <a:solidFill>
                  <a:srgbClr val="4827BF"/>
                </a:solidFill>
                <a:effectLst>
                  <a:glow rad="127000">
                    <a:srgbClr val="FDEDCB"/>
                  </a:glow>
                </a:effectLst>
              </a:rPr>
              <a:t>only</a:t>
            </a:r>
            <a:r>
              <a:rPr lang="en-US" sz="3600" b="1" spc="300" dirty="0">
                <a:solidFill>
                  <a:srgbClr val="4827BF"/>
                </a:solidFill>
                <a:effectLst>
                  <a:glow rad="127000">
                    <a:srgbClr val="FDEDCB"/>
                  </a:glow>
                </a:effectLst>
              </a:rPr>
              <a:t> when they align with the history </a:t>
            </a:r>
            <a:br>
              <a:rPr lang="en-US" sz="3600" b="1" spc="300" dirty="0">
                <a:solidFill>
                  <a:srgbClr val="4827BF"/>
                </a:solidFill>
                <a:effectLst>
                  <a:glow rad="127000">
                    <a:srgbClr val="FDEDCB"/>
                  </a:glow>
                </a:effectLst>
              </a:rPr>
            </a:br>
            <a:r>
              <a:rPr lang="en-US" sz="3600" b="1" spc="300" dirty="0">
                <a:solidFill>
                  <a:srgbClr val="4827BF"/>
                </a:solidFill>
                <a:effectLst>
                  <a:glow rad="127000">
                    <a:srgbClr val="FDEDCB"/>
                  </a:glow>
                </a:effectLst>
              </a:rPr>
              <a:t>of Israel &amp; Judah in the Old Testament along with the Covenant Calendar in Torah.</a:t>
            </a:r>
          </a:p>
        </p:txBody>
      </p:sp>
      <p:sp>
        <p:nvSpPr>
          <p:cNvPr id="5" name="Slide Number Placeholder 4"/>
          <p:cNvSpPr>
            <a:spLocks noGrp="1"/>
          </p:cNvSpPr>
          <p:nvPr>
            <p:ph type="sldNum" sz="quarter" idx="12"/>
          </p:nvPr>
        </p:nvSpPr>
        <p:spPr>
          <a:xfrm>
            <a:off x="9296400" y="6473584"/>
            <a:ext cx="2743200" cy="365125"/>
          </a:xfrm>
        </p:spPr>
        <p:txBody>
          <a:bodyPr/>
          <a:lstStyle/>
          <a:p>
            <a:fld id="{AA4C6552-42F6-43F2-A3FB-E92E8C09004E}" type="slidenum">
              <a:rPr lang="en-US" sz="1600" b="1" smtClean="0">
                <a:solidFill>
                  <a:schemeClr val="accent5">
                    <a:lumMod val="75000"/>
                  </a:schemeClr>
                </a:solidFill>
              </a:rPr>
              <a:pPr/>
              <a:t>64</a:t>
            </a:fld>
            <a:endParaRPr lang="en-US" b="1" dirty="0">
              <a:solidFill>
                <a:schemeClr val="accent5">
                  <a:lumMod val="75000"/>
                </a:schemeClr>
              </a:solidFill>
            </a:endParaRPr>
          </a:p>
        </p:txBody>
      </p:sp>
      <p:sp>
        <p:nvSpPr>
          <p:cNvPr id="6" name="Title 2"/>
          <p:cNvSpPr txBox="1">
            <a:spLocks/>
          </p:cNvSpPr>
          <p:nvPr/>
        </p:nvSpPr>
        <p:spPr>
          <a:xfrm>
            <a:off x="152400" y="0"/>
            <a:ext cx="11887200" cy="12192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rgbClr val="E25110"/>
                  </a:solidFill>
                </a:ln>
                <a:solidFill>
                  <a:srgbClr val="006600"/>
                </a:solidFill>
                <a:effectLst>
                  <a:outerShdw blurRad="50800" dist="39000" dir="5460000" algn="tl">
                    <a:srgbClr val="000000">
                      <a:alpha val="38000"/>
                    </a:srgbClr>
                  </a:outerShdw>
                </a:effectLst>
                <a:latin typeface="Matura MT Script Capitals" pitchFamily="66" charset="0"/>
              </a:rPr>
              <a:t>Secular Historical Quotes</a:t>
            </a:r>
            <a:endParaRPr lang="en-US" sz="6000" b="1" dirty="0">
              <a:ln w="11430">
                <a:solidFill>
                  <a:srgbClr val="9E2A2A"/>
                </a:solidFill>
              </a:ln>
              <a:solidFill>
                <a:srgbClr val="006600"/>
              </a:solidFill>
              <a:effectLst>
                <a:outerShdw blurRad="50800" dist="39000" dir="5460000" algn="tl">
                  <a:srgbClr val="000000">
                    <a:alpha val="38000"/>
                  </a:srgbClr>
                </a:outerShdw>
              </a:effectLst>
              <a:latin typeface="Matura MT Script Capitals" pitchFamily="66" charset="0"/>
            </a:endParaRPr>
          </a:p>
        </p:txBody>
      </p:sp>
      <p:sp>
        <p:nvSpPr>
          <p:cNvPr id="15" name="Content Placeholder 2"/>
          <p:cNvSpPr txBox="1">
            <a:spLocks/>
          </p:cNvSpPr>
          <p:nvPr/>
        </p:nvSpPr>
        <p:spPr>
          <a:xfrm>
            <a:off x="6096000" y="990600"/>
            <a:ext cx="5638800" cy="2133600"/>
          </a:xfrm>
          <a:prstGeom prst="rect">
            <a:avLst/>
          </a:prstGeom>
        </p:spPr>
        <p:txBody>
          <a:bodyPr vert="horz" lIns="91440" tIns="45720" rIns="91440" bIns="45720" rtlCol="0" anchor="b">
            <a:normAutofit fontScale="92500" lnSpcReduction="20000"/>
            <a:scene3d>
              <a:camera prst="orthographicFront"/>
              <a:lightRig rig="threePt" dir="t"/>
            </a:scene3d>
            <a:sp3d extrusionH="57150">
              <a:bevelT w="38100" h="38100"/>
            </a:sp3d>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457200" indent="-457200">
              <a:lnSpc>
                <a:spcPct val="120000"/>
              </a:lnSpc>
              <a:buFont typeface="Arial" pitchFamily="34" charset="0"/>
              <a:buChar char="•"/>
            </a:pPr>
            <a:r>
              <a:rPr lang="en-US" sz="3300" dirty="0">
                <a:ln>
                  <a:solidFill>
                    <a:srgbClr val="002060"/>
                  </a:solidFill>
                </a:ln>
                <a:solidFill>
                  <a:srgbClr val="006600"/>
                </a:solidFill>
              </a:rPr>
              <a:t>Secular historical quotes are important!  However, </a:t>
            </a:r>
            <a:r>
              <a:rPr lang="en-US" sz="3300" u="sng" dirty="0">
                <a:ln>
                  <a:solidFill>
                    <a:srgbClr val="002060"/>
                  </a:solidFill>
                </a:ln>
                <a:solidFill>
                  <a:srgbClr val="006600"/>
                </a:solidFill>
              </a:rPr>
              <a:t>not</a:t>
            </a:r>
            <a:r>
              <a:rPr lang="en-US" sz="3300" dirty="0">
                <a:ln>
                  <a:solidFill>
                    <a:srgbClr val="002060"/>
                  </a:solidFill>
                </a:ln>
                <a:solidFill>
                  <a:srgbClr val="006600"/>
                </a:solidFill>
              </a:rPr>
              <a:t> </a:t>
            </a:r>
            <a:r>
              <a:rPr lang="en-US" sz="3300" u="sng" dirty="0">
                <a:ln>
                  <a:solidFill>
                    <a:srgbClr val="002060"/>
                  </a:solidFill>
                </a:ln>
                <a:solidFill>
                  <a:srgbClr val="006600"/>
                </a:solidFill>
              </a:rPr>
              <a:t>one</a:t>
            </a:r>
            <a:r>
              <a:rPr lang="en-US" sz="3300" dirty="0">
                <a:ln>
                  <a:solidFill>
                    <a:srgbClr val="002060"/>
                  </a:solidFill>
                </a:ln>
                <a:solidFill>
                  <a:srgbClr val="006600"/>
                </a:solidFill>
              </a:rPr>
              <a:t> </a:t>
            </a:r>
            <a:r>
              <a:rPr lang="en-US" sz="3300" u="sng" dirty="0">
                <a:ln>
                  <a:solidFill>
                    <a:srgbClr val="002060"/>
                  </a:solidFill>
                </a:ln>
                <a:solidFill>
                  <a:srgbClr val="006600"/>
                </a:solidFill>
              </a:rPr>
              <a:t>quote</a:t>
            </a:r>
            <a:r>
              <a:rPr lang="en-US" sz="3300" dirty="0">
                <a:ln>
                  <a:solidFill>
                    <a:srgbClr val="002060"/>
                  </a:solidFill>
                </a:ln>
                <a:solidFill>
                  <a:srgbClr val="006600"/>
                </a:solidFill>
              </a:rPr>
              <a:t> should be used because it suits what we want to hear!</a:t>
            </a:r>
            <a:endParaRPr lang="en-US" dirty="0">
              <a:solidFill>
                <a:srgbClr val="006600"/>
              </a:solidFill>
            </a:endParaRPr>
          </a:p>
        </p:txBody>
      </p:sp>
    </p:spTree>
    <p:extLst>
      <p:ext uri="{BB962C8B-B14F-4D97-AF65-F5344CB8AC3E}">
        <p14:creationId xmlns:p14="http://schemas.microsoft.com/office/powerpoint/2010/main" val="365872081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500"/>
                                        <p:tgtEl>
                                          <p:spTgt spid="9">
                                            <p:txEl>
                                              <p:pRg st="0" end="0"/>
                                            </p:txEl>
                                          </p:spTgt>
                                        </p:tgtEl>
                                      </p:cBhvr>
                                    </p:animEffect>
                                    <p:anim calcmode="lin" valueType="num">
                                      <p:cBhvr>
                                        <p:cTn id="8" dur="1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wipe(up)">
                                      <p:cBhvr>
                                        <p:cTn id="14" dur="1750"/>
                                        <p:tgtEl>
                                          <p:spTgt spid="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up)">
                                      <p:cBhvr>
                                        <p:cTn id="19" dur="2000"/>
                                        <p:tgtEl>
                                          <p:spTgt spid="1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wipe(up)">
                                      <p:cBhvr>
                                        <p:cTn id="24"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1"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441084" y="646947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600" b="1" smtClean="0">
                <a:solidFill>
                  <a:srgbClr val="713A1F"/>
                </a:solidFill>
              </a:rPr>
              <a:pPr algn="r"/>
              <a:t>65</a:t>
            </a:fld>
            <a:endParaRPr lang="en-US" b="1" dirty="0">
              <a:solidFill>
                <a:srgbClr val="713A1F"/>
              </a:solidFill>
            </a:endParaRPr>
          </a:p>
        </p:txBody>
      </p:sp>
      <p:sp>
        <p:nvSpPr>
          <p:cNvPr id="11" name="Title 2"/>
          <p:cNvSpPr txBox="1">
            <a:spLocks/>
          </p:cNvSpPr>
          <p:nvPr/>
        </p:nvSpPr>
        <p:spPr>
          <a:xfrm>
            <a:off x="152400" y="45720"/>
            <a:ext cx="11734800" cy="944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a:ln w="11430">
                  <a:solidFill>
                    <a:srgbClr val="E25110"/>
                  </a:solidFill>
                </a:ln>
                <a:solidFill>
                  <a:schemeClr val="accent5">
                    <a:lumMod val="50000"/>
                  </a:schemeClr>
                </a:solidFill>
                <a:effectLst>
                  <a:outerShdw blurRad="50800" dist="39000" dir="5460000" algn="tl">
                    <a:srgbClr val="000000">
                      <a:alpha val="38000"/>
                    </a:srgbClr>
                  </a:outerShdw>
                </a:effectLst>
                <a:latin typeface="Matura MT Script Capitals" pitchFamily="66" charset="0"/>
              </a:rPr>
              <a:t>Ancient Calendar History</a:t>
            </a:r>
            <a:endParaRPr lang="en-US" sz="5400" b="1" dirty="0">
              <a:ln w="11430">
                <a:solidFill>
                  <a:srgbClr val="9E2A2A"/>
                </a:solidFill>
              </a:ln>
              <a:solidFill>
                <a:schemeClr val="accent5">
                  <a:lumMod val="50000"/>
                </a:schemeClr>
              </a:solidFill>
              <a:effectLst>
                <a:outerShdw blurRad="50800" dist="39000" dir="5460000" algn="tl">
                  <a:srgbClr val="000000">
                    <a:alpha val="38000"/>
                  </a:srgbClr>
                </a:outerShdw>
              </a:effectLst>
              <a:latin typeface="Matura MT Script Capitals" pitchFamily="66" charset="0"/>
            </a:endParaRPr>
          </a:p>
        </p:txBody>
      </p:sp>
      <p:sp>
        <p:nvSpPr>
          <p:cNvPr id="10" name="Content Placeholder 2"/>
          <p:cNvSpPr>
            <a:spLocks noGrp="1"/>
          </p:cNvSpPr>
          <p:nvPr>
            <p:ph sz="half" idx="1"/>
          </p:nvPr>
        </p:nvSpPr>
        <p:spPr>
          <a:xfrm>
            <a:off x="228600" y="990600"/>
            <a:ext cx="3886200" cy="5844002"/>
          </a:xfrm>
        </p:spPr>
        <p:txBody>
          <a:bodyPr>
            <a:normAutofit fontScale="70000" lnSpcReduction="20000"/>
            <a:scene3d>
              <a:camera prst="orthographicFront"/>
              <a:lightRig rig="threePt" dir="t"/>
            </a:scene3d>
            <a:sp3d extrusionH="57150">
              <a:bevelT w="38100" h="38100"/>
            </a:sp3d>
          </a:bodyPr>
          <a:lstStyle/>
          <a:p>
            <a:pPr lvl="0">
              <a:lnSpc>
                <a:spcPct val="120000"/>
              </a:lnSpc>
            </a:pPr>
            <a:r>
              <a:rPr lang="en-US" sz="3200" dirty="0">
                <a:solidFill>
                  <a:schemeClr val="accent5">
                    <a:lumMod val="50000"/>
                  </a:schemeClr>
                </a:solidFill>
              </a:rPr>
              <a:t>"</a:t>
            </a:r>
            <a:r>
              <a:rPr lang="en-US" sz="3200" dirty="0">
                <a:solidFill>
                  <a:schemeClr val="accent5">
                    <a:lumMod val="50000"/>
                  </a:schemeClr>
                </a:solidFill>
                <a:effectLst>
                  <a:glow rad="139700">
                    <a:schemeClr val="accent5">
                      <a:satMod val="175000"/>
                      <a:alpha val="40000"/>
                    </a:schemeClr>
                  </a:glow>
                </a:effectLst>
              </a:rPr>
              <a:t>In Israel, the day was for a long time reckoned </a:t>
            </a:r>
            <a:r>
              <a:rPr lang="en-US" sz="3200" b="1" u="sng" dirty="0">
                <a:solidFill>
                  <a:schemeClr val="accent5">
                    <a:lumMod val="50000"/>
                  </a:schemeClr>
                </a:solidFill>
                <a:effectLst>
                  <a:glow rad="139700">
                    <a:schemeClr val="accent5">
                      <a:satMod val="175000"/>
                      <a:alpha val="40000"/>
                    </a:schemeClr>
                  </a:glow>
                </a:effectLst>
              </a:rPr>
              <a:t>from morning to morning</a:t>
            </a:r>
            <a:r>
              <a:rPr lang="en-US" sz="3200" dirty="0">
                <a:solidFill>
                  <a:schemeClr val="accent5">
                    <a:lumMod val="50000"/>
                  </a:schemeClr>
                </a:solidFill>
              </a:rPr>
              <a:t> ... and </a:t>
            </a:r>
            <a:br>
              <a:rPr lang="en-US" sz="3200" dirty="0">
                <a:solidFill>
                  <a:schemeClr val="accent5">
                    <a:lumMod val="50000"/>
                  </a:schemeClr>
                </a:solidFill>
              </a:rPr>
            </a:br>
            <a:r>
              <a:rPr lang="en-US" sz="3200" dirty="0">
                <a:solidFill>
                  <a:schemeClr val="accent5">
                    <a:lumMod val="50000"/>
                  </a:schemeClr>
                </a:solidFill>
              </a:rPr>
              <a:t>it was in fact in the morning, with the creation of light, </a:t>
            </a:r>
            <a:br>
              <a:rPr lang="en-US" sz="3200" dirty="0">
                <a:solidFill>
                  <a:schemeClr val="accent5">
                    <a:lumMod val="50000"/>
                  </a:schemeClr>
                </a:solidFill>
              </a:rPr>
            </a:br>
            <a:r>
              <a:rPr lang="en-US" sz="3200" dirty="0">
                <a:solidFill>
                  <a:schemeClr val="accent5">
                    <a:lumMod val="50000"/>
                  </a:schemeClr>
                </a:solidFill>
              </a:rPr>
              <a:t>that the world began; the distinction of day and night, and time too, began on a morning (Gen. 1:3-5, cf. 14:16,18)... </a:t>
            </a:r>
            <a:r>
              <a:rPr lang="en-US" sz="3200" b="1" u="sng" dirty="0">
                <a:solidFill>
                  <a:schemeClr val="accent5">
                    <a:lumMod val="50000"/>
                  </a:schemeClr>
                </a:solidFill>
                <a:effectLst>
                  <a:glow rad="101600">
                    <a:srgbClr val="FFFF00">
                      <a:alpha val="81000"/>
                    </a:srgbClr>
                  </a:glow>
                </a:effectLst>
              </a:rPr>
              <a:t>The change of reckoning must therefore have taken place between the end of the monarchy </a:t>
            </a:r>
            <a:br>
              <a:rPr lang="en-US" sz="3200" b="1" u="sng" dirty="0">
                <a:solidFill>
                  <a:schemeClr val="accent5">
                    <a:lumMod val="50000"/>
                  </a:schemeClr>
                </a:solidFill>
                <a:effectLst>
                  <a:glow rad="101600">
                    <a:srgbClr val="FFFF00">
                      <a:alpha val="81000"/>
                    </a:srgbClr>
                  </a:glow>
                </a:effectLst>
              </a:rPr>
            </a:br>
            <a:r>
              <a:rPr lang="en-US" sz="3200" b="1" u="sng" dirty="0">
                <a:solidFill>
                  <a:schemeClr val="accent5">
                    <a:lumMod val="50000"/>
                  </a:schemeClr>
                </a:solidFill>
                <a:effectLst>
                  <a:glow rad="101600">
                    <a:srgbClr val="FFFF00">
                      <a:alpha val="81000"/>
                    </a:srgbClr>
                  </a:glow>
                </a:effectLst>
              </a:rPr>
              <a:t>and the age of </a:t>
            </a:r>
            <a:r>
              <a:rPr lang="en-US" sz="3200" b="1" u="sng" dirty="0" err="1">
                <a:solidFill>
                  <a:schemeClr val="accent5">
                    <a:lumMod val="50000"/>
                  </a:schemeClr>
                </a:solidFill>
                <a:effectLst>
                  <a:glow rad="101600">
                    <a:srgbClr val="FFFF00">
                      <a:alpha val="81000"/>
                    </a:srgbClr>
                  </a:glow>
                </a:effectLst>
              </a:rPr>
              <a:t>Nehemias</a:t>
            </a:r>
            <a:r>
              <a:rPr lang="en-US" sz="3200" b="1" dirty="0">
                <a:solidFill>
                  <a:schemeClr val="accent5">
                    <a:lumMod val="50000"/>
                  </a:schemeClr>
                </a:solidFill>
                <a:effectLst>
                  <a:glow rad="101600">
                    <a:srgbClr val="FFFF00">
                      <a:alpha val="81000"/>
                    </a:srgbClr>
                  </a:glow>
                </a:effectLst>
              </a:rPr>
              <a:t> ... </a:t>
            </a:r>
            <a:r>
              <a:rPr lang="en-US" sz="3200" b="1" u="sng" dirty="0">
                <a:solidFill>
                  <a:schemeClr val="accent5">
                    <a:lumMod val="50000"/>
                  </a:schemeClr>
                </a:solidFill>
                <a:effectLst>
                  <a:glow rad="101600">
                    <a:srgbClr val="FFFF00">
                      <a:alpha val="81000"/>
                    </a:srgbClr>
                  </a:glow>
                </a:effectLst>
              </a:rPr>
              <a:t>this would bring us to the beginning of the exile</a:t>
            </a:r>
            <a:r>
              <a:rPr lang="en-US" sz="3200" b="1" dirty="0">
                <a:solidFill>
                  <a:schemeClr val="accent5">
                    <a:lumMod val="50000"/>
                  </a:schemeClr>
                </a:solidFill>
                <a:effectLst>
                  <a:glow rad="101600">
                    <a:srgbClr val="FFFF00">
                      <a:alpha val="81000"/>
                    </a:srgbClr>
                  </a:glow>
                </a:effectLst>
              </a:rPr>
              <a:t> ...</a:t>
            </a:r>
            <a:r>
              <a:rPr lang="en-US" sz="3200" dirty="0">
                <a:solidFill>
                  <a:schemeClr val="accent5">
                    <a:lumMod val="50000"/>
                  </a:schemeClr>
                </a:solidFill>
              </a:rPr>
              <a:t>" </a:t>
            </a:r>
            <a:r>
              <a:rPr lang="en-US" sz="2300" dirty="0">
                <a:solidFill>
                  <a:schemeClr val="tx1">
                    <a:lumMod val="65000"/>
                    <a:lumOff val="35000"/>
                  </a:schemeClr>
                </a:solidFill>
              </a:rPr>
              <a:t>(Ancient Israel, p. 181-182). </a:t>
            </a:r>
            <a:endParaRPr lang="en-US" sz="2900" dirty="0">
              <a:solidFill>
                <a:schemeClr val="tx1">
                  <a:lumMod val="65000"/>
                  <a:lumOff val="35000"/>
                </a:schemeClr>
              </a:solidFill>
            </a:endParaRPr>
          </a:p>
          <a:p>
            <a:pPr lvl="0"/>
            <a:endParaRPr lang="en-US" dirty="0"/>
          </a:p>
        </p:txBody>
      </p:sp>
      <p:sp>
        <p:nvSpPr>
          <p:cNvPr id="12" name="Content Placeholder 3"/>
          <p:cNvSpPr txBox="1">
            <a:spLocks/>
          </p:cNvSpPr>
          <p:nvPr/>
        </p:nvSpPr>
        <p:spPr>
          <a:xfrm>
            <a:off x="4114800" y="990600"/>
            <a:ext cx="7924800" cy="6553200"/>
          </a:xfrm>
          <a:prstGeom prst="rect">
            <a:avLst/>
          </a:prstGeom>
        </p:spPr>
        <p:txBody>
          <a:bodyPr>
            <a:normAutofit fontScale="70000" lnSpcReduction="20000"/>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3100" dirty="0">
                <a:solidFill>
                  <a:srgbClr val="0070C0"/>
                </a:solidFill>
              </a:rPr>
              <a:t>"A new stage in the investigation of the problem of the calendar of ancient Israel was marked by the appearance of a learned article by E. Koenig in 1906 ... </a:t>
            </a:r>
            <a:r>
              <a:rPr lang="en-US" sz="3100" b="1" dirty="0">
                <a:solidFill>
                  <a:srgbClr val="0070C0"/>
                </a:solidFill>
                <a:effectLst>
                  <a:glow rad="203200">
                    <a:schemeClr val="accent3">
                      <a:lumMod val="60000"/>
                      <a:lumOff val="40000"/>
                    </a:schemeClr>
                  </a:glow>
                </a:effectLst>
              </a:rPr>
              <a:t>He maintains that two distinct calendars were current in ancient Israel</a:t>
            </a:r>
            <a:r>
              <a:rPr lang="en-US" sz="3100" dirty="0">
                <a:solidFill>
                  <a:srgbClr val="0070C0"/>
                </a:solidFill>
              </a:rPr>
              <a:t>.  The first, a solar calendar ... This solar calendar was well adapted to the conditions of the simple, agricultural life which the Israelites lived during the first period of their sojourn in Palestine.  </a:t>
            </a:r>
            <a:r>
              <a:rPr lang="en-US" sz="3100" b="1" u="sng" dirty="0">
                <a:solidFill>
                  <a:srgbClr val="0070C0"/>
                </a:solidFill>
                <a:effectLst>
                  <a:glow rad="139700">
                    <a:schemeClr val="accent5">
                      <a:satMod val="175000"/>
                      <a:alpha val="40000"/>
                    </a:schemeClr>
                  </a:glow>
                </a:effectLst>
              </a:rPr>
              <a:t>It reckoned the day from sunrise</a:t>
            </a:r>
            <a:r>
              <a:rPr lang="en-US" sz="3100" dirty="0">
                <a:solidFill>
                  <a:srgbClr val="0070C0"/>
                </a:solidFill>
                <a:effectLst>
                  <a:glow rad="139700">
                    <a:schemeClr val="accent5">
                      <a:satMod val="175000"/>
                      <a:alpha val="40000"/>
                    </a:schemeClr>
                  </a:glow>
                </a:effectLst>
              </a:rPr>
              <a:t> </a:t>
            </a:r>
            <a:r>
              <a:rPr lang="en-US" sz="3100" dirty="0">
                <a:solidFill>
                  <a:srgbClr val="0070C0"/>
                </a:solidFill>
              </a:rPr>
              <a:t>[Dawn] ... </a:t>
            </a:r>
            <a:r>
              <a:rPr lang="en-US" sz="2000" dirty="0"/>
              <a:t>(Supplementary  Studies in The Calendars of Ancient Israel, p. 1-148.)</a:t>
            </a:r>
          </a:p>
          <a:p>
            <a:pPr>
              <a:lnSpc>
                <a:spcPct val="120000"/>
              </a:lnSpc>
            </a:pPr>
            <a:r>
              <a:rPr lang="en-US" sz="3100" dirty="0">
                <a:solidFill>
                  <a:schemeClr val="tx1">
                    <a:lumMod val="65000"/>
                    <a:lumOff val="35000"/>
                  </a:schemeClr>
                </a:solidFill>
              </a:rPr>
              <a:t>(</a:t>
            </a:r>
            <a:r>
              <a:rPr lang="en-US" sz="3100" dirty="0" err="1">
                <a:solidFill>
                  <a:schemeClr val="tx1">
                    <a:lumMod val="65000"/>
                    <a:lumOff val="35000"/>
                  </a:schemeClr>
                </a:solidFill>
              </a:rPr>
              <a:t>con’t</a:t>
            </a:r>
            <a:r>
              <a:rPr lang="en-US" sz="3100" dirty="0">
                <a:solidFill>
                  <a:schemeClr val="tx1">
                    <a:lumMod val="65000"/>
                    <a:lumOff val="35000"/>
                  </a:schemeClr>
                </a:solidFill>
              </a:rPr>
              <a:t>)  </a:t>
            </a:r>
            <a:r>
              <a:rPr lang="en-US" sz="3100" dirty="0">
                <a:solidFill>
                  <a:srgbClr val="006600"/>
                </a:solidFill>
              </a:rPr>
              <a:t>“The second calendar was a </a:t>
            </a:r>
            <a:r>
              <a:rPr lang="en-US" sz="3100" dirty="0" err="1">
                <a:solidFill>
                  <a:srgbClr val="006600"/>
                </a:solidFill>
              </a:rPr>
              <a:t>luni</a:t>
            </a:r>
            <a:r>
              <a:rPr lang="en-US" sz="3100" dirty="0">
                <a:solidFill>
                  <a:srgbClr val="006600"/>
                </a:solidFill>
              </a:rPr>
              <a:t>-solar year ... The day now came quite naturally to be reckoned from sunset ... </a:t>
            </a:r>
            <a:r>
              <a:rPr lang="en-US" sz="3100" b="1" u="sng" dirty="0">
                <a:solidFill>
                  <a:srgbClr val="006600"/>
                </a:solidFill>
                <a:effectLst>
                  <a:glow rad="88900">
                    <a:srgbClr val="FF9966">
                      <a:alpha val="80000"/>
                    </a:srgbClr>
                  </a:glow>
                </a:effectLst>
              </a:rPr>
              <a:t>This second calendar was obviously based upon Babylonian models and was adopted under direct Babylonian influence at about 600 B.C.</a:t>
            </a:r>
            <a:r>
              <a:rPr lang="en-US" sz="3100" b="1" dirty="0">
                <a:solidFill>
                  <a:srgbClr val="006600"/>
                </a:solidFill>
                <a:effectLst>
                  <a:glow rad="88900">
                    <a:srgbClr val="FF9966">
                      <a:alpha val="80000"/>
                    </a:srgbClr>
                  </a:glow>
                </a:effectLst>
              </a:rPr>
              <a:t>,</a:t>
            </a:r>
            <a:r>
              <a:rPr lang="en-US" sz="3100" b="1" u="sng" dirty="0">
                <a:solidFill>
                  <a:srgbClr val="006600"/>
                </a:solidFill>
                <a:effectLst>
                  <a:glow rad="88900">
                    <a:srgbClr val="FF9966">
                      <a:alpha val="80000"/>
                    </a:srgbClr>
                  </a:glow>
                </a:effectLst>
              </a:rPr>
              <a:t> when Babylonian religion and general culture began to affect with steadily increasing force the Jewish exiles in Babylonia</a:t>
            </a:r>
            <a:r>
              <a:rPr lang="en-US" sz="3100" b="1" u="sng" dirty="0">
                <a:solidFill>
                  <a:srgbClr val="006600"/>
                </a:solidFill>
              </a:rPr>
              <a:t> and</a:t>
            </a:r>
            <a:r>
              <a:rPr lang="en-US" sz="3100" b="1" dirty="0">
                <a:solidFill>
                  <a:srgbClr val="006600"/>
                </a:solidFill>
              </a:rPr>
              <a:t>,</a:t>
            </a:r>
            <a:r>
              <a:rPr lang="en-US" sz="3100" b="1" u="sng" dirty="0">
                <a:solidFill>
                  <a:srgbClr val="006600"/>
                </a:solidFill>
              </a:rPr>
              <a:t> through those of them who return from exile, the Jews who had remained in Palestine</a:t>
            </a:r>
            <a:r>
              <a:rPr lang="en-US" sz="3100" dirty="0">
                <a:solidFill>
                  <a:srgbClr val="006600"/>
                </a:solidFill>
              </a:rPr>
              <a:t>.”</a:t>
            </a:r>
            <a:endParaRPr lang="en-US" dirty="0">
              <a:solidFill>
                <a:srgbClr val="006600"/>
              </a:solidFill>
            </a:endParaRPr>
          </a:p>
        </p:txBody>
      </p:sp>
    </p:spTree>
    <p:extLst>
      <p:ext uri="{BB962C8B-B14F-4D97-AF65-F5344CB8AC3E}">
        <p14:creationId xmlns:p14="http://schemas.microsoft.com/office/powerpoint/2010/main" val="78587414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1000"/>
                                        <p:tgtEl>
                                          <p:spTgt spid="12">
                                            <p:txEl>
                                              <p:pRg st="0" end="0"/>
                                            </p:txEl>
                                          </p:spTgt>
                                        </p:tgtEl>
                                      </p:cBhvr>
                                    </p:animEffect>
                                    <p:anim calcmode="lin" valueType="num">
                                      <p:cBhvr>
                                        <p:cTn id="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1" end="1"/>
                                            </p:txEl>
                                          </p:spTgt>
                                        </p:tgtEl>
                                        <p:attrNameLst>
                                          <p:attrName>style.visibility</p:attrName>
                                        </p:attrNameLst>
                                      </p:cBhvr>
                                      <p:to>
                                        <p:strVal val="visible"/>
                                      </p:to>
                                    </p:set>
                                    <p:animEffect transition="in" filter="fade">
                                      <p:cBhvr>
                                        <p:cTn id="14" dur="1000"/>
                                        <p:tgtEl>
                                          <p:spTgt spid="12">
                                            <p:txEl>
                                              <p:pRg st="1" end="1"/>
                                            </p:txEl>
                                          </p:spTgt>
                                        </p:tgtEl>
                                      </p:cBhvr>
                                    </p:animEffect>
                                    <p:anim calcmode="lin" valueType="num">
                                      <p:cBhvr>
                                        <p:cTn id="1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rgbClr val="400040">
                <a:alpha val="76000"/>
              </a:srgbClr>
            </a:gs>
            <a:gs pos="90000">
              <a:srgbClr val="8F0040">
                <a:alpha val="86000"/>
              </a:srgbClr>
            </a:gs>
            <a:gs pos="64000">
              <a:schemeClr val="accent4">
                <a:lumMod val="20000"/>
                <a:lumOff val="80000"/>
              </a:schemeClr>
            </a:gs>
            <a:gs pos="17000">
              <a:srgbClr val="0070C0"/>
            </a:gs>
          </a:gsLst>
          <a:lin ang="16200000" scaled="1"/>
          <a:tileRect/>
        </a:gradFill>
        <a:effectLst/>
      </p:bgPr>
    </p:bg>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53675" y="914400"/>
            <a:ext cx="11709725" cy="1676400"/>
          </a:xfrm>
          <a:blipFill>
            <a:blip r:embed="rId2" cstate="email">
              <a:extLst>
                <a:ext uri="{28A0092B-C50C-407E-A947-70E740481C1C}">
                  <a14:useLocalDpi xmlns:a14="http://schemas.microsoft.com/office/drawing/2010/main"/>
                </a:ext>
              </a:extLst>
            </a:blip>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lvl="0"/>
            <a:r>
              <a:rPr lang="en-US" dirty="0"/>
              <a:t>"So far as we know, the Babylonian calendar was at all periods truly lunar ... the month began with the evening when the new crescent was for the first time again visible shortly after sunset.  Consequently, </a:t>
            </a:r>
            <a:r>
              <a:rPr lang="en-US" b="1" u="sng" dirty="0">
                <a:effectLst>
                  <a:glow rad="101600">
                    <a:srgbClr val="727CA3">
                      <a:alpha val="63000"/>
                    </a:srgbClr>
                  </a:glow>
                </a:effectLst>
              </a:rPr>
              <a:t>the Babylonian day also begins in the evening</a:t>
            </a:r>
            <a:r>
              <a:rPr lang="en-US" dirty="0"/>
              <a:t> ..."   (Exact Sciences in Antiquity, p. 106). </a:t>
            </a:r>
          </a:p>
        </p:txBody>
      </p:sp>
      <p:sp>
        <p:nvSpPr>
          <p:cNvPr id="4" name="Slide Number Placeholder 3"/>
          <p:cNvSpPr>
            <a:spLocks noGrp="1"/>
          </p:cNvSpPr>
          <p:nvPr>
            <p:ph type="sldNum" sz="quarter" idx="12"/>
          </p:nvPr>
        </p:nvSpPr>
        <p:spPr>
          <a:xfrm>
            <a:off x="9372600" y="6492875"/>
            <a:ext cx="2743200" cy="365125"/>
          </a:xfrm>
        </p:spPr>
        <p:txBody>
          <a:bodyPr/>
          <a:lstStyle/>
          <a:p>
            <a:fld id="{AA4C6552-42F6-43F2-A3FB-E92E8C09004E}" type="slidenum">
              <a:rPr lang="en-US" sz="1600" b="1" smtClean="0">
                <a:solidFill>
                  <a:srgbClr val="FDEDCB"/>
                </a:solidFill>
              </a:rPr>
              <a:pPr/>
              <a:t>66</a:t>
            </a:fld>
            <a:endParaRPr lang="en-US" b="1" dirty="0">
              <a:solidFill>
                <a:srgbClr val="FDEDCB"/>
              </a:solidFill>
            </a:endParaRPr>
          </a:p>
        </p:txBody>
      </p:sp>
      <p:sp>
        <p:nvSpPr>
          <p:cNvPr id="6" name="Content Placeholder 4"/>
          <p:cNvSpPr>
            <a:spLocks noGrp="1"/>
          </p:cNvSpPr>
          <p:nvPr>
            <p:ph sz="half" idx="1"/>
          </p:nvPr>
        </p:nvSpPr>
        <p:spPr>
          <a:xfrm>
            <a:off x="228600" y="5181600"/>
            <a:ext cx="11760850" cy="1371600"/>
          </a:xfrm>
          <a:blipFill dpi="0" rotWithShape="1">
            <a:blip r:embed="rId3">
              <a:extLst>
                <a:ext uri="{28A0092B-C50C-407E-A947-70E740481C1C}">
                  <a14:useLocalDpi xmlns:a14="http://schemas.microsoft.com/office/drawing/2010/main"/>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pPr lvl="0"/>
            <a:r>
              <a:rPr lang="en-US" dirty="0"/>
              <a:t> </a:t>
            </a:r>
            <a:r>
              <a:rPr lang="en-US" dirty="0">
                <a:effectLst>
                  <a:glow rad="127000">
                    <a:schemeClr val="accent5">
                      <a:lumMod val="60000"/>
                      <a:lumOff val="40000"/>
                    </a:schemeClr>
                  </a:glow>
                </a:effectLst>
              </a:rPr>
              <a:t>… the Mishnah</a:t>
            </a:r>
            <a:r>
              <a:rPr lang="en-US" dirty="0"/>
              <a:t> (the collection of Jewish law </a:t>
            </a:r>
            <a:r>
              <a:rPr lang="en-US" sz="2000" dirty="0"/>
              <a:t>[not Torah!] </a:t>
            </a:r>
            <a:r>
              <a:rPr lang="en-US" dirty="0"/>
              <a:t>made at the end of the 2nd century AD) fully describes </a:t>
            </a:r>
            <a:r>
              <a:rPr lang="en-US" dirty="0">
                <a:effectLst>
                  <a:glow rad="127000">
                    <a:schemeClr val="accent5">
                      <a:lumMod val="60000"/>
                      <a:lumOff val="40000"/>
                    </a:schemeClr>
                  </a:glow>
                </a:effectLst>
              </a:rPr>
              <a:t>the system which the Jews had worked out </a:t>
            </a:r>
            <a:r>
              <a:rPr lang="en-US" b="1" u="sng" dirty="0">
                <a:effectLst>
                  <a:glow rad="127000">
                    <a:schemeClr val="accent5">
                      <a:lumMod val="60000"/>
                      <a:lumOff val="40000"/>
                    </a:schemeClr>
                  </a:glow>
                </a:effectLst>
              </a:rPr>
              <a:t>under Babylonian influence</a:t>
            </a:r>
            <a:r>
              <a:rPr lang="en-US" dirty="0"/>
              <a:t> ..."  (</a:t>
            </a:r>
            <a:r>
              <a:rPr lang="en-US" dirty="0" err="1"/>
              <a:t>Eerdman's</a:t>
            </a:r>
            <a:r>
              <a:rPr lang="en-US" dirty="0"/>
              <a:t> Handbook to the Bible). </a:t>
            </a:r>
          </a:p>
        </p:txBody>
      </p:sp>
      <p:sp>
        <p:nvSpPr>
          <p:cNvPr id="7" name="Content Placeholder 4"/>
          <p:cNvSpPr>
            <a:spLocks noGrp="1"/>
          </p:cNvSpPr>
          <p:nvPr>
            <p:ph sz="half" idx="1"/>
          </p:nvPr>
        </p:nvSpPr>
        <p:spPr>
          <a:xfrm>
            <a:off x="235350" y="4267200"/>
            <a:ext cx="11760850" cy="762000"/>
          </a:xfrm>
          <a:blipFill>
            <a:blip r:embed="rId4"/>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r>
              <a:rPr lang="en-US" dirty="0"/>
              <a:t>"... the Israelites, </a:t>
            </a:r>
            <a:r>
              <a:rPr lang="en-US" b="1" u="sng" dirty="0"/>
              <a:t>like the Babylonians</a:t>
            </a:r>
            <a:r>
              <a:rPr lang="en-US" dirty="0"/>
              <a:t>, counted their days from sunset to sunset ...”  (NIV Study Bible, p. 707).  </a:t>
            </a:r>
          </a:p>
        </p:txBody>
      </p:sp>
      <p:sp>
        <p:nvSpPr>
          <p:cNvPr id="8" name="Content Placeholder 4"/>
          <p:cNvSpPr>
            <a:spLocks noGrp="1"/>
          </p:cNvSpPr>
          <p:nvPr>
            <p:ph sz="half" idx="1"/>
          </p:nvPr>
        </p:nvSpPr>
        <p:spPr>
          <a:xfrm>
            <a:off x="235350" y="2743200"/>
            <a:ext cx="11760850" cy="1371600"/>
          </a:xfrm>
          <a:blipFill dpi="0" rotWithShape="1">
            <a:blip r:embed="rId5">
              <a:extLst>
                <a:ext uri="{28A0092B-C50C-407E-A947-70E740481C1C}">
                  <a14:useLocalDpi xmlns:a14="http://schemas.microsoft.com/office/drawing/2010/main"/>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p>
            <a:r>
              <a:rPr lang="en-US" dirty="0"/>
              <a:t>"When </a:t>
            </a:r>
            <a:r>
              <a:rPr lang="en-US" dirty="0">
                <a:effectLst>
                  <a:glow rad="127000">
                    <a:srgbClr val="FDEDCB"/>
                  </a:glow>
                </a:effectLst>
              </a:rPr>
              <a:t>the Jews</a:t>
            </a:r>
            <a:r>
              <a:rPr lang="en-US" dirty="0"/>
              <a:t> returned to Palestine after their Babylonian exile (516 B.C.E.) they </a:t>
            </a:r>
            <a:r>
              <a:rPr lang="en-US" dirty="0">
                <a:effectLst>
                  <a:glow rad="127000">
                    <a:srgbClr val="FDEDCB"/>
                  </a:glow>
                </a:effectLst>
              </a:rPr>
              <a:t>brought back with them the </a:t>
            </a:r>
            <a:r>
              <a:rPr lang="en-US" b="1" u="sng" dirty="0">
                <a:effectLst>
                  <a:glow rad="127000">
                    <a:srgbClr val="FDEDCB"/>
                  </a:glow>
                </a:effectLst>
              </a:rPr>
              <a:t>Babylonian</a:t>
            </a:r>
            <a:r>
              <a:rPr lang="en-US" b="1" u="sng" dirty="0"/>
              <a:t> astronomy and </a:t>
            </a:r>
            <a:r>
              <a:rPr lang="en-US" b="1" u="sng" dirty="0">
                <a:effectLst>
                  <a:glow rad="127000">
                    <a:srgbClr val="FDEDCB"/>
                  </a:glow>
                </a:effectLst>
              </a:rPr>
              <a:t>way of reckoning time</a:t>
            </a:r>
            <a:r>
              <a:rPr lang="en-US" dirty="0"/>
              <a:t> </a:t>
            </a:r>
            <a:r>
              <a:rPr lang="en-US" b="1" dirty="0"/>
              <a:t>...</a:t>
            </a:r>
            <a:r>
              <a:rPr lang="en-US" dirty="0"/>
              <a:t>"  (What is a Jew, p. 108).  </a:t>
            </a:r>
          </a:p>
        </p:txBody>
      </p:sp>
      <p:sp>
        <p:nvSpPr>
          <p:cNvPr id="9" name="Title 2"/>
          <p:cNvSpPr txBox="1">
            <a:spLocks/>
          </p:cNvSpPr>
          <p:nvPr/>
        </p:nvSpPr>
        <p:spPr>
          <a:xfrm>
            <a:off x="-30480" y="0"/>
            <a:ext cx="12222480"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E25110"/>
                  </a:solidFill>
                </a:ln>
                <a:solidFill>
                  <a:srgbClr val="FDEDCB"/>
                </a:solidFill>
                <a:effectLst>
                  <a:outerShdw blurRad="50800" dist="39000" dir="5460000" algn="tl">
                    <a:srgbClr val="000000">
                      <a:alpha val="38000"/>
                    </a:srgbClr>
                  </a:outerShdw>
                </a:effectLst>
                <a:latin typeface="Matura MT Script Capitals" pitchFamily="66" charset="0"/>
              </a:rPr>
              <a:t>Babylonian &amp; Jewish Calendar History</a:t>
            </a:r>
            <a:endParaRPr lang="en-US" sz="4800" b="1" dirty="0">
              <a:ln w="11430">
                <a:solidFill>
                  <a:srgbClr val="9E2A2A"/>
                </a:solidFill>
              </a:ln>
              <a:solidFill>
                <a:srgbClr val="FDEDCB"/>
              </a:solidFill>
              <a:effectLst>
                <a:outerShdw blurRad="50800" dist="39000" dir="5460000" algn="tl">
                  <a:srgbClr val="000000">
                    <a:alpha val="38000"/>
                  </a:srgbClr>
                </a:outerShdw>
              </a:effectLst>
              <a:latin typeface="Matura MT Script Capitals" pitchFamily="66" charset="0"/>
            </a:endParaRPr>
          </a:p>
        </p:txBody>
      </p:sp>
    </p:spTree>
    <p:extLst>
      <p:ext uri="{BB962C8B-B14F-4D97-AF65-F5344CB8AC3E}">
        <p14:creationId xmlns:p14="http://schemas.microsoft.com/office/powerpoint/2010/main" val="119540709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left)">
                                      <p:cBhvr>
                                        <p:cTn id="12" dur="175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left)">
                                      <p:cBhvr>
                                        <p:cTn id="17" dur="17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rgbClr val="400040">
                <a:alpha val="76000"/>
              </a:srgbClr>
            </a:gs>
            <a:gs pos="90000">
              <a:srgbClr val="8F0040">
                <a:alpha val="86000"/>
              </a:srgbClr>
            </a:gs>
            <a:gs pos="64000">
              <a:schemeClr val="accent4">
                <a:lumMod val="20000"/>
                <a:lumOff val="80000"/>
              </a:schemeClr>
            </a:gs>
            <a:gs pos="17000">
              <a:srgbClr val="0070C0"/>
            </a:gs>
          </a:gsLst>
          <a:lin ang="16200000" scaled="1"/>
          <a:tileRect/>
        </a:gradFill>
        <a:effectLst/>
      </p:bgPr>
    </p:bg>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53675" y="4419600"/>
            <a:ext cx="11709725" cy="1981200"/>
          </a:xfrm>
          <a:blipFill>
            <a:blip r:embed="rId2" cstate="email">
              <a:extLst>
                <a:ext uri="{28A0092B-C50C-407E-A947-70E740481C1C}">
                  <a14:useLocalDpi xmlns:a14="http://schemas.microsoft.com/office/drawing/2010/main"/>
                </a:ext>
              </a:extLst>
            </a:blip>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lnSpcReduction="10000"/>
          </a:bodyPr>
          <a:lstStyle/>
          <a:p>
            <a:r>
              <a:rPr lang="en-US" dirty="0">
                <a:solidFill>
                  <a:srgbClr val="7A0000"/>
                </a:solidFill>
              </a:rPr>
              <a:t>"Among the </a:t>
            </a:r>
            <a:r>
              <a:rPr lang="en-US" dirty="0">
                <a:solidFill>
                  <a:srgbClr val="7A0000"/>
                </a:solidFill>
                <a:effectLst>
                  <a:glow rad="127000">
                    <a:schemeClr val="accent3">
                      <a:lumMod val="75000"/>
                    </a:schemeClr>
                  </a:glow>
                </a:effectLst>
              </a:rPr>
              <a:t>ancient Israelites</a:t>
            </a:r>
            <a:r>
              <a:rPr lang="en-US" dirty="0">
                <a:solidFill>
                  <a:srgbClr val="7A0000"/>
                </a:solidFill>
              </a:rPr>
              <a:t>, as among the Greeks, </a:t>
            </a:r>
            <a:r>
              <a:rPr lang="en-US" dirty="0">
                <a:solidFill>
                  <a:srgbClr val="7A0000"/>
                </a:solidFill>
                <a:effectLst>
                  <a:glow rad="127000">
                    <a:schemeClr val="accent3">
                      <a:lumMod val="75000"/>
                    </a:schemeClr>
                  </a:glow>
                </a:effectLst>
              </a:rPr>
              <a:t>the day was reckoned from sunset to sunset</a:t>
            </a:r>
            <a:r>
              <a:rPr lang="en-US" dirty="0">
                <a:solidFill>
                  <a:srgbClr val="7A0000"/>
                </a:solidFill>
              </a:rPr>
              <a:t>. This was the custom also of the </a:t>
            </a:r>
            <a:r>
              <a:rPr lang="en-US" dirty="0" err="1">
                <a:solidFill>
                  <a:srgbClr val="7A0000"/>
                </a:solidFill>
              </a:rPr>
              <a:t>Gauls</a:t>
            </a:r>
            <a:r>
              <a:rPr lang="en-US" dirty="0">
                <a:solidFill>
                  <a:srgbClr val="7A0000"/>
                </a:solidFill>
              </a:rPr>
              <a:t> and ancient Germans,</a:t>
            </a:r>
            <a:r>
              <a:rPr lang="en-US" b="1" u="sng" dirty="0">
                <a:solidFill>
                  <a:srgbClr val="7A0000"/>
                </a:solidFill>
              </a:rPr>
              <a:t> and was </a:t>
            </a:r>
            <a:r>
              <a:rPr lang="en-US" b="1" u="sng" dirty="0">
                <a:solidFill>
                  <a:srgbClr val="7A0000"/>
                </a:solidFill>
                <a:effectLst>
                  <a:glow rad="127000">
                    <a:schemeClr val="accent3">
                      <a:lumMod val="75000"/>
                    </a:schemeClr>
                  </a:glow>
                </a:effectLst>
              </a:rPr>
              <a:t>probably connected</a:t>
            </a:r>
            <a:r>
              <a:rPr lang="en-US" b="1" u="sng" dirty="0">
                <a:solidFill>
                  <a:srgbClr val="7A0000"/>
                </a:solidFill>
              </a:rPr>
              <a:t> originally </a:t>
            </a:r>
            <a:r>
              <a:rPr lang="en-US" b="1" u="sng" dirty="0">
                <a:solidFill>
                  <a:srgbClr val="7A0000"/>
                </a:solidFill>
                <a:effectLst>
                  <a:glow rad="127000">
                    <a:schemeClr val="accent3">
                      <a:lumMod val="75000"/>
                    </a:schemeClr>
                  </a:glow>
                </a:effectLst>
              </a:rPr>
              <a:t>with the cult of the moon</a:t>
            </a:r>
            <a:r>
              <a:rPr lang="en-US" dirty="0">
                <a:solidFill>
                  <a:srgbClr val="7A0000"/>
                </a:solidFill>
              </a:rPr>
              <a:t>. There is, however, evidence that </a:t>
            </a:r>
            <a:r>
              <a:rPr lang="en-US" b="1" u="sng" dirty="0">
                <a:solidFill>
                  <a:srgbClr val="7A0000"/>
                </a:solidFill>
              </a:rPr>
              <a:t>this was not the custom at all times</a:t>
            </a:r>
            <a:r>
              <a:rPr lang="en-US" dirty="0">
                <a:solidFill>
                  <a:srgbClr val="7A0000"/>
                </a:solidFill>
              </a:rPr>
              <a:t> ..." </a:t>
            </a:r>
            <a:r>
              <a:rPr lang="en-US" dirty="0"/>
              <a:t>(</a:t>
            </a:r>
            <a:r>
              <a:rPr lang="en-US" dirty="0" err="1"/>
              <a:t>Delitzsch</a:t>
            </a:r>
            <a:r>
              <a:rPr lang="en-US" dirty="0"/>
              <a:t> in </a:t>
            </a:r>
            <a:r>
              <a:rPr lang="en-US" dirty="0" err="1"/>
              <a:t>Dillmann's</a:t>
            </a:r>
            <a:r>
              <a:rPr lang="en-US" dirty="0"/>
              <a:t> Commentary on Gen. i. 5).</a:t>
            </a:r>
          </a:p>
        </p:txBody>
      </p:sp>
      <p:sp>
        <p:nvSpPr>
          <p:cNvPr id="4" name="Slide Number Placeholder 3"/>
          <p:cNvSpPr>
            <a:spLocks noGrp="1"/>
          </p:cNvSpPr>
          <p:nvPr>
            <p:ph type="sldNum" sz="quarter" idx="12"/>
          </p:nvPr>
        </p:nvSpPr>
        <p:spPr>
          <a:xfrm>
            <a:off x="9372600" y="6492875"/>
            <a:ext cx="2743200" cy="365125"/>
          </a:xfrm>
        </p:spPr>
        <p:txBody>
          <a:bodyPr/>
          <a:lstStyle/>
          <a:p>
            <a:fld id="{AA4C6552-42F6-43F2-A3FB-E92E8C09004E}" type="slidenum">
              <a:rPr lang="en-US" sz="1600" b="1" smtClean="0">
                <a:solidFill>
                  <a:srgbClr val="FDEDCB"/>
                </a:solidFill>
              </a:rPr>
              <a:pPr/>
              <a:t>67</a:t>
            </a:fld>
            <a:endParaRPr lang="en-US" b="1" dirty="0">
              <a:solidFill>
                <a:srgbClr val="FDEDCB"/>
              </a:solidFill>
            </a:endParaRPr>
          </a:p>
        </p:txBody>
      </p:sp>
      <p:sp>
        <p:nvSpPr>
          <p:cNvPr id="7" name="Content Placeholder 4"/>
          <p:cNvSpPr>
            <a:spLocks noGrp="1"/>
          </p:cNvSpPr>
          <p:nvPr>
            <p:ph sz="half" idx="1"/>
          </p:nvPr>
        </p:nvSpPr>
        <p:spPr>
          <a:xfrm>
            <a:off x="235350" y="1143000"/>
            <a:ext cx="11760850" cy="2971800"/>
          </a:xfrm>
          <a:blipFill>
            <a:blip r:embed="rId3"/>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lvl="0"/>
            <a:r>
              <a:rPr lang="en-US" dirty="0"/>
              <a:t>"</a:t>
            </a:r>
            <a:r>
              <a:rPr lang="en-US" b="1" u="sng" dirty="0"/>
              <a:t>Days were reckoned from morning to morning</a:t>
            </a:r>
            <a:r>
              <a:rPr lang="en-US" dirty="0"/>
              <a:t> ... Following the reign of King Josiah (c. 640-609), and </a:t>
            </a:r>
            <a:r>
              <a:rPr lang="en-US" b="1" u="sng" dirty="0"/>
              <a:t>especially after the Babylonian exile a number of significant and enduring changes occurred in the Israelite calendar</a:t>
            </a:r>
            <a:r>
              <a:rPr lang="en-US" dirty="0"/>
              <a:t> showing that </a:t>
            </a:r>
            <a:r>
              <a:rPr lang="en-US" b="1" u="sng" dirty="0">
                <a:effectLst>
                  <a:glow rad="101600">
                    <a:srgbClr val="FF9966">
                      <a:alpha val="71000"/>
                    </a:srgbClr>
                  </a:glow>
                </a:effectLst>
              </a:rPr>
              <a:t>the Jews gradually</a:t>
            </a:r>
            <a:r>
              <a:rPr lang="en-US" dirty="0">
                <a:effectLst>
                  <a:glow rad="101600">
                    <a:srgbClr val="FF9966">
                      <a:alpha val="71000"/>
                    </a:srgbClr>
                  </a:glow>
                </a:effectLst>
              </a:rPr>
              <a:t> </a:t>
            </a:r>
            <a:r>
              <a:rPr lang="en-US" b="1" u="sng" dirty="0">
                <a:effectLst>
                  <a:glow rad="101600">
                    <a:srgbClr val="FF9966">
                      <a:alpha val="71000"/>
                    </a:srgbClr>
                  </a:glow>
                </a:effectLst>
              </a:rPr>
              <a:t>adopted the Babylonian calendar</a:t>
            </a:r>
            <a:r>
              <a:rPr lang="en-US" dirty="0"/>
              <a:t> of the time ... the seven day week persisted despite its failure to divide evenly either the month or the year.  </a:t>
            </a:r>
            <a:r>
              <a:rPr lang="en-US" dirty="0">
                <a:effectLst>
                  <a:glow rad="101600">
                    <a:srgbClr val="FF9966">
                      <a:alpha val="84000"/>
                    </a:srgbClr>
                  </a:glow>
                </a:effectLst>
              </a:rPr>
              <a:t>The day</a:t>
            </a:r>
            <a:r>
              <a:rPr lang="en-US" dirty="0"/>
              <a:t> however, was counted </a:t>
            </a:r>
            <a:r>
              <a:rPr lang="en-US" dirty="0">
                <a:effectLst>
                  <a:glow rad="101600">
                    <a:srgbClr val="FF9966">
                      <a:alpha val="84000"/>
                    </a:srgbClr>
                  </a:glow>
                </a:effectLst>
              </a:rPr>
              <a:t>from evening to evening, after the Babylonian fashion</a:t>
            </a:r>
            <a:r>
              <a:rPr lang="en-US" dirty="0"/>
              <a:t> ..." (New Catholic Encyclopedia -Volume 11, p. 1068). </a:t>
            </a:r>
          </a:p>
        </p:txBody>
      </p:sp>
      <p:sp>
        <p:nvSpPr>
          <p:cNvPr id="9" name="Title 2"/>
          <p:cNvSpPr txBox="1">
            <a:spLocks/>
          </p:cNvSpPr>
          <p:nvPr/>
        </p:nvSpPr>
        <p:spPr>
          <a:xfrm>
            <a:off x="-30480" y="76200"/>
            <a:ext cx="12222480"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E25110"/>
                  </a:solidFill>
                </a:ln>
                <a:solidFill>
                  <a:srgbClr val="FDEDCB"/>
                </a:solidFill>
                <a:effectLst>
                  <a:outerShdw blurRad="50800" dist="39000" dir="5460000" algn="tl">
                    <a:srgbClr val="000000">
                      <a:alpha val="38000"/>
                    </a:srgbClr>
                  </a:outerShdw>
                </a:effectLst>
                <a:latin typeface="Matura MT Script Capitals" pitchFamily="66" charset="0"/>
              </a:rPr>
              <a:t>Babylonian &amp; Jewish Calendar History</a:t>
            </a:r>
            <a:endParaRPr lang="en-US" sz="4800" b="1" dirty="0">
              <a:ln w="11430">
                <a:solidFill>
                  <a:srgbClr val="9E2A2A"/>
                </a:solidFill>
              </a:ln>
              <a:solidFill>
                <a:srgbClr val="FDEDCB"/>
              </a:solidFill>
              <a:effectLst>
                <a:outerShdw blurRad="50800" dist="39000" dir="5460000" algn="tl">
                  <a:srgbClr val="000000">
                    <a:alpha val="38000"/>
                  </a:srgbClr>
                </a:outerShdw>
              </a:effectLst>
              <a:latin typeface="Matura MT Script Capitals" pitchFamily="66" charset="0"/>
            </a:endParaRPr>
          </a:p>
        </p:txBody>
      </p:sp>
    </p:spTree>
    <p:extLst>
      <p:ext uri="{BB962C8B-B14F-4D97-AF65-F5344CB8AC3E}">
        <p14:creationId xmlns:p14="http://schemas.microsoft.com/office/powerpoint/2010/main" val="372830703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17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1371600"/>
            <a:ext cx="11544975" cy="5387052"/>
          </a:xfrm>
        </p:spPr>
        <p:txBody>
          <a:bodyPr>
            <a:normAutofit/>
            <a:scene3d>
              <a:camera prst="orthographicFront"/>
              <a:lightRig rig="threePt" dir="t"/>
            </a:scene3d>
            <a:sp3d extrusionH="57150">
              <a:bevelT w="38100" h="38100"/>
            </a:sp3d>
          </a:bodyPr>
          <a:lstStyle/>
          <a:p>
            <a:pPr marL="0" indent="0">
              <a:buNone/>
            </a:pPr>
            <a:r>
              <a:rPr lang="en-US" b="1" dirty="0">
                <a:ln>
                  <a:solidFill>
                    <a:schemeClr val="accent5">
                      <a:lumMod val="50000"/>
                    </a:schemeClr>
                  </a:solidFill>
                </a:ln>
                <a:solidFill>
                  <a:schemeClr val="accent5">
                    <a:lumMod val="75000"/>
                  </a:schemeClr>
                </a:solidFill>
              </a:rPr>
              <a:t>Nehemiah 13 Summary  </a:t>
            </a:r>
            <a:r>
              <a:rPr lang="en-US" sz="2400" dirty="0">
                <a:solidFill>
                  <a:schemeClr val="tx1">
                    <a:lumMod val="75000"/>
                    <a:lumOff val="25000"/>
                  </a:schemeClr>
                </a:solidFill>
              </a:rPr>
              <a:t>[</a:t>
            </a:r>
            <a:r>
              <a:rPr lang="en-US" sz="2400" b="1" u="sng" dirty="0">
                <a:solidFill>
                  <a:schemeClr val="tx1">
                    <a:lumMod val="75000"/>
                    <a:lumOff val="25000"/>
                  </a:schemeClr>
                </a:solidFill>
              </a:rPr>
              <a:t>93</a:t>
            </a:r>
            <a:r>
              <a:rPr lang="en-US" sz="2400" dirty="0">
                <a:solidFill>
                  <a:schemeClr val="tx1">
                    <a:lumMod val="75000"/>
                    <a:lumOff val="25000"/>
                  </a:schemeClr>
                </a:solidFill>
              </a:rPr>
              <a:t> years since Babylon captivity]</a:t>
            </a:r>
          </a:p>
          <a:p>
            <a:pPr lvl="0">
              <a:lnSpc>
                <a:spcPct val="100000"/>
              </a:lnSpc>
            </a:pPr>
            <a:r>
              <a:rPr lang="en-US" dirty="0"/>
              <a:t>15  Nehemiah witnessed </a:t>
            </a:r>
            <a:r>
              <a:rPr lang="en-US" b="1" u="sng" dirty="0">
                <a:solidFill>
                  <a:srgbClr val="9A0000"/>
                </a:solidFill>
              </a:rPr>
              <a:t>Judah treading the winepresses</a:t>
            </a:r>
            <a:r>
              <a:rPr lang="en-US" dirty="0">
                <a:solidFill>
                  <a:srgbClr val="9A0000"/>
                </a:solidFill>
              </a:rPr>
              <a:t>, </a:t>
            </a:r>
            <a:br>
              <a:rPr lang="en-US" dirty="0"/>
            </a:br>
            <a:r>
              <a:rPr lang="en-US" dirty="0"/>
              <a:t>and </a:t>
            </a:r>
            <a:r>
              <a:rPr lang="en-US" b="1" u="sng" dirty="0">
                <a:solidFill>
                  <a:srgbClr val="9A0000"/>
                </a:solidFill>
              </a:rPr>
              <a:t>selling</a:t>
            </a:r>
            <a:r>
              <a:rPr lang="en-US" dirty="0"/>
              <a:t> all kinds of produce </a:t>
            </a:r>
            <a:r>
              <a:rPr lang="en-US" b="1" u="sng" dirty="0">
                <a:solidFill>
                  <a:srgbClr val="9A0000"/>
                </a:solidFill>
              </a:rPr>
              <a:t>on Sabbath</a:t>
            </a:r>
            <a:r>
              <a:rPr lang="en-US" dirty="0">
                <a:solidFill>
                  <a:srgbClr val="9A0000"/>
                </a:solidFill>
              </a:rPr>
              <a:t>.  </a:t>
            </a:r>
            <a:r>
              <a:rPr lang="en-US" dirty="0"/>
              <a:t>Merchants </a:t>
            </a:r>
            <a:br>
              <a:rPr lang="en-US" dirty="0"/>
            </a:br>
            <a:r>
              <a:rPr lang="en-US" dirty="0"/>
              <a:t>were also selling their wares in Jerusalem on Sabbath.  </a:t>
            </a:r>
          </a:p>
          <a:p>
            <a:pPr lvl="0">
              <a:lnSpc>
                <a:spcPct val="100000"/>
              </a:lnSpc>
            </a:pPr>
            <a:r>
              <a:rPr lang="en-US" dirty="0"/>
              <a:t>17  Nehemiah confronted the leaders of Judah, "Why are you </a:t>
            </a:r>
            <a:br>
              <a:rPr lang="en-US" dirty="0"/>
            </a:br>
            <a:r>
              <a:rPr lang="en-US" dirty="0"/>
              <a:t>profaning the Sabbath in this evil way?”  This was </a:t>
            </a:r>
            <a:r>
              <a:rPr lang="en-US" b="1" dirty="0">
                <a:solidFill>
                  <a:srgbClr val="9A0000"/>
                </a:solidFill>
              </a:rPr>
              <a:t>exactly</a:t>
            </a:r>
            <a:br>
              <a:rPr lang="en-US" b="1" dirty="0">
                <a:solidFill>
                  <a:srgbClr val="9A0000"/>
                </a:solidFill>
              </a:rPr>
            </a:br>
            <a:r>
              <a:rPr lang="en-US" b="1" dirty="0">
                <a:solidFill>
                  <a:srgbClr val="9A0000"/>
                </a:solidFill>
              </a:rPr>
              <a:t>what their ancestors had done</a:t>
            </a:r>
            <a:r>
              <a:rPr lang="en-US" dirty="0">
                <a:solidFill>
                  <a:srgbClr val="9A0000"/>
                </a:solidFill>
              </a:rPr>
              <a:t>,</a:t>
            </a:r>
            <a:r>
              <a:rPr lang="en-US" dirty="0"/>
              <a:t> sending Judah into exile.</a:t>
            </a:r>
          </a:p>
          <a:p>
            <a:pPr lvl="0">
              <a:lnSpc>
                <a:spcPct val="100000"/>
              </a:lnSpc>
            </a:pPr>
            <a:r>
              <a:rPr lang="en-US" dirty="0"/>
              <a:t>19  </a:t>
            </a:r>
            <a:r>
              <a:rPr lang="en-US" b="1" dirty="0">
                <a:solidFill>
                  <a:srgbClr val="0070C0"/>
                </a:solidFill>
              </a:rPr>
              <a:t>Nehemiah commanded from then on the gates of the city should be shut as darkness fell every Friday evening, not to be opened until the Sabbath ended</a:t>
            </a:r>
            <a:r>
              <a:rPr lang="en-US" dirty="0"/>
              <a:t> </a:t>
            </a:r>
            <a:r>
              <a:rPr lang="en-US" b="1" dirty="0">
                <a:solidFill>
                  <a:srgbClr val="9A0000"/>
                </a:solidFill>
              </a:rPr>
              <a:t>to prevent </a:t>
            </a:r>
            <a:r>
              <a:rPr lang="en-US" b="1" u="sng" dirty="0">
                <a:solidFill>
                  <a:srgbClr val="9A0000"/>
                </a:solidFill>
              </a:rPr>
              <a:t>further abomination with the pagan nations</a:t>
            </a:r>
            <a:r>
              <a:rPr lang="en-US" b="1" dirty="0">
                <a:solidFill>
                  <a:srgbClr val="9A0000"/>
                </a:solidFill>
              </a:rPr>
              <a:t>.  </a:t>
            </a:r>
          </a:p>
        </p:txBody>
      </p:sp>
      <p:sp>
        <p:nvSpPr>
          <p:cNvPr id="9" name="Slide Number Placeholder 1"/>
          <p:cNvSpPr txBox="1">
            <a:spLocks/>
          </p:cNvSpPr>
          <p:nvPr/>
        </p:nvSpPr>
        <p:spPr>
          <a:xfrm>
            <a:off x="9372600" y="647217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68</a:t>
            </a:fld>
            <a:endParaRPr lang="en-US" b="1" dirty="0">
              <a:solidFill>
                <a:srgbClr val="713A1F"/>
              </a:solidFill>
            </a:endParaRPr>
          </a:p>
        </p:txBody>
      </p:sp>
      <p:sp>
        <p:nvSpPr>
          <p:cNvPr id="7" name="Title 2"/>
          <p:cNvSpPr txBox="1">
            <a:spLocks/>
          </p:cNvSpPr>
          <p:nvPr/>
        </p:nvSpPr>
        <p:spPr>
          <a:xfrm>
            <a:off x="0" y="0"/>
            <a:ext cx="12192000" cy="1325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600" b="1" dirty="0">
                <a:ln w="11430">
                  <a:solidFill>
                    <a:srgbClr val="E25110"/>
                  </a:solidFill>
                </a:ln>
                <a:solidFill>
                  <a:schemeClr val="accent5">
                    <a:lumMod val="75000"/>
                  </a:schemeClr>
                </a:solidFill>
                <a:effectLst>
                  <a:outerShdw blurRad="50800" dist="39000" dir="5460000" algn="tl">
                    <a:srgbClr val="000000">
                      <a:alpha val="38000"/>
                    </a:srgbClr>
                  </a:outerShdw>
                </a:effectLst>
                <a:latin typeface="Matura MT Script Capitals" pitchFamily="66" charset="0"/>
              </a:rPr>
              <a:t>Nehemiah </a:t>
            </a:r>
            <a:r>
              <a:rPr lang="en-US" sz="66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Warns</a:t>
            </a:r>
            <a:r>
              <a:rPr lang="en-US" sz="54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 </a:t>
            </a:r>
            <a:r>
              <a:rPr lang="en-US" sz="66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Judah</a:t>
            </a:r>
            <a:r>
              <a:rPr lang="en-US" sz="6600" b="1" dirty="0">
                <a:ln w="11430">
                  <a:solidFill>
                    <a:srgbClr val="E25110"/>
                  </a:solidFill>
                </a:ln>
                <a:solidFill>
                  <a:schemeClr val="accent5">
                    <a:lumMod val="75000"/>
                  </a:schemeClr>
                </a:solidFill>
                <a:effectLst>
                  <a:outerShdw blurRad="50800" dist="39000" dir="5460000" algn="tl">
                    <a:srgbClr val="000000">
                      <a:alpha val="38000"/>
                    </a:srgbClr>
                  </a:outerShdw>
                </a:effectLst>
                <a:latin typeface="Matura MT Script Capitals" pitchFamily="66" charset="0"/>
              </a:rPr>
              <a:t> </a:t>
            </a:r>
            <a:r>
              <a:rPr lang="en-US" sz="3200" b="1" dirty="0">
                <a:ln w="11430">
                  <a:solidFill>
                    <a:srgbClr val="E25110"/>
                  </a:solidFill>
                </a:ln>
                <a:solidFill>
                  <a:schemeClr val="bg2">
                    <a:lumMod val="50000"/>
                  </a:schemeClr>
                </a:solidFill>
                <a:effectLst>
                  <a:outerShdw blurRad="50800" dist="39000" dir="5460000" algn="tl">
                    <a:srgbClr val="000000">
                      <a:alpha val="38000"/>
                    </a:srgbClr>
                  </a:outerShdw>
                </a:effectLst>
              </a:rPr>
              <a:t>445 BC</a:t>
            </a:r>
            <a:r>
              <a:rPr lang="en-US" sz="3200" b="1" dirty="0">
                <a:ln w="11430">
                  <a:solidFill>
                    <a:srgbClr val="E25110"/>
                  </a:solidFill>
                </a:ln>
                <a:solidFill>
                  <a:schemeClr val="accent5">
                    <a:lumMod val="75000"/>
                  </a:schemeClr>
                </a:solidFill>
                <a:effectLst>
                  <a:outerShdw blurRad="50800" dist="39000" dir="5460000" algn="tl">
                    <a:srgbClr val="000000">
                      <a:alpha val="38000"/>
                    </a:srgbClr>
                  </a:outerShdw>
                </a:effectLst>
                <a:latin typeface="Matura MT Script Capitals" pitchFamily="66" charset="0"/>
              </a:rPr>
              <a:t> </a:t>
            </a:r>
            <a:endParaRPr lang="en-US" sz="4000" b="1" dirty="0">
              <a:ln w="11430">
                <a:solidFill>
                  <a:srgbClr val="9E2A2A"/>
                </a:solidFill>
              </a:ln>
              <a:solidFill>
                <a:schemeClr val="accent5">
                  <a:lumMod val="75000"/>
                </a:schemeClr>
              </a:solidFill>
              <a:effectLst>
                <a:outerShdw blurRad="50800" dist="39000" dir="5460000" algn="tl">
                  <a:srgbClr val="000000">
                    <a:alpha val="38000"/>
                  </a:srgbClr>
                </a:outerShdw>
              </a:effectLst>
              <a:latin typeface="Arial Rounded MT Bold" pitchFamily="34" charset="0"/>
            </a:endParaRPr>
          </a:p>
        </p:txBody>
      </p:sp>
      <p:pic>
        <p:nvPicPr>
          <p:cNvPr id="10" name="Picture 2" descr="C:\Users\Rae\Desktop\prophet for circl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9342120" y="1066800"/>
            <a:ext cx="2514600" cy="3030076"/>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47651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1219200"/>
            <a:ext cx="11734800" cy="5387052"/>
          </a:xfrm>
        </p:spPr>
        <p:txBody>
          <a:bodyPr>
            <a:normAutofit/>
            <a:scene3d>
              <a:camera prst="orthographicFront"/>
              <a:lightRig rig="threePt" dir="t"/>
            </a:scene3d>
            <a:sp3d extrusionH="57150">
              <a:bevelT w="38100" h="38100"/>
            </a:sp3d>
          </a:bodyPr>
          <a:lstStyle/>
          <a:p>
            <a:pPr marL="0" indent="0">
              <a:buNone/>
            </a:pPr>
            <a:r>
              <a:rPr lang="en-US" b="1" dirty="0">
                <a:ln>
                  <a:solidFill>
                    <a:schemeClr val="accent5">
                      <a:lumMod val="50000"/>
                    </a:schemeClr>
                  </a:solidFill>
                </a:ln>
                <a:solidFill>
                  <a:schemeClr val="accent5">
                    <a:lumMod val="75000"/>
                  </a:schemeClr>
                </a:solidFill>
              </a:rPr>
              <a:t>Nehemiah 13  </a:t>
            </a:r>
            <a:r>
              <a:rPr lang="en-US" sz="2400" dirty="0">
                <a:solidFill>
                  <a:schemeClr val="tx1">
                    <a:lumMod val="75000"/>
                    <a:lumOff val="25000"/>
                  </a:schemeClr>
                </a:solidFill>
              </a:rPr>
              <a:t>[93 years since Babylon captivity]</a:t>
            </a:r>
          </a:p>
          <a:p>
            <a:r>
              <a:rPr lang="en-US" dirty="0"/>
              <a:t>20 The merchants would be arrested if they came near the city wall.  </a:t>
            </a:r>
          </a:p>
          <a:p>
            <a:pPr lvl="0"/>
            <a:r>
              <a:rPr lang="en-US" dirty="0"/>
              <a:t>23 Nehemiah also noted that some of the men of </a:t>
            </a:r>
            <a:r>
              <a:rPr lang="en-US" b="1" u="sng" dirty="0">
                <a:solidFill>
                  <a:srgbClr val="9A0000"/>
                </a:solidFill>
              </a:rPr>
              <a:t>Judah had married women from Ashdod, Ammon, and Moab</a:t>
            </a:r>
            <a:r>
              <a:rPr lang="en-US" dirty="0">
                <a:solidFill>
                  <a:srgbClr val="9A0000"/>
                </a:solidFill>
              </a:rPr>
              <a:t>.</a:t>
            </a:r>
            <a:r>
              <a:rPr lang="en-US" dirty="0"/>
              <a:t>  He made them swear they would not let their children intermarry with the pagan people of the land, saying …  </a:t>
            </a:r>
          </a:p>
          <a:p>
            <a:pPr lvl="0"/>
            <a:r>
              <a:rPr lang="en-US" dirty="0"/>
              <a:t>26  </a:t>
            </a:r>
            <a:r>
              <a:rPr lang="en-US" b="1" dirty="0">
                <a:solidFill>
                  <a:srgbClr val="9A0000"/>
                </a:solidFill>
              </a:rPr>
              <a:t>“</a:t>
            </a:r>
            <a:r>
              <a:rPr lang="en-US" b="1" u="sng" dirty="0">
                <a:solidFill>
                  <a:srgbClr val="9A0000"/>
                </a:solidFill>
              </a:rPr>
              <a:t>That’s exactly how Solomon got into so much trouble</a:t>
            </a:r>
            <a:r>
              <a:rPr lang="en-US" b="1" dirty="0">
                <a:solidFill>
                  <a:srgbClr val="9A0000"/>
                </a:solidFill>
              </a:rPr>
              <a:t>!”</a:t>
            </a:r>
            <a:r>
              <a:rPr lang="en-US" b="1" u="sng" dirty="0">
                <a:solidFill>
                  <a:srgbClr val="9A0000"/>
                </a:solidFill>
              </a:rPr>
              <a:t> </a:t>
            </a:r>
          </a:p>
          <a:p>
            <a:pPr lvl="0"/>
            <a:r>
              <a:rPr lang="en-US" dirty="0"/>
              <a:t>29 Nehemiah prays for forgiveness of the leaders defiling </a:t>
            </a:r>
            <a:br>
              <a:rPr lang="en-US" dirty="0"/>
            </a:br>
            <a:r>
              <a:rPr lang="en-US" dirty="0"/>
              <a:t>the priesthood and the promises and vows that were broken. </a:t>
            </a:r>
          </a:p>
          <a:p>
            <a:pPr lvl="0"/>
            <a:r>
              <a:rPr lang="en-US" dirty="0"/>
              <a:t>30 Next he purged out everything foreign to set things </a:t>
            </a:r>
            <a:br>
              <a:rPr lang="en-US" dirty="0"/>
            </a:br>
            <a:r>
              <a:rPr lang="en-US" dirty="0"/>
              <a:t>in order for obedience to the worship statutes and </a:t>
            </a:r>
            <a:br>
              <a:rPr lang="en-US" dirty="0"/>
            </a:br>
            <a:r>
              <a:rPr lang="en-US" dirty="0"/>
              <a:t>separation from pagan nations.</a:t>
            </a:r>
          </a:p>
        </p:txBody>
      </p:sp>
      <p:sp>
        <p:nvSpPr>
          <p:cNvPr id="9" name="Slide Number Placeholder 1"/>
          <p:cNvSpPr txBox="1">
            <a:spLocks/>
          </p:cNvSpPr>
          <p:nvPr/>
        </p:nvSpPr>
        <p:spPr>
          <a:xfrm>
            <a:off x="9372600" y="647217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69</a:t>
            </a:fld>
            <a:endParaRPr lang="en-US" b="1" dirty="0">
              <a:solidFill>
                <a:srgbClr val="713A1F"/>
              </a:solidFill>
            </a:endParaRPr>
          </a:p>
        </p:txBody>
      </p:sp>
      <p:sp>
        <p:nvSpPr>
          <p:cNvPr id="7" name="Title 2"/>
          <p:cNvSpPr txBox="1">
            <a:spLocks/>
          </p:cNvSpPr>
          <p:nvPr/>
        </p:nvSpPr>
        <p:spPr>
          <a:xfrm>
            <a:off x="0" y="-76200"/>
            <a:ext cx="12192000" cy="1325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600" b="1" dirty="0">
                <a:ln w="11430">
                  <a:solidFill>
                    <a:srgbClr val="E25110"/>
                  </a:solidFill>
                </a:ln>
                <a:solidFill>
                  <a:schemeClr val="accent5">
                    <a:lumMod val="75000"/>
                  </a:schemeClr>
                </a:solidFill>
                <a:effectLst>
                  <a:outerShdw blurRad="50800" dist="39000" dir="5460000" algn="tl">
                    <a:srgbClr val="000000">
                      <a:alpha val="38000"/>
                    </a:srgbClr>
                  </a:outerShdw>
                </a:effectLst>
                <a:latin typeface="Matura MT Script Capitals" pitchFamily="66" charset="0"/>
              </a:rPr>
              <a:t>Nehemiah </a:t>
            </a:r>
            <a:r>
              <a:rPr lang="en-US" sz="66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Warns</a:t>
            </a:r>
            <a:r>
              <a:rPr lang="en-US" sz="54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 </a:t>
            </a:r>
            <a:r>
              <a:rPr lang="en-US" sz="66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Judah</a:t>
            </a:r>
            <a:r>
              <a:rPr lang="en-US" sz="6600" b="1" dirty="0">
                <a:ln w="11430">
                  <a:solidFill>
                    <a:srgbClr val="E25110"/>
                  </a:solidFill>
                </a:ln>
                <a:solidFill>
                  <a:schemeClr val="accent5">
                    <a:lumMod val="75000"/>
                  </a:schemeClr>
                </a:solidFill>
                <a:effectLst>
                  <a:outerShdw blurRad="50800" dist="39000" dir="5460000" algn="tl">
                    <a:srgbClr val="000000">
                      <a:alpha val="38000"/>
                    </a:srgbClr>
                  </a:outerShdw>
                </a:effectLst>
                <a:latin typeface="Matura MT Script Capitals" pitchFamily="66" charset="0"/>
              </a:rPr>
              <a:t> </a:t>
            </a:r>
            <a:r>
              <a:rPr lang="en-US" sz="3200" b="1" dirty="0">
                <a:ln w="11430">
                  <a:solidFill>
                    <a:srgbClr val="E25110"/>
                  </a:solidFill>
                </a:ln>
                <a:solidFill>
                  <a:schemeClr val="bg2">
                    <a:lumMod val="50000"/>
                  </a:schemeClr>
                </a:solidFill>
                <a:effectLst>
                  <a:outerShdw blurRad="50800" dist="39000" dir="5460000" algn="tl">
                    <a:srgbClr val="000000">
                      <a:alpha val="38000"/>
                    </a:srgbClr>
                  </a:outerShdw>
                </a:effectLst>
              </a:rPr>
              <a:t>(</a:t>
            </a:r>
            <a:r>
              <a:rPr lang="en-US" sz="3200" b="1" dirty="0" err="1">
                <a:ln w="11430">
                  <a:solidFill>
                    <a:srgbClr val="E25110"/>
                  </a:solidFill>
                </a:ln>
                <a:solidFill>
                  <a:schemeClr val="bg2">
                    <a:lumMod val="50000"/>
                  </a:schemeClr>
                </a:solidFill>
                <a:effectLst>
                  <a:outerShdw blurRad="50800" dist="39000" dir="5460000" algn="tl">
                    <a:srgbClr val="000000">
                      <a:alpha val="38000"/>
                    </a:srgbClr>
                  </a:outerShdw>
                </a:effectLst>
              </a:rPr>
              <a:t>con’t</a:t>
            </a:r>
            <a:r>
              <a:rPr lang="en-US" sz="3200" b="1" dirty="0">
                <a:ln w="11430">
                  <a:solidFill>
                    <a:srgbClr val="E25110"/>
                  </a:solidFill>
                </a:ln>
                <a:solidFill>
                  <a:schemeClr val="bg2">
                    <a:lumMod val="50000"/>
                  </a:schemeClr>
                </a:solidFill>
                <a:effectLst>
                  <a:outerShdw blurRad="50800" dist="39000" dir="5460000" algn="tl">
                    <a:srgbClr val="000000">
                      <a:alpha val="38000"/>
                    </a:srgbClr>
                  </a:outerShdw>
                </a:effectLst>
              </a:rPr>
              <a:t>)</a:t>
            </a:r>
            <a:endParaRPr lang="en-US" sz="4000" b="1" dirty="0">
              <a:ln w="11430">
                <a:solidFill>
                  <a:srgbClr val="9E2A2A"/>
                </a:solidFill>
              </a:ln>
              <a:solidFill>
                <a:schemeClr val="accent5">
                  <a:lumMod val="75000"/>
                </a:schemeClr>
              </a:solidFill>
              <a:effectLst>
                <a:outerShdw blurRad="50800" dist="39000" dir="5460000" algn="tl">
                  <a:srgbClr val="000000">
                    <a:alpha val="38000"/>
                  </a:srgbClr>
                </a:outerShdw>
              </a:effectLst>
              <a:latin typeface="Arial Rounded MT Bold" pitchFamily="34" charset="0"/>
            </a:endParaRPr>
          </a:p>
        </p:txBody>
      </p:sp>
      <p:pic>
        <p:nvPicPr>
          <p:cNvPr id="10" name="Picture 2" descr="C:\Users\Rae\Desktop\prophet for circl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9753600" y="3352800"/>
            <a:ext cx="2271953" cy="2737688"/>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a:extrusionClr>
              <a:srgbClr val="000000"/>
            </a:extrusionClr>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5313680" y="5958204"/>
            <a:ext cx="4925131" cy="584775"/>
          </a:xfrm>
          <a:prstGeom prst="rect">
            <a:avLst/>
          </a:prstGeom>
          <a:solidFill>
            <a:srgbClr val="990033"/>
          </a:solidFill>
          <a:ln w="57150">
            <a:solidFill>
              <a:srgbClr val="FF9966"/>
            </a:solidFill>
          </a:ln>
          <a:scene3d>
            <a:camera prst="orthographicFront"/>
            <a:lightRig rig="threePt" dir="t"/>
          </a:scene3d>
          <a:sp3d>
            <a:bevelT w="152400" h="50800" prst="softRound"/>
          </a:sp3d>
        </p:spPr>
        <p:txBody>
          <a:bodyPr wrap="none" lIns="91440" tIns="45720" rIns="91440" bIns="45720">
            <a:spAutoFit/>
            <a:sp3d extrusionH="57150">
              <a:bevelT w="38100" h="38100"/>
            </a:sp3d>
          </a:bodyPr>
          <a:lstStyle/>
          <a:p>
            <a:pPr algn="ctr"/>
            <a:r>
              <a:rPr lang="en-US" sz="3200" b="1" cap="none" spc="0" dirty="0">
                <a:ln w="1905"/>
                <a:solidFill>
                  <a:srgbClr val="FDEDCB"/>
                </a:solidFill>
                <a:effectLst>
                  <a:innerShdw blurRad="69850" dist="43180" dir="5400000">
                    <a:srgbClr val="000000">
                      <a:alpha val="65000"/>
                    </a:srgbClr>
                  </a:innerShdw>
                </a:effectLst>
              </a:rPr>
              <a:t>The patterns always repeat!</a:t>
            </a:r>
          </a:p>
        </p:txBody>
      </p:sp>
    </p:spTree>
    <p:extLst>
      <p:ext uri="{BB962C8B-B14F-4D97-AF65-F5344CB8AC3E}">
        <p14:creationId xmlns:p14="http://schemas.microsoft.com/office/powerpoint/2010/main" val="219011017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1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1"/>
          <p:cNvSpPr txBox="1">
            <a:spLocks/>
          </p:cNvSpPr>
          <p:nvPr/>
        </p:nvSpPr>
        <p:spPr>
          <a:xfrm>
            <a:off x="11353800" y="640080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800" smtClean="0">
                <a:solidFill>
                  <a:schemeClr val="tx1"/>
                </a:solidFill>
              </a:rPr>
              <a:pPr/>
              <a:t>7</a:t>
            </a:fld>
            <a:endParaRPr lang="en-US" sz="1800" dirty="0">
              <a:solidFill>
                <a:schemeClr val="tx1"/>
              </a:solidFill>
            </a:endParaRPr>
          </a:p>
        </p:txBody>
      </p:sp>
      <p:sp>
        <p:nvSpPr>
          <p:cNvPr id="4" name="Title 1"/>
          <p:cNvSpPr txBox="1">
            <a:spLocks/>
          </p:cNvSpPr>
          <p:nvPr/>
        </p:nvSpPr>
        <p:spPr>
          <a:xfrm>
            <a:off x="0" y="0"/>
            <a:ext cx="12192000" cy="869950"/>
          </a:xfrm>
          <a:prstGeom prst="rect">
            <a:avLst/>
          </a:prstGeom>
        </p:spPr>
        <p:txBody>
          <a:bodyPr vert="horz" anchor="ct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H2320 &lt;</a:t>
            </a:r>
            <a:r>
              <a:rPr lang="en-US" sz="4800" b="1" dirty="0" err="1">
                <a:ln w="11430"/>
                <a:solidFill>
                  <a:srgbClr val="8E002F"/>
                </a:solidFill>
                <a:effectLst>
                  <a:outerShdw blurRad="50800" dist="39000" dir="5460000" algn="tl">
                    <a:srgbClr val="000000">
                      <a:alpha val="38000"/>
                    </a:srgbClr>
                  </a:outerShdw>
                </a:effectLst>
                <a:latin typeface="Arial Rounded MT Bold" pitchFamily="34" charset="0"/>
              </a:rPr>
              <a:t>chodesh</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&gt; </a:t>
            </a:r>
          </a:p>
        </p:txBody>
      </p:sp>
      <p:sp>
        <p:nvSpPr>
          <p:cNvPr id="5" name="Content Placeholder 2"/>
          <p:cNvSpPr txBox="1">
            <a:spLocks/>
          </p:cNvSpPr>
          <p:nvPr/>
        </p:nvSpPr>
        <p:spPr>
          <a:xfrm>
            <a:off x="12661900" y="2771338"/>
            <a:ext cx="4592320" cy="91440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lgn="ctr">
              <a:buFont typeface="Wingdings"/>
              <a:buNone/>
            </a:pPr>
            <a:endParaRPr lang="en-US" sz="2400" dirty="0"/>
          </a:p>
        </p:txBody>
      </p:sp>
      <p:graphicFrame>
        <p:nvGraphicFramePr>
          <p:cNvPr id="6" name="Diagram 5"/>
          <p:cNvGraphicFramePr/>
          <p:nvPr>
            <p:extLst>
              <p:ext uri="{D42A27DB-BD31-4B8C-83A1-F6EECF244321}">
                <p14:modId xmlns:p14="http://schemas.microsoft.com/office/powerpoint/2010/main" val="356804124"/>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37744" y="2485999"/>
            <a:ext cx="4617720"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 Lexicon Challenges  </a:t>
            </a:r>
            <a:endParaRPr lang="en-US" sz="3600" dirty="0"/>
          </a:p>
        </p:txBody>
      </p:sp>
      <p:sp>
        <p:nvSpPr>
          <p:cNvPr id="8" name="TextBox 7"/>
          <p:cNvSpPr txBox="1"/>
          <p:nvPr/>
        </p:nvSpPr>
        <p:spPr>
          <a:xfrm>
            <a:off x="429640" y="3865218"/>
            <a:ext cx="4617720"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3. Counsel from Moses  </a:t>
            </a:r>
            <a:endParaRPr lang="en-US" sz="3600" dirty="0"/>
          </a:p>
        </p:txBody>
      </p:sp>
      <p:sp>
        <p:nvSpPr>
          <p:cNvPr id="9" name="TextBox 8"/>
          <p:cNvSpPr txBox="1"/>
          <p:nvPr/>
        </p:nvSpPr>
        <p:spPr>
          <a:xfrm>
            <a:off x="433528" y="5237988"/>
            <a:ext cx="4617720"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4. New Moon Verses  </a:t>
            </a:r>
            <a:endParaRPr lang="en-US" sz="3600" dirty="0"/>
          </a:p>
        </p:txBody>
      </p:sp>
      <p:sp>
        <p:nvSpPr>
          <p:cNvPr id="10" name="TextBox 9"/>
          <p:cNvSpPr txBox="1"/>
          <p:nvPr/>
        </p:nvSpPr>
        <p:spPr>
          <a:xfrm>
            <a:off x="428666" y="1104348"/>
            <a:ext cx="4617720"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 H2320 Definition</a:t>
            </a:r>
            <a:endParaRPr lang="en-US" sz="3600" dirty="0"/>
          </a:p>
        </p:txBody>
      </p:sp>
      <p:sp>
        <p:nvSpPr>
          <p:cNvPr id="11" name="Content Placeholder 2"/>
          <p:cNvSpPr txBox="1">
            <a:spLocks/>
          </p:cNvSpPr>
          <p:nvPr/>
        </p:nvSpPr>
        <p:spPr>
          <a:xfrm>
            <a:off x="5074920" y="1076540"/>
            <a:ext cx="6583680" cy="1057060"/>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dirty="0">
                <a:solidFill>
                  <a:srgbClr val="002060"/>
                </a:solidFill>
              </a:rPr>
              <a:t>H2320 &lt;</a:t>
            </a:r>
            <a:r>
              <a:rPr lang="en-US" sz="2400" dirty="0" err="1">
                <a:solidFill>
                  <a:srgbClr val="002060"/>
                </a:solidFill>
              </a:rPr>
              <a:t>chodesh</a:t>
            </a:r>
            <a:r>
              <a:rPr lang="en-US" sz="2400" dirty="0">
                <a:solidFill>
                  <a:srgbClr val="002060"/>
                </a:solidFill>
              </a:rPr>
              <a:t>&gt; must come into alignment with Moses &amp; Torah as Yahuah’s “new [</a:t>
            </a:r>
            <a:r>
              <a:rPr lang="en-US" sz="2400" dirty="0" err="1">
                <a:solidFill>
                  <a:srgbClr val="002060"/>
                </a:solidFill>
              </a:rPr>
              <a:t>chodesh</a:t>
            </a:r>
            <a:r>
              <a:rPr lang="en-US" sz="2400" dirty="0">
                <a:solidFill>
                  <a:srgbClr val="002060"/>
                </a:solidFill>
              </a:rPr>
              <a:t>] month” </a:t>
            </a:r>
            <a:br>
              <a:rPr lang="en-US" sz="2400" dirty="0">
                <a:solidFill>
                  <a:srgbClr val="002060"/>
                </a:solidFill>
              </a:rPr>
            </a:br>
            <a:r>
              <a:rPr lang="en-US" sz="2400" dirty="0">
                <a:solidFill>
                  <a:srgbClr val="002060"/>
                </a:solidFill>
              </a:rPr>
              <a:t>not Yahuah’s “new moon” or man’s agenda.</a:t>
            </a:r>
          </a:p>
        </p:txBody>
      </p:sp>
      <p:sp>
        <p:nvSpPr>
          <p:cNvPr id="12" name="Content Placeholder 2"/>
          <p:cNvSpPr txBox="1">
            <a:spLocks/>
          </p:cNvSpPr>
          <p:nvPr/>
        </p:nvSpPr>
        <p:spPr>
          <a:xfrm>
            <a:off x="5074920" y="2438400"/>
            <a:ext cx="6583680" cy="1109770"/>
          </a:xfrm>
          <a:prstGeom prst="rect">
            <a:avLst/>
          </a:prstGeom>
        </p:spPr>
        <p:txBody>
          <a:bodyPr vert="horz">
            <a:normAutofit fontScale="925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chemeClr val="bg2">
                    <a:lumMod val="25000"/>
                  </a:schemeClr>
                </a:solidFill>
              </a:rPr>
              <a:t>Examination of Theologian’s Hebrew Lexicon Study Tools</a:t>
            </a:r>
            <a:r>
              <a:rPr lang="en-US" sz="2400" dirty="0">
                <a:solidFill>
                  <a:schemeClr val="bg2">
                    <a:lumMod val="25000"/>
                  </a:schemeClr>
                </a:solidFill>
              </a:rPr>
              <a:t>:  </a:t>
            </a:r>
            <a:r>
              <a:rPr lang="en-US" sz="1900" dirty="0">
                <a:solidFill>
                  <a:schemeClr val="bg2">
                    <a:lumMod val="25000"/>
                  </a:schemeClr>
                </a:solidFill>
              </a:rPr>
              <a:t>1)</a:t>
            </a:r>
            <a:r>
              <a:rPr lang="en-US" sz="2400" dirty="0">
                <a:solidFill>
                  <a:schemeClr val="bg2">
                    <a:lumMod val="25000"/>
                  </a:schemeClr>
                </a:solidFill>
              </a:rPr>
              <a:t> Strong’s; </a:t>
            </a:r>
            <a:r>
              <a:rPr lang="en-US" sz="1900" dirty="0">
                <a:solidFill>
                  <a:schemeClr val="bg2">
                    <a:lumMod val="25000"/>
                  </a:schemeClr>
                </a:solidFill>
              </a:rPr>
              <a:t>2)</a:t>
            </a:r>
            <a:r>
              <a:rPr lang="en-US" sz="2400" dirty="0">
                <a:solidFill>
                  <a:schemeClr val="bg2">
                    <a:lumMod val="25000"/>
                  </a:schemeClr>
                </a:solidFill>
              </a:rPr>
              <a:t> Brown-Driver-Briggs; </a:t>
            </a:r>
            <a:r>
              <a:rPr lang="en-US" sz="1900" dirty="0">
                <a:solidFill>
                  <a:schemeClr val="bg2">
                    <a:lumMod val="25000"/>
                  </a:schemeClr>
                </a:solidFill>
              </a:rPr>
              <a:t>3)</a:t>
            </a:r>
            <a:r>
              <a:rPr lang="en-US" sz="2400" dirty="0">
                <a:solidFill>
                  <a:schemeClr val="bg2">
                    <a:lumMod val="25000"/>
                  </a:schemeClr>
                </a:solidFill>
              </a:rPr>
              <a:t> </a:t>
            </a:r>
            <a:r>
              <a:rPr lang="en-US" sz="2400" dirty="0" err="1">
                <a:solidFill>
                  <a:schemeClr val="bg2">
                    <a:lumMod val="25000"/>
                  </a:schemeClr>
                </a:solidFill>
              </a:rPr>
              <a:t>Gesenius</a:t>
            </a:r>
            <a:r>
              <a:rPr lang="en-US" sz="2400" dirty="0">
                <a:solidFill>
                  <a:schemeClr val="bg2">
                    <a:lumMod val="25000"/>
                  </a:schemeClr>
                </a:solidFill>
              </a:rPr>
              <a:t>; </a:t>
            </a:r>
            <a:br>
              <a:rPr lang="en-US" sz="2400" dirty="0">
                <a:solidFill>
                  <a:schemeClr val="bg2">
                    <a:lumMod val="25000"/>
                  </a:schemeClr>
                </a:solidFill>
              </a:rPr>
            </a:br>
            <a:r>
              <a:rPr lang="en-US" sz="1900" dirty="0">
                <a:solidFill>
                  <a:schemeClr val="bg2">
                    <a:lumMod val="25000"/>
                  </a:schemeClr>
                </a:solidFill>
              </a:rPr>
              <a:t>4)</a:t>
            </a:r>
            <a:r>
              <a:rPr lang="en-US" sz="2400" dirty="0">
                <a:solidFill>
                  <a:schemeClr val="bg2">
                    <a:lumMod val="25000"/>
                  </a:schemeClr>
                </a:solidFill>
              </a:rPr>
              <a:t> Theological Wordbook of the Old Testament (TWOT).</a:t>
            </a:r>
          </a:p>
        </p:txBody>
      </p:sp>
      <p:sp>
        <p:nvSpPr>
          <p:cNvPr id="13" name="Content Placeholder 2"/>
          <p:cNvSpPr txBox="1">
            <a:spLocks/>
          </p:cNvSpPr>
          <p:nvPr/>
        </p:nvSpPr>
        <p:spPr>
          <a:xfrm>
            <a:off x="5090160" y="3810000"/>
            <a:ext cx="6568440" cy="1066800"/>
          </a:xfrm>
          <a:prstGeom prst="rect">
            <a:avLst/>
          </a:prstGeom>
        </p:spPr>
        <p:txBody>
          <a:bodyPr vert="horz">
            <a:normAutofit fontScale="92500"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6600"/>
                </a:solidFill>
              </a:rPr>
              <a:t>From 1450 BC </a:t>
            </a:r>
            <a:r>
              <a:rPr lang="en-US" sz="2400" dirty="0">
                <a:solidFill>
                  <a:srgbClr val="006600"/>
                </a:solidFill>
              </a:rPr>
              <a:t>[2550 years </a:t>
            </a:r>
            <a:r>
              <a:rPr lang="en-US" sz="2400" b="1" u="sng" dirty="0">
                <a:solidFill>
                  <a:srgbClr val="006600"/>
                </a:solidFill>
              </a:rPr>
              <a:t>after</a:t>
            </a:r>
            <a:r>
              <a:rPr lang="en-US" sz="2400" dirty="0">
                <a:solidFill>
                  <a:srgbClr val="006600"/>
                </a:solidFill>
              </a:rPr>
              <a:t> creation]:  The Torah Calendar Instructions  were for all Kings, Prophets and Leaders, up to and including Yahuah’s people today.</a:t>
            </a:r>
          </a:p>
        </p:txBody>
      </p:sp>
      <p:sp>
        <p:nvSpPr>
          <p:cNvPr id="14" name="Content Placeholder 2"/>
          <p:cNvSpPr txBox="1">
            <a:spLocks/>
          </p:cNvSpPr>
          <p:nvPr/>
        </p:nvSpPr>
        <p:spPr>
          <a:xfrm>
            <a:off x="5074920" y="5181600"/>
            <a:ext cx="6583680" cy="12192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200" dirty="0">
                <a:solidFill>
                  <a:srgbClr val="494E16"/>
                </a:solidFill>
              </a:rPr>
              <a:t>All 20 “new moon” verses are NON-Torah references </a:t>
            </a:r>
            <a:r>
              <a:rPr lang="en-US" sz="2200" dirty="0" err="1">
                <a:solidFill>
                  <a:srgbClr val="494E16"/>
                </a:solidFill>
              </a:rPr>
              <a:t>mis</a:t>
            </a:r>
            <a:r>
              <a:rPr lang="en-US" sz="2200" dirty="0">
                <a:solidFill>
                  <a:srgbClr val="494E16"/>
                </a:solidFill>
              </a:rPr>
              <a:t>-translating &lt;</a:t>
            </a:r>
            <a:r>
              <a:rPr lang="en-US" sz="2200" dirty="0" err="1">
                <a:solidFill>
                  <a:srgbClr val="494E16"/>
                </a:solidFill>
              </a:rPr>
              <a:t>chodesh</a:t>
            </a:r>
            <a:r>
              <a:rPr lang="en-US" sz="2200" dirty="0">
                <a:solidFill>
                  <a:srgbClr val="494E16"/>
                </a:solidFill>
              </a:rPr>
              <a:t> </a:t>
            </a:r>
            <a:r>
              <a:rPr lang="en-US" sz="1800" dirty="0">
                <a:solidFill>
                  <a:srgbClr val="494E16"/>
                </a:solidFill>
              </a:rPr>
              <a:t>[H2320]</a:t>
            </a:r>
            <a:r>
              <a:rPr lang="en-US" sz="2200" dirty="0">
                <a:solidFill>
                  <a:srgbClr val="494E16"/>
                </a:solidFill>
              </a:rPr>
              <a:t>&gt; as “moon” instead of  “month.”  Not one verse aligned with Torah instructions!</a:t>
            </a:r>
          </a:p>
        </p:txBody>
      </p:sp>
      <p:sp>
        <p:nvSpPr>
          <p:cNvPr id="15" name="TextBox 14"/>
          <p:cNvSpPr txBox="1"/>
          <p:nvPr/>
        </p:nvSpPr>
        <p:spPr>
          <a:xfrm>
            <a:off x="11640820" y="913472"/>
            <a:ext cx="551519" cy="2677656"/>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chemeClr val="accent1">
                    <a:lumMod val="75000"/>
                  </a:schemeClr>
                </a:solidFill>
                <a:effectLst>
                  <a:outerShdw blurRad="50800" dist="39000" dir="5460000" algn="tl">
                    <a:srgbClr val="000000">
                      <a:alpha val="38000"/>
                    </a:srgbClr>
                  </a:outerShdw>
                </a:effectLst>
              </a:rPr>
              <a:t>R</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E</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V</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I</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E</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W</a:t>
            </a:r>
          </a:p>
        </p:txBody>
      </p:sp>
      <p:sp>
        <p:nvSpPr>
          <p:cNvPr id="16" name="TextBox 15"/>
          <p:cNvSpPr txBox="1"/>
          <p:nvPr/>
        </p:nvSpPr>
        <p:spPr>
          <a:xfrm>
            <a:off x="11640481" y="3723144"/>
            <a:ext cx="551519" cy="2677656"/>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rgbClr val="8E002F"/>
                </a:solidFill>
                <a:effectLst>
                  <a:outerShdw blurRad="50800" dist="39000" dir="5460000" algn="tl">
                    <a:srgbClr val="000000">
                      <a:alpha val="38000"/>
                    </a:srgbClr>
                  </a:outerShdw>
                </a:effectLst>
              </a:rPr>
              <a:t>R</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E</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V</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I</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E</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W</a:t>
            </a:r>
          </a:p>
        </p:txBody>
      </p:sp>
      <p:sp>
        <p:nvSpPr>
          <p:cNvPr id="2" name="Rectangle 1"/>
          <p:cNvSpPr/>
          <p:nvPr/>
        </p:nvSpPr>
        <p:spPr>
          <a:xfrm>
            <a:off x="1196843" y="1671935"/>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7030A0"/>
                </a:solidFill>
                <a:effectLst>
                  <a:outerShdw blurRad="25400" algn="tl" rotWithShape="0">
                    <a:srgbClr val="000000">
                      <a:alpha val="43000"/>
                    </a:srgbClr>
                  </a:outerShdw>
                </a:effectLst>
              </a:rPr>
              <a:t>(Moon Part #5)</a:t>
            </a:r>
          </a:p>
        </p:txBody>
      </p:sp>
      <p:sp>
        <p:nvSpPr>
          <p:cNvPr id="17" name="Rectangle 16"/>
          <p:cNvSpPr/>
          <p:nvPr/>
        </p:nvSpPr>
        <p:spPr>
          <a:xfrm>
            <a:off x="1198928" y="30581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7030A0"/>
                </a:solidFill>
                <a:effectLst>
                  <a:outerShdw blurRad="25400" algn="tl" rotWithShape="0">
                    <a:srgbClr val="000000">
                      <a:alpha val="43000"/>
                    </a:srgbClr>
                  </a:outerShdw>
                </a:effectLst>
              </a:rPr>
              <a:t>(Moon Part #5)</a:t>
            </a:r>
          </a:p>
        </p:txBody>
      </p:sp>
      <p:sp>
        <p:nvSpPr>
          <p:cNvPr id="18" name="Rectangle 17"/>
          <p:cNvSpPr/>
          <p:nvPr/>
        </p:nvSpPr>
        <p:spPr>
          <a:xfrm>
            <a:off x="1207625" y="44297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0070C0"/>
                </a:solidFill>
                <a:effectLst>
                  <a:outerShdw blurRad="25400" algn="tl" rotWithShape="0">
                    <a:srgbClr val="000000">
                      <a:alpha val="43000"/>
                    </a:srgbClr>
                  </a:outerShdw>
                </a:effectLst>
              </a:rPr>
              <a:t>(Moon Part #6)</a:t>
            </a:r>
          </a:p>
        </p:txBody>
      </p:sp>
      <p:sp>
        <p:nvSpPr>
          <p:cNvPr id="19" name="Rectangle 18"/>
          <p:cNvSpPr/>
          <p:nvPr/>
        </p:nvSpPr>
        <p:spPr>
          <a:xfrm>
            <a:off x="1234461" y="5862134"/>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0070C0"/>
                </a:solidFill>
                <a:effectLst>
                  <a:outerShdw blurRad="25400" algn="tl" rotWithShape="0">
                    <a:srgbClr val="000000">
                      <a:alpha val="43000"/>
                    </a:srgbClr>
                  </a:outerShdw>
                </a:effectLst>
              </a:rPr>
              <a:t>(Moon Part #6)</a:t>
            </a:r>
          </a:p>
        </p:txBody>
      </p:sp>
    </p:spTree>
    <p:extLst>
      <p:ext uri="{BB962C8B-B14F-4D97-AF65-F5344CB8AC3E}">
        <p14:creationId xmlns:p14="http://schemas.microsoft.com/office/powerpoint/2010/main" val="134001175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up)">
                                      <p:cBhvr>
                                        <p:cTn id="7" dur="2000"/>
                                        <p:tgtEl>
                                          <p:spTgt spid="15">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1000"/>
                                  </p:stCondLst>
                                  <p:childTnLst>
                                    <p:set>
                                      <p:cBhvr>
                                        <p:cTn id="10" dur="1" fill="hold">
                                          <p:stCondLst>
                                            <p:cond delay="0"/>
                                          </p:stCondLst>
                                        </p:cTn>
                                        <p:tgtEl>
                                          <p:spTgt spid="12">
                                            <p:txEl>
                                              <p:pRg st="0" end="0"/>
                                            </p:txEl>
                                          </p:spTgt>
                                        </p:tgtEl>
                                        <p:attrNameLst>
                                          <p:attrName>style.visibility</p:attrName>
                                        </p:attrNameLst>
                                      </p:cBhvr>
                                      <p:to>
                                        <p:strVal val="visible"/>
                                      </p:to>
                                    </p:set>
                                    <p:animEffect transition="in" filter="wipe(left)">
                                      <p:cBhvr>
                                        <p:cTn id="11" dur="1750"/>
                                        <p:tgtEl>
                                          <p:spTgt spid="12">
                                            <p:txEl>
                                              <p:pRg st="0" end="0"/>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16">
                                            <p:txEl>
                                              <p:pRg st="0" end="0"/>
                                            </p:txEl>
                                          </p:spTgt>
                                        </p:tgtEl>
                                        <p:attrNameLst>
                                          <p:attrName>style.visibility</p:attrName>
                                        </p:attrNameLst>
                                      </p:cBhvr>
                                      <p:to>
                                        <p:strVal val="visible"/>
                                      </p:to>
                                    </p:set>
                                    <p:animEffect transition="in" filter="wipe(up)">
                                      <p:cBhvr>
                                        <p:cTn id="14" dur="2000"/>
                                        <p:tgtEl>
                                          <p:spTgt spid="16">
                                            <p:txEl>
                                              <p:pRg st="0" end="0"/>
                                            </p:txEl>
                                          </p:spTgt>
                                        </p:tgtEl>
                                      </p:cBhvr>
                                    </p:animEffect>
                                  </p:childTnLst>
                                </p:cTn>
                              </p:par>
                            </p:childTnLst>
                          </p:cTn>
                        </p:par>
                        <p:par>
                          <p:cTn id="15" fill="hold">
                            <p:stCondLst>
                              <p:cond delay="4750"/>
                            </p:stCondLst>
                            <p:childTnLst>
                              <p:par>
                                <p:cTn id="16" presetID="22" presetClass="entr" presetSubtype="8" fill="hold" nodeType="afterEffect">
                                  <p:stCondLst>
                                    <p:cond delay="1000"/>
                                  </p:stCondLst>
                                  <p:childTnLst>
                                    <p:set>
                                      <p:cBhvr>
                                        <p:cTn id="17" dur="1" fill="hold">
                                          <p:stCondLst>
                                            <p:cond delay="0"/>
                                          </p:stCondLst>
                                        </p:cTn>
                                        <p:tgtEl>
                                          <p:spTgt spid="13">
                                            <p:txEl>
                                              <p:pRg st="0" end="0"/>
                                            </p:txEl>
                                          </p:spTgt>
                                        </p:tgtEl>
                                        <p:attrNameLst>
                                          <p:attrName>style.visibility</p:attrName>
                                        </p:attrNameLst>
                                      </p:cBhvr>
                                      <p:to>
                                        <p:strVal val="visible"/>
                                      </p:to>
                                    </p:set>
                                    <p:animEffect transition="in" filter="wipe(left)">
                                      <p:cBhvr>
                                        <p:cTn id="18" dur="1750"/>
                                        <p:tgtEl>
                                          <p:spTgt spid="13">
                                            <p:txEl>
                                              <p:pRg st="0" end="0"/>
                                            </p:txEl>
                                          </p:spTgt>
                                        </p:tgtEl>
                                      </p:cBhvr>
                                    </p:animEffect>
                                  </p:childTnLst>
                                </p:cTn>
                              </p:par>
                            </p:childTnLst>
                          </p:cTn>
                        </p:par>
                        <p:par>
                          <p:cTn id="19" fill="hold">
                            <p:stCondLst>
                              <p:cond delay="7500"/>
                            </p:stCondLst>
                            <p:childTnLst>
                              <p:par>
                                <p:cTn id="20" presetID="22" presetClass="entr" presetSubtype="8" fill="hold" nodeType="afterEffect">
                                  <p:stCondLst>
                                    <p:cond delay="100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wipe(left)">
                                      <p:cBhvr>
                                        <p:cTn id="22" dur="175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365125"/>
            <a:ext cx="12192000" cy="1692275"/>
          </a:xfrm>
          <a:solidFill>
            <a:schemeClr val="tx1">
              <a:alpha val="32000"/>
            </a:schemeClr>
          </a:solidFill>
          <a:scene3d>
            <a:camera prst="orthographicFront"/>
            <a:lightRig rig="soft" dir="t">
              <a:rot lat="0" lon="0" rev="10800000"/>
            </a:lightRig>
          </a:scene3d>
          <a:sp3d>
            <a:bevelT w="152400" h="50800" prst="softRound"/>
          </a:sp3d>
        </p:spPr>
        <p:txBody>
          <a:bodyPr>
            <a:normAutofit/>
            <a:sp3d extrusionH="57150">
              <a:bevelT w="27940" h="12700" prst="softRound"/>
              <a:contourClr>
                <a:srgbClr val="DDDDDD"/>
              </a:contourClr>
            </a:sp3d>
          </a:bodyPr>
          <a:lstStyle/>
          <a:p>
            <a:pPr algn="ctr"/>
            <a:r>
              <a:rPr lang="en-US" sz="6600" b="1" spc="150" dirty="0">
                <a:ln w="11430"/>
                <a:solidFill>
                  <a:srgbClr val="F8F8F8"/>
                </a:solidFill>
                <a:effectLst>
                  <a:outerShdw blurRad="25400" algn="tl" rotWithShape="0">
                    <a:srgbClr val="000000">
                      <a:alpha val="43000"/>
                    </a:srgbClr>
                  </a:outerShdw>
                </a:effectLst>
                <a:latin typeface="Berlin Sans FB Demi" pitchFamily="34" charset="0"/>
              </a:rPr>
              <a:t>Did         change her </a:t>
            </a:r>
            <a:r>
              <a:rPr lang="en-US" sz="6600" b="1" spc="150" dirty="0">
                <a:ln w="11430"/>
                <a:solidFill>
                  <a:schemeClr val="accent4">
                    <a:lumMod val="50000"/>
                  </a:schemeClr>
                </a:solidFill>
                <a:effectLst>
                  <a:glow rad="88900">
                    <a:schemeClr val="bg1">
                      <a:alpha val="94000"/>
                    </a:schemeClr>
                  </a:glow>
                  <a:outerShdw blurRad="25400" algn="tl" rotWithShape="0">
                    <a:srgbClr val="000000">
                      <a:alpha val="43000"/>
                    </a:srgbClr>
                  </a:outerShdw>
                </a:effectLst>
                <a:latin typeface="Berlin Sans FB Demi" pitchFamily="34" charset="0"/>
              </a:rPr>
              <a:t>spots </a:t>
            </a:r>
            <a:r>
              <a:rPr lang="en-US" sz="6600" b="1" spc="150" dirty="0">
                <a:ln w="11430"/>
                <a:solidFill>
                  <a:srgbClr val="F8F8F8"/>
                </a:solidFill>
                <a:effectLst>
                  <a:outerShdw blurRad="25400" algn="tl" rotWithShape="0">
                    <a:srgbClr val="000000">
                      <a:alpha val="43000"/>
                    </a:srgbClr>
                  </a:outerShdw>
                </a:effectLst>
                <a:latin typeface="Berlin Sans FB Demi" pitchFamily="34" charset="0"/>
              </a:rPr>
              <a:t>yet</a:t>
            </a:r>
            <a:r>
              <a:rPr lang="en-US" sz="6600" b="1" spc="150" dirty="0">
                <a:ln w="11430"/>
                <a:solidFill>
                  <a:schemeClr val="accent4">
                    <a:lumMod val="50000"/>
                  </a:schemeClr>
                </a:solidFill>
                <a:effectLst>
                  <a:glow rad="88900">
                    <a:schemeClr val="bg1">
                      <a:alpha val="94000"/>
                    </a:schemeClr>
                  </a:glow>
                  <a:outerShdw blurRad="25400" algn="tl" rotWithShape="0">
                    <a:srgbClr val="000000">
                      <a:alpha val="43000"/>
                    </a:srgbClr>
                  </a:outerShdw>
                </a:effectLst>
                <a:latin typeface="Berlin Sans FB Demi" pitchFamily="34" charset="0"/>
              </a:rPr>
              <a:t>?</a:t>
            </a:r>
            <a:endParaRPr lang="en-US" sz="6600" b="1" spc="150" dirty="0">
              <a:ln w="11430"/>
              <a:solidFill>
                <a:srgbClr val="F8F8F8"/>
              </a:solidFill>
              <a:effectLst>
                <a:outerShdw blurRad="25400" algn="tl" rotWithShape="0">
                  <a:srgbClr val="000000">
                    <a:alpha val="43000"/>
                  </a:srgbClr>
                </a:outerShdw>
              </a:effectLst>
              <a:latin typeface="Berlin Sans FB Demi" pitchFamily="34" charset="0"/>
            </a:endParaRPr>
          </a:p>
        </p:txBody>
      </p:sp>
      <p:sp>
        <p:nvSpPr>
          <p:cNvPr id="2" name="Slide Number Placeholder 1"/>
          <p:cNvSpPr>
            <a:spLocks noGrp="1"/>
          </p:cNvSpPr>
          <p:nvPr>
            <p:ph type="sldNum" sz="quarter" idx="12"/>
          </p:nvPr>
        </p:nvSpPr>
        <p:spPr>
          <a:xfrm>
            <a:off x="8763000" y="6508750"/>
            <a:ext cx="3352800" cy="349250"/>
          </a:xfrm>
        </p:spPr>
        <p:txBody>
          <a:bodyPr/>
          <a:lstStyle/>
          <a:p>
            <a:fld id="{AA4C6552-42F6-43F2-A3FB-E92E8C09004E}" type="slidenum">
              <a:rPr lang="en-US" sz="1600" b="1" smtClean="0">
                <a:solidFill>
                  <a:schemeClr val="tx1"/>
                </a:solidFill>
              </a:rPr>
              <a:t>70</a:t>
            </a:fld>
            <a:endParaRPr lang="en-US" b="1" dirty="0">
              <a:solidFill>
                <a:schemeClr val="tx1"/>
              </a:solidFill>
            </a:endParaRPr>
          </a:p>
        </p:txBody>
      </p:sp>
      <p:pic>
        <p:nvPicPr>
          <p:cNvPr id="4" name="Picture 10" descr="C:\Users\Rae\Desktop\Judah.jpg"/>
          <p:cNvPicPr>
            <a:picLocks noChangeAspect="1" noChangeArrowheads="1"/>
          </p:cNvPicPr>
          <p:nvPr/>
        </p:nvPicPr>
        <p:blipFill>
          <a:blip r:embed="rId4" cstate="email">
            <a:extLst>
              <a:ext uri="{BEBA8EAE-BF5A-486C-A8C5-ECC9F3942E4B}">
                <a14:imgProps xmlns:a14="http://schemas.microsoft.com/office/drawing/2010/main">
                  <a14:imgLayer r:embed="rId5">
                    <a14:imgEffect>
                      <a14:colorTemperature colorTemp="5300"/>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1752600" y="663620"/>
            <a:ext cx="1752600" cy="1085740"/>
          </a:xfrm>
          <a:prstGeom prst="rect">
            <a:avLst/>
          </a:prstGeom>
          <a:noFill/>
          <a:ln w="57150">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381000" y="5288279"/>
            <a:ext cx="3733800" cy="1219199"/>
          </a:xfrm>
          <a:prstGeom prst="rect">
            <a:avLst/>
          </a:prstGeom>
          <a:solidFill>
            <a:schemeClr val="tx1">
              <a:alpha val="32000"/>
            </a:schemeClr>
          </a:solidFill>
          <a:scene3d>
            <a:camera prst="orthographicFront"/>
            <a:lightRig rig="soft" dir="t">
              <a:rot lat="0" lon="0" rev="10800000"/>
            </a:lightRig>
          </a:scene3d>
          <a:sp3d>
            <a:bevelT w="152400" h="50800" prst="softRound"/>
          </a:sp3d>
        </p:spPr>
        <p:txBody>
          <a:bodyPr vert="horz" lIns="91440" tIns="45720" rIns="91440" bIns="45720" rtlCol="0" anchor="ctr">
            <a:normAutofit/>
            <a:sp3d extrusionH="57150">
              <a:bevelT w="27940" h="12700"/>
              <a:contourClr>
                <a:srgbClr val="DDDDDD"/>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spc="150" dirty="0">
                <a:ln w="11430">
                  <a:solidFill>
                    <a:schemeClr val="accent4">
                      <a:lumMod val="50000"/>
                    </a:schemeClr>
                  </a:solidFill>
                </a:ln>
                <a:solidFill>
                  <a:srgbClr val="F8F8F8"/>
                </a:solidFill>
                <a:effectLst>
                  <a:glow rad="228600">
                    <a:schemeClr val="accent4">
                      <a:satMod val="175000"/>
                      <a:alpha val="40000"/>
                    </a:schemeClr>
                  </a:glow>
                  <a:outerShdw blurRad="25400" algn="tl" rotWithShape="0">
                    <a:srgbClr val="000000">
                      <a:alpha val="43000"/>
                    </a:srgbClr>
                  </a:outerShdw>
                </a:effectLst>
                <a:latin typeface="Berlin Sans FB Demi" pitchFamily="34" charset="0"/>
              </a:rPr>
              <a:t>Hardly!</a:t>
            </a:r>
          </a:p>
        </p:txBody>
      </p:sp>
    </p:spTree>
    <p:extLst>
      <p:ext uri="{BB962C8B-B14F-4D97-AF65-F5344CB8AC3E}">
        <p14:creationId xmlns:p14="http://schemas.microsoft.com/office/powerpoint/2010/main" val="401880798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500"/>
                                        <p:tgtEl>
                                          <p:spTgt spid="3"/>
                                        </p:tgtEl>
                                      </p:cBhvr>
                                    </p:animEffect>
                                  </p:childTnLst>
                                </p:cTn>
                              </p:par>
                            </p:childTnLst>
                          </p:cTn>
                        </p:par>
                        <p:par>
                          <p:cTn id="8" fill="hold">
                            <p:stCondLst>
                              <p:cond delay="2500"/>
                            </p:stCondLst>
                            <p:childTnLst>
                              <p:par>
                                <p:cTn id="9" presetID="26" presetClass="entr" presetSubtype="0"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BEAC7"/>
            </a:gs>
            <a:gs pos="17999">
              <a:srgbClr val="FEE7F2"/>
            </a:gs>
            <a:gs pos="36000">
              <a:srgbClr val="FAC77D"/>
            </a:gs>
            <a:gs pos="61000">
              <a:srgbClr val="FBA97D"/>
            </a:gs>
            <a:gs pos="82001">
              <a:srgbClr val="FBD49C"/>
            </a:gs>
            <a:gs pos="100000">
              <a:srgbClr val="FEE7F2"/>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1"/>
          </a:xfrm>
        </p:spPr>
        <p:txBody>
          <a:bodyPr>
            <a:normAutofit/>
            <a:scene3d>
              <a:camera prst="orthographicFront"/>
              <a:lightRig rig="threePt" dir="t"/>
            </a:scene3d>
            <a:sp3d extrusionH="57150">
              <a:bevelT h="25400" prst="softRound"/>
            </a:sp3d>
          </a:bodyPr>
          <a:lstStyle/>
          <a:p>
            <a:pPr algn="ctr"/>
            <a:r>
              <a:rPr lang="en-US" sz="4800" b="1" dirty="0">
                <a:ln w="11430"/>
                <a:solidFill>
                  <a:srgbClr val="00B0F0"/>
                </a:solidFill>
                <a:effectLst>
                  <a:outerShdw blurRad="50800" dist="39000" dir="5460000" algn="tl">
                    <a:srgbClr val="000000">
                      <a:alpha val="38000"/>
                    </a:srgbClr>
                  </a:outerShdw>
                </a:effectLst>
                <a:latin typeface="Cooper Black" pitchFamily="18" charset="0"/>
              </a:rPr>
              <a:t>~435 – 397  BC   </a:t>
            </a:r>
            <a:r>
              <a:rPr lang="en-US" sz="4800" b="1" dirty="0">
                <a:ln w="11430"/>
                <a:solidFill>
                  <a:schemeClr val="accent4">
                    <a:lumMod val="75000"/>
                  </a:schemeClr>
                </a:solidFill>
                <a:effectLst>
                  <a:outerShdw blurRad="50800" dist="39000" dir="5460000" algn="tl">
                    <a:srgbClr val="000000">
                      <a:alpha val="38000"/>
                    </a:srgbClr>
                  </a:outerShdw>
                </a:effectLst>
                <a:latin typeface="Cooper Black" pitchFamily="18" charset="0"/>
              </a:rPr>
              <a:t>Judah’s  3</a:t>
            </a:r>
            <a:r>
              <a:rPr lang="en-US" sz="4800" b="1" baseline="30000" dirty="0">
                <a:ln w="11430"/>
                <a:solidFill>
                  <a:schemeClr val="accent4">
                    <a:lumMod val="75000"/>
                  </a:schemeClr>
                </a:solidFill>
                <a:effectLst>
                  <a:outerShdw blurRad="50800" dist="39000" dir="5460000" algn="tl">
                    <a:srgbClr val="000000">
                      <a:alpha val="38000"/>
                    </a:srgbClr>
                  </a:outerShdw>
                </a:effectLst>
                <a:latin typeface="Cooper Black" pitchFamily="18" charset="0"/>
              </a:rPr>
              <a:t>rd</a:t>
            </a:r>
            <a:r>
              <a:rPr lang="en-US" sz="4800" b="1" dirty="0">
                <a:ln w="11430"/>
                <a:solidFill>
                  <a:schemeClr val="accent4">
                    <a:lumMod val="75000"/>
                  </a:schemeClr>
                </a:solidFill>
                <a:effectLst>
                  <a:outerShdw blurRad="50800" dist="39000" dir="5460000" algn="tl">
                    <a:srgbClr val="000000">
                      <a:alpha val="38000"/>
                    </a:srgbClr>
                  </a:outerShdw>
                </a:effectLst>
                <a:latin typeface="Cooper Black" pitchFamily="18" charset="0"/>
              </a:rPr>
              <a:t>  Return</a:t>
            </a:r>
            <a:endParaRPr lang="en-US" dirty="0">
              <a:solidFill>
                <a:schemeClr val="accent4">
                  <a:lumMod val="75000"/>
                </a:schemeClr>
              </a:solidFill>
            </a:endParaRPr>
          </a:p>
        </p:txBody>
      </p:sp>
      <p:sp>
        <p:nvSpPr>
          <p:cNvPr id="4" name="Slide Number Placeholder 3"/>
          <p:cNvSpPr>
            <a:spLocks noGrp="1"/>
          </p:cNvSpPr>
          <p:nvPr>
            <p:ph type="sldNum" sz="quarter" idx="12"/>
          </p:nvPr>
        </p:nvSpPr>
        <p:spPr>
          <a:xfrm>
            <a:off x="9477984" y="6492875"/>
            <a:ext cx="2743200" cy="365125"/>
          </a:xfrm>
        </p:spPr>
        <p:txBody>
          <a:bodyPr/>
          <a:lstStyle/>
          <a:p>
            <a:fld id="{AA4C6552-42F6-43F2-A3FB-E92E8C09004E}" type="slidenum">
              <a:rPr lang="en-US" smtClean="0"/>
              <a:pPr/>
              <a:t>71</a:t>
            </a:fld>
            <a:endParaRPr lang="en-US" dirty="0"/>
          </a:p>
        </p:txBody>
      </p:sp>
      <p:graphicFrame>
        <p:nvGraphicFramePr>
          <p:cNvPr id="7" name="Content Placeholder 4"/>
          <p:cNvGraphicFramePr>
            <a:graphicFrameLocks/>
          </p:cNvGraphicFramePr>
          <p:nvPr>
            <p:extLst>
              <p:ext uri="{D42A27DB-BD31-4B8C-83A1-F6EECF244321}">
                <p14:modId xmlns:p14="http://schemas.microsoft.com/office/powerpoint/2010/main" val="1281924781"/>
              </p:ext>
            </p:extLst>
          </p:nvPr>
        </p:nvGraphicFramePr>
        <p:xfrm>
          <a:off x="472440" y="898000"/>
          <a:ext cx="11201400" cy="2992120"/>
        </p:xfrm>
        <a:graphic>
          <a:graphicData uri="http://schemas.openxmlformats.org/drawingml/2006/table">
            <a:tbl>
              <a:tblPr firstRow="1" bandRow="1">
                <a:tableStyleId>{21E4AEA4-8DFA-4A89-87EB-49C32662AFE0}</a:tableStyleId>
              </a:tblPr>
              <a:tblGrid>
                <a:gridCol w="1584960">
                  <a:extLst>
                    <a:ext uri="{9D8B030D-6E8A-4147-A177-3AD203B41FA5}">
                      <a16:colId xmlns:a16="http://schemas.microsoft.com/office/drawing/2014/main" val="20000"/>
                    </a:ext>
                  </a:extLst>
                </a:gridCol>
                <a:gridCol w="1158240">
                  <a:extLst>
                    <a:ext uri="{9D8B030D-6E8A-4147-A177-3AD203B41FA5}">
                      <a16:colId xmlns:a16="http://schemas.microsoft.com/office/drawing/2014/main" val="20001"/>
                    </a:ext>
                  </a:extLst>
                </a:gridCol>
                <a:gridCol w="8458200">
                  <a:extLst>
                    <a:ext uri="{9D8B030D-6E8A-4147-A177-3AD203B41FA5}">
                      <a16:colId xmlns:a16="http://schemas.microsoft.com/office/drawing/2014/main" val="20002"/>
                    </a:ext>
                  </a:extLst>
                </a:gridCol>
              </a:tblGrid>
              <a:tr h="5029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Ref.</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ln>
                            <a:solidFill>
                              <a:schemeClr val="accent5">
                                <a:lumMod val="75000"/>
                              </a:schemeClr>
                            </a:solidFill>
                          </a:ln>
                          <a:effectLst>
                            <a:outerShdw blurRad="38100" dist="38100" dir="2700000" algn="tl">
                              <a:srgbClr val="000000">
                                <a:alpha val="43137"/>
                              </a:srgbClr>
                            </a:outerShdw>
                          </a:effectLst>
                        </a:rPr>
                        <a:t>Date</a:t>
                      </a:r>
                      <a:endParaRPr lang="en-US" sz="2800" b="1"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tc>
                  <a:txBody>
                    <a:bodyPr/>
                    <a:lstStyle/>
                    <a:p>
                      <a:pPr algn="ctr"/>
                      <a:r>
                        <a:rPr lang="en-US" sz="2800" dirty="0">
                          <a:ln>
                            <a:solidFill>
                              <a:schemeClr val="accent5">
                                <a:lumMod val="75000"/>
                              </a:schemeClr>
                            </a:solidFill>
                          </a:ln>
                          <a:effectLst>
                            <a:outerShdw blurRad="38100" dist="38100" dir="2700000" algn="tl">
                              <a:srgbClr val="000000">
                                <a:alpha val="43137"/>
                              </a:srgbClr>
                            </a:outerShdw>
                          </a:effectLst>
                        </a:rPr>
                        <a:t>Description</a:t>
                      </a:r>
                      <a:endParaRPr lang="en-US" sz="2800" dirty="0">
                        <a:ln>
                          <a:solidFill>
                            <a:schemeClr val="accent5">
                              <a:lumMod val="75000"/>
                            </a:schemeClr>
                          </a:solidFill>
                        </a:ln>
                        <a:solidFill>
                          <a:schemeClr val="accent4">
                            <a:lumMod val="20000"/>
                            <a:lumOff val="80000"/>
                          </a:schemeClr>
                        </a:solidFill>
                        <a:effectLst>
                          <a:outerShdw blurRad="38100" dist="38100" dir="2700000" algn="tl">
                            <a:srgbClr val="000000">
                              <a:alpha val="43137"/>
                            </a:srgbClr>
                          </a:outerShdw>
                        </a:effectLst>
                      </a:endParaRPr>
                    </a:p>
                  </a:txBody>
                  <a:tcPr>
                    <a:cell3D prstMaterial="dkEdge">
                      <a:bevel w="25400" h="25400" prst="angle"/>
                      <a:lightRig rig="flood" dir="t"/>
                    </a:cell3D>
                  </a:tcPr>
                </a:tc>
                <a:extLst>
                  <a:ext uri="{0D108BD9-81ED-4DB2-BD59-A6C34878D82A}">
                    <a16:rowId xmlns:a16="http://schemas.microsoft.com/office/drawing/2014/main" val="10000"/>
                  </a:ext>
                </a:extLst>
              </a:tr>
              <a:tr h="370840">
                <a:tc>
                  <a:txBody>
                    <a:bodyPr/>
                    <a:lstStyle/>
                    <a:p>
                      <a:pPr marL="0" marR="0">
                        <a:lnSpc>
                          <a:spcPct val="115000"/>
                        </a:lnSpc>
                        <a:spcBef>
                          <a:spcPts val="0"/>
                        </a:spcBef>
                        <a:spcAft>
                          <a:spcPts val="0"/>
                        </a:spcAft>
                      </a:pPr>
                      <a:r>
                        <a:rPr lang="en-US" sz="2000" strike="noStrike" dirty="0">
                          <a:effectLst/>
                          <a:latin typeface="Calibri"/>
                          <a:ea typeface="Calibri"/>
                          <a:cs typeface="Calibri"/>
                        </a:rPr>
                        <a:t> </a:t>
                      </a:r>
                      <a:endParaRPr lang="en-US" sz="2000" strike="noStrike"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gn="ctr">
                        <a:lnSpc>
                          <a:spcPct val="115000"/>
                        </a:lnSpc>
                        <a:spcBef>
                          <a:spcPts val="0"/>
                        </a:spcBef>
                        <a:spcAft>
                          <a:spcPts val="0"/>
                        </a:spcAft>
                      </a:pPr>
                      <a:r>
                        <a:rPr lang="en-US" sz="2000" strike="noStrike" dirty="0">
                          <a:effectLst/>
                          <a:latin typeface="Calibri"/>
                          <a:ea typeface="Calibri"/>
                          <a:cs typeface="Calibri"/>
                        </a:rPr>
                        <a:t>Review </a:t>
                      </a:r>
                      <a:endParaRPr lang="en-US" sz="2000" strike="noStrike"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strike="noStrike" dirty="0">
                          <a:effectLst/>
                          <a:latin typeface="Calibri"/>
                          <a:ea typeface="Calibri"/>
                          <a:cs typeface="Times New Roman"/>
                        </a:rPr>
                        <a:t>2</a:t>
                      </a:r>
                      <a:r>
                        <a:rPr lang="en-US" sz="2000" strike="noStrike" baseline="30000" dirty="0">
                          <a:effectLst/>
                          <a:latin typeface="Calibri"/>
                          <a:ea typeface="Calibri"/>
                          <a:cs typeface="Times New Roman"/>
                        </a:rPr>
                        <a:t>nd</a:t>
                      </a:r>
                      <a:r>
                        <a:rPr lang="en-US" sz="2000" strike="noStrike" baseline="0" dirty="0">
                          <a:effectLst/>
                          <a:latin typeface="Calibri"/>
                          <a:ea typeface="Calibri"/>
                          <a:cs typeface="Times New Roman"/>
                        </a:rPr>
                        <a:t> &amp; 3</a:t>
                      </a:r>
                      <a:r>
                        <a:rPr lang="en-US" sz="2000" strike="noStrike" baseline="30000" dirty="0">
                          <a:effectLst/>
                          <a:latin typeface="Calibri"/>
                          <a:ea typeface="Calibri"/>
                          <a:cs typeface="Times New Roman"/>
                        </a:rPr>
                        <a:t>rd</a:t>
                      </a:r>
                      <a:r>
                        <a:rPr lang="en-US" sz="2000" strike="noStrike" baseline="0" dirty="0">
                          <a:effectLst/>
                          <a:latin typeface="Calibri"/>
                          <a:ea typeface="Calibri"/>
                          <a:cs typeface="Times New Roman"/>
                        </a:rPr>
                        <a:t> Return of the Exiles from Babylon</a:t>
                      </a:r>
                      <a:endParaRPr lang="en-US" sz="2000" strike="noStrike"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1"/>
                  </a:ext>
                </a:extLst>
              </a:tr>
              <a:tr h="370840">
                <a:tc>
                  <a:txBody>
                    <a:bodyPr/>
                    <a:lstStyle/>
                    <a:p>
                      <a:pPr marL="0" marR="0">
                        <a:lnSpc>
                          <a:spcPct val="115000"/>
                        </a:lnSpc>
                        <a:spcBef>
                          <a:spcPts val="0"/>
                        </a:spcBef>
                        <a:spcAft>
                          <a:spcPts val="0"/>
                        </a:spcAft>
                      </a:pPr>
                      <a:r>
                        <a:rPr lang="en-US" sz="2000" dirty="0">
                          <a:effectLst/>
                          <a:latin typeface="Calibri"/>
                          <a:ea typeface="Calibri"/>
                          <a:cs typeface="Times New Roman"/>
                        </a:rPr>
                        <a:t>Ezra 9:1-2</a:t>
                      </a:r>
                    </a:p>
                    <a:p>
                      <a:pPr marL="0" marR="0">
                        <a:lnSpc>
                          <a:spcPct val="115000"/>
                        </a:lnSpc>
                        <a:spcBef>
                          <a:spcPts val="0"/>
                        </a:spcBef>
                        <a:spcAft>
                          <a:spcPts val="0"/>
                        </a:spcAft>
                      </a:pPr>
                      <a:r>
                        <a:rPr lang="en-US" sz="2000" dirty="0">
                          <a:effectLst/>
                          <a:latin typeface="Calibri"/>
                          <a:ea typeface="Calibri"/>
                          <a:cs typeface="Times New Roman"/>
                        </a:rPr>
                        <a:t>2</a:t>
                      </a:r>
                      <a:r>
                        <a:rPr lang="en-US" sz="2000" baseline="30000" dirty="0">
                          <a:effectLst/>
                          <a:latin typeface="Calibri"/>
                          <a:ea typeface="Calibri"/>
                          <a:cs typeface="Times New Roman"/>
                        </a:rPr>
                        <a:t>nd</a:t>
                      </a:r>
                      <a:r>
                        <a:rPr lang="en-US" sz="2000" dirty="0">
                          <a:effectLst/>
                          <a:latin typeface="Calibri"/>
                          <a:ea typeface="Calibri"/>
                          <a:cs typeface="Times New Roman"/>
                        </a:rPr>
                        <a:t> Return</a:t>
                      </a: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solidFill>
                            <a:srgbClr val="C00000"/>
                          </a:solidFill>
                          <a:effectLst/>
                          <a:latin typeface="Calibri"/>
                          <a:ea typeface="Calibri"/>
                          <a:cs typeface="Times New Roman"/>
                        </a:rPr>
                        <a:t>~457 BC</a:t>
                      </a: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2"/>
                  </a:ext>
                </a:extLst>
              </a:tr>
              <a:tr h="370840">
                <a:tc>
                  <a:txBody>
                    <a:bodyPr/>
                    <a:lstStyle/>
                    <a:p>
                      <a:pPr marL="0" marR="0">
                        <a:lnSpc>
                          <a:spcPct val="115000"/>
                        </a:lnSpc>
                        <a:spcBef>
                          <a:spcPts val="0"/>
                        </a:spcBef>
                        <a:spcAft>
                          <a:spcPts val="0"/>
                        </a:spcAft>
                      </a:pPr>
                      <a:r>
                        <a:rPr lang="en-US" sz="2000" dirty="0" err="1">
                          <a:effectLst/>
                          <a:latin typeface="Calibri"/>
                          <a:ea typeface="Calibri"/>
                          <a:cs typeface="Times New Roman"/>
                        </a:rPr>
                        <a:t>Neh</a:t>
                      </a:r>
                      <a:r>
                        <a:rPr lang="en-US" sz="2000" dirty="0">
                          <a:effectLst/>
                          <a:latin typeface="Calibri"/>
                          <a:ea typeface="Calibri"/>
                          <a:cs typeface="Times New Roman"/>
                        </a:rPr>
                        <a:t> 13:23</a:t>
                      </a:r>
                    </a:p>
                    <a:p>
                      <a:pPr marL="0" marR="0">
                        <a:lnSpc>
                          <a:spcPct val="115000"/>
                        </a:lnSpc>
                        <a:spcBef>
                          <a:spcPts val="0"/>
                        </a:spcBef>
                        <a:spcAft>
                          <a:spcPts val="0"/>
                        </a:spcAft>
                      </a:pPr>
                      <a:r>
                        <a:rPr lang="en-US" sz="2000" dirty="0">
                          <a:effectLst/>
                          <a:latin typeface="Calibri"/>
                          <a:ea typeface="Calibri"/>
                          <a:cs typeface="Times New Roman"/>
                        </a:rPr>
                        <a:t>3</a:t>
                      </a:r>
                      <a:r>
                        <a:rPr lang="en-US" sz="2000" baseline="30000" dirty="0">
                          <a:effectLst/>
                          <a:latin typeface="Calibri"/>
                          <a:ea typeface="Calibri"/>
                          <a:cs typeface="Times New Roman"/>
                        </a:rPr>
                        <a:t>rd</a:t>
                      </a:r>
                      <a:r>
                        <a:rPr lang="en-US" sz="2000" dirty="0">
                          <a:effectLst/>
                          <a:latin typeface="Calibri"/>
                          <a:ea typeface="Calibri"/>
                          <a:cs typeface="Times New Roman"/>
                        </a:rPr>
                        <a:t> Return</a:t>
                      </a: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solidFill>
                            <a:srgbClr val="C00000"/>
                          </a:solidFill>
                          <a:effectLst/>
                          <a:latin typeface="Calibri"/>
                          <a:ea typeface="Calibri"/>
                          <a:cs typeface="Times New Roman"/>
                        </a:rPr>
                        <a:t>~435</a:t>
                      </a:r>
                      <a:r>
                        <a:rPr lang="en-US" sz="2000" b="1" baseline="0" dirty="0">
                          <a:solidFill>
                            <a:srgbClr val="C00000"/>
                          </a:solidFill>
                          <a:effectLst/>
                          <a:latin typeface="Calibri"/>
                          <a:ea typeface="Calibri"/>
                          <a:cs typeface="Times New Roman"/>
                        </a:rPr>
                        <a:t> BC</a:t>
                      </a:r>
                      <a:endParaRPr lang="en-US" sz="2000" b="1" dirty="0">
                        <a:solidFill>
                          <a:srgbClr val="C0000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dirty="0">
                          <a:effectLst/>
                          <a:latin typeface="Calibri"/>
                          <a:ea typeface="Calibri"/>
                          <a:cs typeface="Times New Roman"/>
                        </a:rPr>
                        <a:t>Jews had married wives of Ashdod, Ammon and Moab – defiling the priesthood.</a:t>
                      </a:r>
                    </a:p>
                    <a:p>
                      <a:pPr marL="0" marR="0">
                        <a:lnSpc>
                          <a:spcPct val="115000"/>
                        </a:lnSpc>
                        <a:spcBef>
                          <a:spcPts val="0"/>
                        </a:spcBef>
                        <a:spcAft>
                          <a:spcPts val="0"/>
                        </a:spcAft>
                      </a:pPr>
                      <a:r>
                        <a:rPr lang="en-US" sz="2000" dirty="0">
                          <a:effectLst/>
                          <a:latin typeface="Calibri"/>
                          <a:ea typeface="Calibri"/>
                          <a:cs typeface="Times New Roman"/>
                        </a:rPr>
                        <a:t>Children could no longer speak the Hebrew language.</a:t>
                      </a:r>
                    </a:p>
                  </a:txBody>
                  <a:tcPr marL="68580" marR="68580" marT="0" marB="0">
                    <a:cell3D prstMaterial="dkEdge">
                      <a:bevel w="25400" h="25400" prst="angle"/>
                      <a:lightRig rig="flood" dir="t"/>
                    </a:cell3D>
                  </a:tcPr>
                </a:tc>
                <a:extLst>
                  <a:ext uri="{0D108BD9-81ED-4DB2-BD59-A6C34878D82A}">
                    <a16:rowId xmlns:a16="http://schemas.microsoft.com/office/drawing/2014/main" val="10003"/>
                  </a:ext>
                </a:extLst>
              </a:tr>
              <a:tr h="370840">
                <a:tc>
                  <a:txBody>
                    <a:bodyPr/>
                    <a:lstStyle/>
                    <a:p>
                      <a:pPr marL="0" marR="0">
                        <a:lnSpc>
                          <a:spcPct val="115000"/>
                        </a:lnSpc>
                        <a:spcBef>
                          <a:spcPts val="0"/>
                        </a:spcBef>
                        <a:spcAft>
                          <a:spcPts val="0"/>
                        </a:spcAft>
                      </a:pPr>
                      <a:r>
                        <a:rPr lang="en-US" sz="2000" dirty="0">
                          <a:effectLst/>
                          <a:latin typeface="Calibri"/>
                          <a:ea typeface="Calibri"/>
                          <a:cs typeface="Calibri"/>
                        </a:rPr>
                        <a:t>Mal 2:3</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b="1" dirty="0">
                          <a:ln>
                            <a:noFill/>
                          </a:ln>
                          <a:solidFill>
                            <a:srgbClr val="C00000"/>
                          </a:solidFill>
                          <a:effectLst>
                            <a:outerShdw blurRad="69850" dist="43180" dir="5400000" sx="0" sy="0">
                              <a:srgbClr val="000000">
                                <a:alpha val="65000"/>
                              </a:srgbClr>
                            </a:outerShdw>
                          </a:effectLst>
                          <a:latin typeface="Calibri"/>
                          <a:ea typeface="Calibri"/>
                          <a:cs typeface="Calibri"/>
                        </a:rPr>
                        <a:t>~397 BC</a:t>
                      </a:r>
                      <a:endParaRPr lang="en-US" sz="2000" dirty="0">
                        <a:solidFill>
                          <a:srgbClr val="C00000"/>
                        </a:solidFill>
                        <a:effectLst/>
                        <a:latin typeface="Calibri"/>
                        <a:ea typeface="Calibri"/>
                        <a:cs typeface="Times New Roman"/>
                      </a:endParaRPr>
                    </a:p>
                  </a:txBody>
                  <a:tcPr marL="68580" marR="68580" marT="0" marB="0">
                    <a:cell3D prstMaterial="dkEdge">
                      <a:bevel w="25400" h="25400" prst="angle"/>
                      <a:lightRig rig="flood" dir="t"/>
                    </a:cell3D>
                  </a:tcPr>
                </a:tc>
                <a:tc>
                  <a:txBody>
                    <a:bodyPr/>
                    <a:lstStyle/>
                    <a:p>
                      <a:pPr marL="0" marR="0">
                        <a:lnSpc>
                          <a:spcPct val="115000"/>
                        </a:lnSpc>
                        <a:spcBef>
                          <a:spcPts val="0"/>
                        </a:spcBef>
                        <a:spcAft>
                          <a:spcPts val="0"/>
                        </a:spcAft>
                      </a:pPr>
                      <a:r>
                        <a:rPr lang="en-US" sz="2000" dirty="0">
                          <a:effectLst/>
                          <a:latin typeface="Calibri"/>
                          <a:ea typeface="Calibri"/>
                          <a:cs typeface="Calibri"/>
                        </a:rPr>
                        <a:t>Yahuah will take away the dung of Judah’s solemn feasts;</a:t>
                      </a:r>
                      <a:br>
                        <a:rPr lang="en-US" sz="2000" dirty="0">
                          <a:effectLst/>
                          <a:latin typeface="Calibri"/>
                          <a:ea typeface="Calibri"/>
                          <a:cs typeface="Calibri"/>
                        </a:rPr>
                      </a:br>
                      <a:r>
                        <a:rPr lang="en-US" sz="2000" b="1" u="sng" dirty="0">
                          <a:effectLst/>
                          <a:latin typeface="Calibri"/>
                          <a:ea typeface="Calibri"/>
                          <a:cs typeface="Calibri"/>
                        </a:rPr>
                        <a:t>these are </a:t>
                      </a:r>
                      <a:r>
                        <a:rPr lang="en-US" sz="2000" b="1" u="sng" dirty="0">
                          <a:effectLst/>
                          <a:highlight>
                            <a:srgbClr val="FFFF00"/>
                          </a:highlight>
                          <a:latin typeface="Calibri"/>
                          <a:ea typeface="Calibri"/>
                          <a:cs typeface="Calibri"/>
                        </a:rPr>
                        <a:t>pagan feasts</a:t>
                      </a:r>
                      <a:r>
                        <a:rPr lang="en-US" sz="2000" dirty="0">
                          <a:effectLst/>
                          <a:latin typeface="Calibri"/>
                          <a:ea typeface="Calibri"/>
                          <a:cs typeface="Calibri"/>
                        </a:rPr>
                        <a:t>.</a:t>
                      </a:r>
                      <a:endParaRPr lang="en-US" sz="2000" dirty="0">
                        <a:effectLst/>
                        <a:latin typeface="Calibri"/>
                        <a:ea typeface="Calibri"/>
                        <a:cs typeface="Times New Roman"/>
                      </a:endParaRPr>
                    </a:p>
                  </a:txBody>
                  <a:tcPr marL="68580" marR="68580" marT="0" marB="0">
                    <a:cell3D prstMaterial="dkEdge">
                      <a:bevel w="25400" h="25400" prst="angle"/>
                      <a:lightRig rig="flood" dir="t"/>
                    </a:cell3D>
                  </a:tcPr>
                </a:tc>
                <a:extLst>
                  <a:ext uri="{0D108BD9-81ED-4DB2-BD59-A6C34878D82A}">
                    <a16:rowId xmlns:a16="http://schemas.microsoft.com/office/drawing/2014/main" val="10004"/>
                  </a:ext>
                </a:extLst>
              </a:tr>
            </a:tbl>
          </a:graphicData>
        </a:graphic>
      </p:graphicFrame>
      <p:sp>
        <p:nvSpPr>
          <p:cNvPr id="5" name="TextBox 4"/>
          <p:cNvSpPr txBox="1"/>
          <p:nvPr/>
        </p:nvSpPr>
        <p:spPr>
          <a:xfrm>
            <a:off x="457200" y="4038600"/>
            <a:ext cx="11277600" cy="2616101"/>
          </a:xfrm>
          <a:prstGeom prst="rect">
            <a:avLst/>
          </a:prstGeom>
          <a:gradFill>
            <a:gsLst>
              <a:gs pos="0">
                <a:srgbClr val="000082"/>
              </a:gs>
              <a:gs pos="30000">
                <a:srgbClr val="66008F"/>
              </a:gs>
              <a:gs pos="64999">
                <a:srgbClr val="BA0066"/>
              </a:gs>
              <a:gs pos="89999">
                <a:srgbClr val="FF0000"/>
              </a:gs>
              <a:gs pos="100000">
                <a:srgbClr val="FF8200"/>
              </a:gs>
            </a:gsLst>
            <a:lin ang="5400000" scaled="0"/>
          </a:gradFill>
          <a:ln w="76200">
            <a:solidFill>
              <a:schemeClr val="accent2">
                <a:lumMod val="60000"/>
                <a:lumOff val="40000"/>
              </a:schemeClr>
            </a:solidFill>
          </a:ln>
          <a:scene3d>
            <a:camera prst="orthographicFront"/>
            <a:lightRig rig="soft" dir="t">
              <a:rot lat="0" lon="0" rev="10800000"/>
            </a:lightRig>
          </a:scene3d>
          <a:sp3d>
            <a:bevelT w="152400" h="50800" prst="softRound"/>
          </a:sp3d>
        </p:spPr>
        <p:txBody>
          <a:bodyPr wrap="square" rtlCol="0">
            <a:spAutoFit/>
            <a:sp3d>
              <a:bevelT w="27940" h="12700"/>
              <a:contourClr>
                <a:srgbClr val="DDDDDD"/>
              </a:contourClr>
            </a:sp3d>
          </a:bodyPr>
          <a:lstStyle/>
          <a:p>
            <a:pPr algn="ctr"/>
            <a:r>
              <a:rPr lang="en-US" sz="2800" b="1" spc="150" dirty="0">
                <a:ln w="11430"/>
                <a:solidFill>
                  <a:srgbClr val="F8F8F8"/>
                </a:solidFill>
                <a:effectLst>
                  <a:outerShdw blurRad="25400" algn="tl" rotWithShape="0">
                    <a:srgbClr val="000000">
                      <a:alpha val="43000"/>
                    </a:srgbClr>
                  </a:outerShdw>
                </a:effectLst>
              </a:rPr>
              <a:t>The very last record verifies how deep the former apostasy went.  </a:t>
            </a:r>
            <a:br>
              <a:rPr lang="en-US" sz="2800" b="1" spc="150" dirty="0">
                <a:ln w="11430"/>
                <a:solidFill>
                  <a:srgbClr val="F8F8F8"/>
                </a:solidFill>
                <a:effectLst>
                  <a:outerShdw blurRad="25400" algn="tl" rotWithShape="0">
                    <a:srgbClr val="000000">
                      <a:alpha val="43000"/>
                    </a:srgbClr>
                  </a:outerShdw>
                </a:effectLst>
              </a:rPr>
            </a:br>
            <a:r>
              <a:rPr lang="en-US" sz="3200" b="1" spc="150" dirty="0">
                <a:ln w="11430"/>
                <a:solidFill>
                  <a:srgbClr val="FFC000"/>
                </a:solidFill>
                <a:effectLst>
                  <a:outerShdw blurRad="25400" algn="tl" rotWithShape="0">
                    <a:srgbClr val="000000">
                      <a:alpha val="43000"/>
                    </a:srgbClr>
                  </a:outerShdw>
                </a:effectLst>
              </a:rPr>
              <a:t>Judah was taken captive due to </a:t>
            </a:r>
            <a:br>
              <a:rPr lang="en-US" sz="3200" b="1" spc="150" dirty="0">
                <a:ln w="11430"/>
                <a:solidFill>
                  <a:srgbClr val="FFC000"/>
                </a:solidFill>
                <a:effectLst>
                  <a:outerShdw blurRad="25400" algn="tl" rotWithShape="0">
                    <a:srgbClr val="000000">
                      <a:alpha val="43000"/>
                    </a:srgbClr>
                  </a:outerShdw>
                </a:effectLst>
              </a:rPr>
            </a:br>
            <a:r>
              <a:rPr lang="en-US" sz="3200" b="1" spc="150" dirty="0">
                <a:ln w="11430"/>
                <a:solidFill>
                  <a:srgbClr val="FFC000"/>
                </a:solidFill>
                <a:effectLst>
                  <a:outerShdw blurRad="25400" algn="tl" rotWithShape="0">
                    <a:srgbClr val="000000">
                      <a:alpha val="43000"/>
                    </a:srgbClr>
                  </a:outerShdw>
                </a:effectLst>
              </a:rPr>
              <a:t>not honoring Yahuah’s worship statutes.  </a:t>
            </a:r>
            <a:br>
              <a:rPr lang="en-US" sz="2800" b="1" spc="150" dirty="0">
                <a:ln w="11430"/>
                <a:solidFill>
                  <a:srgbClr val="FFC000"/>
                </a:solidFill>
                <a:effectLst>
                  <a:outerShdw blurRad="25400" algn="tl" rotWithShape="0">
                    <a:srgbClr val="000000">
                      <a:alpha val="43000"/>
                    </a:srgbClr>
                  </a:outerShdw>
                </a:effectLst>
              </a:rPr>
            </a:br>
            <a:r>
              <a:rPr lang="en-US" sz="3600" b="1" spc="150" dirty="0">
                <a:ln w="11430"/>
                <a:solidFill>
                  <a:srgbClr val="F8F8F8"/>
                </a:solidFill>
                <a:effectLst>
                  <a:outerShdw blurRad="25400" algn="tl" rotWithShape="0">
                    <a:srgbClr val="000000">
                      <a:alpha val="43000"/>
                    </a:srgbClr>
                  </a:outerShdw>
                </a:effectLst>
              </a:rPr>
              <a:t>Once the exiles returned, </a:t>
            </a:r>
            <a:r>
              <a:rPr lang="en-US" sz="3600" b="1" spc="150" dirty="0">
                <a:ln w="11430"/>
                <a:solidFill>
                  <a:schemeClr val="accent4"/>
                </a:solidFill>
                <a:effectLst>
                  <a:outerShdw blurRad="25400" algn="tl" rotWithShape="0">
                    <a:srgbClr val="000000">
                      <a:alpha val="43000"/>
                    </a:srgbClr>
                  </a:outerShdw>
                </a:effectLst>
              </a:rPr>
              <a:t>it was less than 140 years </a:t>
            </a:r>
            <a:br>
              <a:rPr lang="en-US" sz="3600" b="1" spc="150" dirty="0">
                <a:ln w="11430"/>
                <a:solidFill>
                  <a:schemeClr val="accent4"/>
                </a:solidFill>
                <a:effectLst>
                  <a:outerShdw blurRad="25400" algn="tl" rotWithShape="0">
                    <a:srgbClr val="000000">
                      <a:alpha val="43000"/>
                    </a:srgbClr>
                  </a:outerShdw>
                </a:effectLst>
              </a:rPr>
            </a:br>
            <a:r>
              <a:rPr lang="en-US" sz="3600" b="1" spc="150" dirty="0">
                <a:ln w="11430"/>
                <a:solidFill>
                  <a:srgbClr val="F8F8F8"/>
                </a:solidFill>
                <a:effectLst>
                  <a:outerShdw blurRad="25400" algn="tl" rotWithShape="0">
                    <a:srgbClr val="000000">
                      <a:alpha val="43000"/>
                    </a:srgbClr>
                  </a:outerShdw>
                </a:effectLst>
              </a:rPr>
              <a:t>for them to once again be honoring the pagan feasts. </a:t>
            </a:r>
          </a:p>
        </p:txBody>
      </p:sp>
    </p:spTree>
    <p:extLst>
      <p:ext uri="{BB962C8B-B14F-4D97-AF65-F5344CB8AC3E}">
        <p14:creationId xmlns:p14="http://schemas.microsoft.com/office/powerpoint/2010/main" val="30715201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434580" y="3793600"/>
            <a:ext cx="8153400" cy="914400"/>
          </a:xfrm>
          <a:prstGeom prst="rect">
            <a:avLst/>
          </a:prstGeom>
          <a:solidFill>
            <a:srgbClr val="990033">
              <a:alpha val="17000"/>
            </a:srgbClr>
          </a:solidFill>
          <a:ln w="5715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8"/>
          <p:cNvSpPr>
            <a:spLocks noGrp="1"/>
          </p:cNvSpPr>
          <p:nvPr>
            <p:ph sz="quarter" idx="4"/>
          </p:nvPr>
        </p:nvSpPr>
        <p:spPr>
          <a:xfrm>
            <a:off x="457200" y="1676400"/>
            <a:ext cx="8742355" cy="4953000"/>
          </a:xfrm>
        </p:spPr>
        <p:txBody>
          <a:bodyPr>
            <a:normAutofit/>
            <a:scene3d>
              <a:camera prst="orthographicFront"/>
              <a:lightRig rig="threePt" dir="t"/>
            </a:scene3d>
            <a:sp3d extrusionH="57150">
              <a:bevelT w="38100" h="38100" prst="angle"/>
            </a:sp3d>
          </a:bodyPr>
          <a:lstStyle/>
          <a:p>
            <a:pPr marL="0" indent="0">
              <a:buNone/>
            </a:pPr>
            <a:r>
              <a:rPr lang="en-US" b="1" dirty="0"/>
              <a:t>              </a:t>
            </a:r>
            <a:r>
              <a:rPr lang="en-US" b="1" dirty="0">
                <a:ln>
                  <a:solidFill>
                    <a:schemeClr val="accent5">
                      <a:lumMod val="50000"/>
                    </a:schemeClr>
                  </a:solidFill>
                </a:ln>
                <a:solidFill>
                  <a:schemeClr val="accent5">
                    <a:lumMod val="75000"/>
                  </a:schemeClr>
                </a:solidFill>
              </a:rPr>
              <a:t>Malachi 2</a:t>
            </a:r>
            <a:r>
              <a:rPr lang="en-US" b="1" dirty="0">
                <a:solidFill>
                  <a:schemeClr val="tx1">
                    <a:lumMod val="75000"/>
                    <a:lumOff val="25000"/>
                  </a:schemeClr>
                </a:solidFill>
              </a:rPr>
              <a:t>   </a:t>
            </a:r>
            <a:r>
              <a:rPr lang="en-US" sz="2400" dirty="0">
                <a:solidFill>
                  <a:schemeClr val="tx1">
                    <a:lumMod val="75000"/>
                    <a:lumOff val="25000"/>
                  </a:schemeClr>
                </a:solidFill>
              </a:rPr>
              <a:t>[397 BC]</a:t>
            </a:r>
          </a:p>
          <a:p>
            <a:pPr marL="0" indent="0">
              <a:buNone/>
            </a:pPr>
            <a:r>
              <a:rPr lang="en-US" sz="2400" dirty="0"/>
              <a:t>1  And now, O ye priests, this commandment is for you.</a:t>
            </a:r>
          </a:p>
          <a:p>
            <a:pPr marL="0" indent="0">
              <a:buNone/>
            </a:pPr>
            <a:r>
              <a:rPr lang="en-US" sz="2400" dirty="0"/>
              <a:t>2  If ye will not hear, and if ye will not lay it to heart, </a:t>
            </a:r>
            <a:br>
              <a:rPr lang="en-US" sz="2400" dirty="0"/>
            </a:br>
            <a:r>
              <a:rPr lang="en-US" sz="2400" dirty="0"/>
              <a:t>    to give glory unto my name, saith </a:t>
            </a:r>
            <a:r>
              <a:rPr lang="en-US" sz="2400" b="1" dirty="0">
                <a:solidFill>
                  <a:srgbClr val="0070C0"/>
                </a:solidFill>
              </a:rPr>
              <a:t>Yahuah</a:t>
            </a:r>
            <a:r>
              <a:rPr lang="en-US" sz="2400" dirty="0"/>
              <a:t> of hosts, </a:t>
            </a:r>
            <a:br>
              <a:rPr lang="en-US" sz="2400" dirty="0"/>
            </a:br>
            <a:r>
              <a:rPr lang="en-US" sz="2400" dirty="0"/>
              <a:t>    I will even send a curse upon you, and I will curse your blessings … </a:t>
            </a:r>
          </a:p>
          <a:p>
            <a:pPr marL="0" indent="0">
              <a:buNone/>
            </a:pPr>
            <a:r>
              <a:rPr lang="en-US" sz="3200" dirty="0"/>
              <a:t>8  </a:t>
            </a:r>
            <a:r>
              <a:rPr lang="en-US" sz="3200" b="1" u="sng" dirty="0">
                <a:solidFill>
                  <a:srgbClr val="C00000"/>
                </a:solidFill>
              </a:rPr>
              <a:t>But ye are departed out of the</a:t>
            </a:r>
            <a:r>
              <a:rPr lang="en-US" sz="3200" b="1" dirty="0">
                <a:solidFill>
                  <a:srgbClr val="C00000"/>
                </a:solidFill>
              </a:rPr>
              <a:t> </a:t>
            </a:r>
            <a:r>
              <a:rPr lang="en-US" sz="3200" b="1" u="sng" dirty="0">
                <a:solidFill>
                  <a:srgbClr val="C00000"/>
                </a:solidFill>
                <a:effectLst>
                  <a:glow rad="127000">
                    <a:srgbClr val="FFFF00"/>
                  </a:glow>
                </a:effectLst>
              </a:rPr>
              <a:t>wa</a:t>
            </a:r>
            <a:r>
              <a:rPr lang="en-US" sz="3200" b="1" dirty="0">
                <a:solidFill>
                  <a:srgbClr val="C00000"/>
                </a:solidFill>
                <a:effectLst>
                  <a:glow rad="127000">
                    <a:srgbClr val="FFFF00"/>
                  </a:glow>
                </a:effectLst>
              </a:rPr>
              <a:t>y</a:t>
            </a:r>
            <a:r>
              <a:rPr lang="en-US" sz="3200" dirty="0">
                <a:solidFill>
                  <a:srgbClr val="C00000"/>
                </a:solidFill>
                <a:effectLst>
                  <a:glow rad="127000">
                    <a:srgbClr val="FFFF00"/>
                  </a:glow>
                </a:effectLst>
              </a:rPr>
              <a:t>;</a:t>
            </a:r>
            <a:r>
              <a:rPr lang="en-US" sz="3200" b="1" dirty="0">
                <a:solidFill>
                  <a:srgbClr val="C00000"/>
                </a:solidFill>
              </a:rPr>
              <a:t> </a:t>
            </a:r>
            <a:r>
              <a:rPr lang="en-US" sz="2400" b="1" dirty="0">
                <a:solidFill>
                  <a:schemeClr val="tx1">
                    <a:lumMod val="75000"/>
                    <a:lumOff val="25000"/>
                  </a:schemeClr>
                </a:solidFill>
              </a:rPr>
              <a:t>(*H1870)</a:t>
            </a:r>
            <a:br>
              <a:rPr lang="en-US" sz="2400" b="1" dirty="0">
                <a:solidFill>
                  <a:schemeClr val="tx1">
                    <a:lumMod val="75000"/>
                    <a:lumOff val="25000"/>
                  </a:schemeClr>
                </a:solidFill>
              </a:rPr>
            </a:br>
            <a:r>
              <a:rPr lang="en-US" sz="3200" b="1" dirty="0">
                <a:solidFill>
                  <a:srgbClr val="C00000"/>
                </a:solidFill>
              </a:rPr>
              <a:t>    </a:t>
            </a:r>
            <a:r>
              <a:rPr lang="en-US" sz="3200" dirty="0"/>
              <a:t>ye have caused many to stumble at the law …</a:t>
            </a:r>
          </a:p>
        </p:txBody>
      </p:sp>
      <p:sp>
        <p:nvSpPr>
          <p:cNvPr id="2" name="Slide Number Placeholder 1"/>
          <p:cNvSpPr>
            <a:spLocks noGrp="1"/>
          </p:cNvSpPr>
          <p:nvPr>
            <p:ph type="sldNum" sz="quarter" idx="12"/>
          </p:nvPr>
        </p:nvSpPr>
        <p:spPr>
          <a:xfrm>
            <a:off x="9372600" y="6492875"/>
            <a:ext cx="2743200" cy="365125"/>
          </a:xfrm>
        </p:spPr>
        <p:txBody>
          <a:bodyPr/>
          <a:lstStyle/>
          <a:p>
            <a:fld id="{AA4C6552-42F6-43F2-A3FB-E92E8C09004E}" type="slidenum">
              <a:rPr lang="en-US" sz="1600" b="1" smtClean="0">
                <a:solidFill>
                  <a:srgbClr val="713A1F"/>
                </a:solidFill>
              </a:rPr>
              <a:t>72</a:t>
            </a:fld>
            <a:endParaRPr lang="en-US" b="1" dirty="0">
              <a:solidFill>
                <a:srgbClr val="713A1F"/>
              </a:solidFill>
            </a:endParaRPr>
          </a:p>
        </p:txBody>
      </p:sp>
      <p:pic>
        <p:nvPicPr>
          <p:cNvPr id="6" name="Picture 3"/>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9199555" y="152400"/>
            <a:ext cx="2853597" cy="37337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3" name="Title 2"/>
          <p:cNvSpPr txBox="1">
            <a:spLocks/>
          </p:cNvSpPr>
          <p:nvPr/>
        </p:nvSpPr>
        <p:spPr>
          <a:xfrm>
            <a:off x="685800" y="193357"/>
            <a:ext cx="7010400" cy="1477963"/>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ln w="11430"/>
                <a:solidFill>
                  <a:srgbClr val="C00000"/>
                </a:solidFill>
                <a:effectLst>
                  <a:outerShdw blurRad="50800" dist="39000" dir="5460000" algn="tl">
                    <a:srgbClr val="000000">
                      <a:alpha val="38000"/>
                    </a:srgbClr>
                  </a:outerShdw>
                </a:effectLst>
                <a:latin typeface="Matura MT Script Capitals" pitchFamily="66" charset="0"/>
              </a:rPr>
              <a:t>Final Words from Malachi to</a:t>
            </a:r>
            <a:r>
              <a:rPr lang="en-US" sz="2800" b="1" dirty="0">
                <a:ln w="11430"/>
                <a:solidFill>
                  <a:srgbClr val="C00000"/>
                </a:solidFill>
                <a:effectLst>
                  <a:outerShdw blurRad="50800" dist="39000" dir="5460000" algn="tl">
                    <a:srgbClr val="000000">
                      <a:alpha val="38000"/>
                    </a:srgbClr>
                  </a:outerShdw>
                </a:effectLst>
                <a:latin typeface="Matura MT Script Capitals" pitchFamily="66" charset="0"/>
              </a:rPr>
              <a:t> </a:t>
            </a:r>
            <a:r>
              <a:rPr lang="en-US" sz="5400" b="1" dirty="0">
                <a:ln w="11430"/>
                <a:solidFill>
                  <a:srgbClr val="C00000"/>
                </a:solidFill>
                <a:effectLst>
                  <a:outerShdw blurRad="50800" dist="39000" dir="5460000" algn="tl">
                    <a:srgbClr val="000000">
                      <a:alpha val="38000"/>
                    </a:srgbClr>
                  </a:outerShdw>
                </a:effectLst>
                <a:latin typeface="Matura MT Script Capitals" pitchFamily="66" charset="0"/>
              </a:rPr>
              <a:t>J</a:t>
            </a:r>
            <a:r>
              <a:rPr lang="en-US" sz="5400" b="1" u="sng" dirty="0">
                <a:ln w="11430"/>
                <a:solidFill>
                  <a:srgbClr val="C00000"/>
                </a:solidFill>
                <a:effectLst>
                  <a:outerShdw blurRad="50800" dist="39000" dir="5460000" algn="tl">
                    <a:srgbClr val="000000">
                      <a:alpha val="38000"/>
                    </a:srgbClr>
                  </a:outerShdw>
                </a:effectLst>
                <a:latin typeface="Matura MT Script Capitals" pitchFamily="66" charset="0"/>
              </a:rPr>
              <a:t>udah</a:t>
            </a:r>
          </a:p>
        </p:txBody>
      </p:sp>
      <p:pic>
        <p:nvPicPr>
          <p:cNvPr id="14" name="Picture 2" descr="F:\Art on Desktop - 1\Bible Characters\malachi edit.jpg"/>
          <p:cNvPicPr>
            <a:picLocks noChangeAspect="1" noChangeArrowheads="1"/>
          </p:cNvPicPr>
          <p:nvPr/>
        </p:nvPicPr>
        <p:blipFill>
          <a:blip r:embed="rId4" cstate="email">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7391400" y="348807"/>
            <a:ext cx="2225040" cy="2165793"/>
          </a:xfrm>
          <a:prstGeom prst="ellipse">
            <a:avLst/>
          </a:prstGeom>
          <a:ln>
            <a:noFill/>
          </a:ln>
          <a:effectLst>
            <a:softEdge rad="112500"/>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15" name="Picture 2" descr="C:\Users\Rae\Desktop\finger point.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910712">
            <a:off x="-94916" y="-63387"/>
            <a:ext cx="1488929" cy="9315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3008" y="4951855"/>
            <a:ext cx="8172032" cy="1671189"/>
          </a:xfrm>
          <a:prstGeom prst="rect">
            <a:avLst/>
          </a:prstGeom>
          <a:solidFill>
            <a:schemeClr val="accent5">
              <a:alpha val="26000"/>
            </a:schemeClr>
          </a:solidFill>
          <a:ln w="57150">
            <a:solidFill>
              <a:schemeClr val="accent5">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h="25400" prst="softRound"/>
            </a:sp3d>
          </a:bodyPr>
          <a:lstStyle/>
          <a:p>
            <a:pPr algn="ctr"/>
            <a:r>
              <a:rPr lang="en-CA" sz="2400" b="1" i="1" dirty="0">
                <a:solidFill>
                  <a:srgbClr val="4827BF"/>
                </a:solidFill>
                <a:effectLst>
                  <a:glow rad="127000">
                    <a:srgbClr val="FFFF00"/>
                  </a:glow>
                </a:effectLst>
              </a:rPr>
              <a:t>*Way</a:t>
            </a:r>
            <a:r>
              <a:rPr lang="en-CA" sz="2400" dirty="0"/>
              <a:t> </a:t>
            </a:r>
            <a:r>
              <a:rPr lang="en-CA" sz="2400" b="1" dirty="0">
                <a:ln w="1905">
                  <a:solidFill>
                    <a:srgbClr val="002060"/>
                  </a:solidFill>
                </a:ln>
                <a:solidFill>
                  <a:schemeClr val="accent2">
                    <a:lumMod val="50000"/>
                  </a:schemeClr>
                </a:solidFill>
                <a:effectLst>
                  <a:innerShdw blurRad="69850" dist="43180" dir="5400000">
                    <a:srgbClr val="000000">
                      <a:alpha val="65000"/>
                    </a:srgbClr>
                  </a:innerShdw>
                </a:effectLst>
              </a:rPr>
              <a:t>–</a:t>
            </a:r>
            <a:r>
              <a:rPr lang="en-CA" sz="2400" dirty="0"/>
              <a:t> </a:t>
            </a:r>
            <a:r>
              <a:rPr lang="en-CA" sz="2400" b="1" u="sng" dirty="0">
                <a:ln w="1905">
                  <a:solidFill>
                    <a:srgbClr val="002060"/>
                  </a:solidFill>
                </a:ln>
                <a:solidFill>
                  <a:schemeClr val="bg1"/>
                </a:solidFill>
                <a:effectLst>
                  <a:innerShdw blurRad="69850" dist="43180" dir="5400000">
                    <a:srgbClr val="000000">
                      <a:alpha val="65000"/>
                    </a:srgbClr>
                  </a:innerShdw>
                </a:effectLst>
              </a:rPr>
              <a:t>H1870</a:t>
            </a:r>
            <a:r>
              <a:rPr lang="en-CA" sz="2400" b="1" dirty="0">
                <a:ln w="1905">
                  <a:solidFill>
                    <a:srgbClr val="002060"/>
                  </a:solidFill>
                </a:ln>
                <a:solidFill>
                  <a:schemeClr val="bg1"/>
                </a:solidFill>
                <a:effectLst>
                  <a:innerShdw blurRad="69850" dist="43180" dir="5400000">
                    <a:srgbClr val="000000">
                      <a:alpha val="65000"/>
                    </a:srgbClr>
                  </a:innerShdw>
                </a:effectLst>
              </a:rPr>
              <a:t>;</a:t>
            </a:r>
            <a:r>
              <a:rPr lang="en-CA" sz="2400" b="1" dirty="0"/>
              <a:t> </a:t>
            </a:r>
            <a:r>
              <a:rPr lang="en-CA" sz="2400" dirty="0"/>
              <a:t> </a:t>
            </a:r>
            <a:r>
              <a:rPr lang="en-CA" sz="2400" b="1" dirty="0">
                <a:solidFill>
                  <a:srgbClr val="4827BF"/>
                </a:solidFill>
                <a:effectLst>
                  <a:glow rad="127000">
                    <a:srgbClr val="FFFF00"/>
                  </a:glow>
                </a:effectLst>
              </a:rPr>
              <a:t>Derek</a:t>
            </a:r>
            <a:r>
              <a:rPr lang="en-CA" sz="2400" dirty="0"/>
              <a:t> </a:t>
            </a:r>
            <a:r>
              <a:rPr lang="en-CA" sz="2400" b="1" dirty="0">
                <a:ln w="1905">
                  <a:solidFill>
                    <a:srgbClr val="002060"/>
                  </a:solidFill>
                </a:ln>
                <a:solidFill>
                  <a:schemeClr val="accent2">
                    <a:lumMod val="50000"/>
                  </a:schemeClr>
                </a:solidFill>
                <a:effectLst>
                  <a:innerShdw blurRad="69850" dist="43180" dir="5400000">
                    <a:srgbClr val="000000">
                      <a:alpha val="65000"/>
                    </a:srgbClr>
                  </a:innerShdw>
                </a:effectLst>
              </a:rPr>
              <a:t>– a serious search reveals that this word pertains to the *yearly cycles of </a:t>
            </a:r>
            <a:r>
              <a:rPr lang="en-CA" sz="2400" b="1" dirty="0">
                <a:ln w="1905">
                  <a:solidFill>
                    <a:srgbClr val="002060"/>
                  </a:solidFill>
                </a:ln>
                <a:solidFill>
                  <a:srgbClr val="00B0F0"/>
                </a:solidFill>
                <a:effectLst>
                  <a:innerShdw blurRad="69850" dist="43180" dir="5400000">
                    <a:srgbClr val="000000">
                      <a:alpha val="65000"/>
                    </a:srgbClr>
                  </a:innerShdw>
                </a:effectLst>
              </a:rPr>
              <a:t>Yahuah’s</a:t>
            </a:r>
            <a:r>
              <a:rPr lang="en-CA" sz="2400" b="1" dirty="0">
                <a:ln w="1905">
                  <a:solidFill>
                    <a:srgbClr val="002060"/>
                  </a:solidFill>
                </a:ln>
                <a:solidFill>
                  <a:schemeClr val="bg1"/>
                </a:solidFill>
                <a:effectLst>
                  <a:innerShdw blurRad="69850" dist="43180" dir="5400000">
                    <a:srgbClr val="000000">
                      <a:alpha val="65000"/>
                    </a:srgbClr>
                  </a:innerShdw>
                </a:effectLst>
              </a:rPr>
              <a:t> </a:t>
            </a:r>
            <a:r>
              <a:rPr lang="en-CA" sz="2400" b="1" dirty="0">
                <a:ln w="1905">
                  <a:solidFill>
                    <a:srgbClr val="002060"/>
                  </a:solidFill>
                </a:ln>
                <a:solidFill>
                  <a:schemeClr val="accent2">
                    <a:lumMod val="50000"/>
                  </a:schemeClr>
                </a:solidFill>
                <a:effectLst>
                  <a:innerShdw blurRad="69850" dist="43180" dir="5400000">
                    <a:srgbClr val="000000">
                      <a:alpha val="65000"/>
                    </a:srgbClr>
                  </a:innerShdw>
                </a:effectLst>
              </a:rPr>
              <a:t>Worship Mo-edim.  Malachi tells us that</a:t>
            </a:r>
            <a:r>
              <a:rPr lang="en-CA" sz="2400" b="1" dirty="0">
                <a:ln w="1905">
                  <a:solidFill>
                    <a:srgbClr val="002060"/>
                  </a:solidFill>
                </a:ln>
                <a:solidFill>
                  <a:schemeClr val="bg1"/>
                </a:solidFill>
                <a:effectLst>
                  <a:innerShdw blurRad="69850" dist="43180" dir="5400000">
                    <a:srgbClr val="000000">
                      <a:alpha val="65000"/>
                    </a:srgbClr>
                  </a:innerShdw>
                </a:effectLst>
              </a:rPr>
              <a:t> </a:t>
            </a:r>
            <a:r>
              <a:rPr lang="en-CA" sz="2400" b="1" dirty="0">
                <a:ln w="1905">
                  <a:solidFill>
                    <a:srgbClr val="002060"/>
                  </a:solidFill>
                </a:ln>
                <a:solidFill>
                  <a:srgbClr val="FF0000"/>
                </a:solidFill>
                <a:effectLst>
                  <a:innerShdw blurRad="69850" dist="43180" dir="5400000">
                    <a:srgbClr val="000000">
                      <a:alpha val="65000"/>
                    </a:srgbClr>
                  </a:innerShdw>
                </a:effectLst>
              </a:rPr>
              <a:t>Judah has rejected the Mo-edim of </a:t>
            </a:r>
            <a:r>
              <a:rPr lang="en-CA" sz="2400" b="1" dirty="0">
                <a:ln w="1905">
                  <a:solidFill>
                    <a:srgbClr val="002060"/>
                  </a:solidFill>
                </a:ln>
                <a:solidFill>
                  <a:srgbClr val="00B0F0"/>
                </a:solidFill>
                <a:effectLst>
                  <a:innerShdw blurRad="69850" dist="43180" dir="5400000">
                    <a:srgbClr val="000000">
                      <a:alpha val="65000"/>
                    </a:srgbClr>
                  </a:innerShdw>
                </a:effectLst>
              </a:rPr>
              <a:t>Yahuah</a:t>
            </a:r>
            <a:r>
              <a:rPr lang="en-CA" sz="2400" b="1" dirty="0">
                <a:ln w="1905">
                  <a:solidFill>
                    <a:srgbClr val="002060"/>
                  </a:solidFill>
                </a:ln>
                <a:solidFill>
                  <a:schemeClr val="bg1"/>
                </a:solidFill>
                <a:effectLst>
                  <a:innerShdw blurRad="69850" dist="43180" dir="5400000">
                    <a:srgbClr val="000000">
                      <a:alpha val="65000"/>
                    </a:srgbClr>
                  </a:innerShdw>
                </a:effectLst>
              </a:rPr>
              <a:t> </a:t>
            </a:r>
            <a:r>
              <a:rPr lang="en-CA" sz="2400" b="1" dirty="0">
                <a:ln w="1905">
                  <a:solidFill>
                    <a:srgbClr val="002060"/>
                  </a:solidFill>
                </a:ln>
                <a:solidFill>
                  <a:srgbClr val="FF0000"/>
                </a:solidFill>
                <a:effectLst>
                  <a:innerShdw blurRad="69850" dist="43180" dir="5400000">
                    <a:srgbClr val="000000">
                      <a:alpha val="65000"/>
                    </a:srgbClr>
                  </a:innerShdw>
                </a:effectLst>
              </a:rPr>
              <a:t>and has sought after their own understanding! </a:t>
            </a:r>
          </a:p>
        </p:txBody>
      </p:sp>
      <p:pic>
        <p:nvPicPr>
          <p:cNvPr id="1026" name="Picture 2" descr="F:\Art on Desktop - 1\All white man clip art\3d white people\3d got it png.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896600" y="3810000"/>
            <a:ext cx="1828800" cy="2698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686800" y="3916100"/>
            <a:ext cx="2494175" cy="2923877"/>
          </a:xfrm>
          <a:prstGeom prst="rect">
            <a:avLst/>
          </a:prstGeom>
          <a:noFill/>
        </p:spPr>
        <p:txBody>
          <a:bodyPr wrap="square" lIns="91440" tIns="45720" rIns="91440" bIns="45720">
            <a:spAutoFit/>
            <a:scene3d>
              <a:camera prst="orthographicFront"/>
              <a:lightRig rig="threePt" dir="t"/>
            </a:scene3d>
            <a:sp3d extrusionH="57150">
              <a:bevelT w="38100" h="38100" prst="angle"/>
            </a:sp3d>
          </a:bodyPr>
          <a:lstStyle/>
          <a:p>
            <a:pPr algn="ctr"/>
            <a:r>
              <a:rPr lang="en-US" sz="3200" b="1" dirty="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*Keep this </a:t>
            </a:r>
            <a:br>
              <a:rPr lang="en-US" sz="3200" b="1" dirty="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3200" b="1" dirty="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in mind to compare to definition of “lawgiver” </a:t>
            </a:r>
            <a:r>
              <a:rPr lang="en-US" sz="2400" b="1" dirty="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(H2710).</a:t>
            </a:r>
            <a:endParaRPr lang="en-US" sz="2400" b="1" cap="none" spc="0" dirty="0">
              <a:ln w="1905">
                <a:solidFill>
                  <a:schemeClr val="accent5">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80279902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wipe(left)">
                                      <p:cBhvr>
                                        <p:cTn id="7" dur="2000"/>
                                        <p:tgtEl>
                                          <p:spTgt spid="9">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Content Placeholder 8"/>
          <p:cNvSpPr>
            <a:spLocks noGrp="1"/>
          </p:cNvSpPr>
          <p:nvPr>
            <p:ph sz="quarter" idx="4"/>
          </p:nvPr>
        </p:nvSpPr>
        <p:spPr>
          <a:xfrm>
            <a:off x="533400" y="1931855"/>
            <a:ext cx="11658600" cy="3859345"/>
          </a:xfrm>
        </p:spPr>
        <p:txBody>
          <a:bodyPr>
            <a:normAutofit/>
            <a:scene3d>
              <a:camera prst="orthographicFront"/>
              <a:lightRig rig="threePt" dir="t"/>
            </a:scene3d>
            <a:sp3d extrusionH="57150">
              <a:bevelT w="38100" h="38100"/>
            </a:sp3d>
          </a:bodyPr>
          <a:lstStyle/>
          <a:p>
            <a:pPr marL="0" indent="0">
              <a:buNone/>
            </a:pPr>
            <a:r>
              <a:rPr lang="en-US" b="1" dirty="0"/>
              <a:t>                   </a:t>
            </a:r>
            <a:r>
              <a:rPr lang="en-US" b="1" dirty="0">
                <a:ln>
                  <a:solidFill>
                    <a:schemeClr val="accent5">
                      <a:lumMod val="50000"/>
                    </a:schemeClr>
                  </a:solidFill>
                </a:ln>
                <a:solidFill>
                  <a:schemeClr val="accent5">
                    <a:lumMod val="75000"/>
                  </a:schemeClr>
                </a:solidFill>
              </a:rPr>
              <a:t>Malachi</a:t>
            </a:r>
            <a:r>
              <a:rPr lang="en-US" dirty="0">
                <a:ln>
                  <a:solidFill>
                    <a:schemeClr val="accent5">
                      <a:lumMod val="50000"/>
                    </a:schemeClr>
                  </a:solidFill>
                </a:ln>
                <a:solidFill>
                  <a:schemeClr val="accent5">
                    <a:lumMod val="75000"/>
                  </a:schemeClr>
                </a:solidFill>
              </a:rPr>
              <a:t> </a:t>
            </a:r>
            <a:r>
              <a:rPr lang="en-US" b="1" dirty="0">
                <a:ln>
                  <a:solidFill>
                    <a:schemeClr val="accent5">
                      <a:lumMod val="50000"/>
                    </a:schemeClr>
                  </a:solidFill>
                </a:ln>
                <a:solidFill>
                  <a:schemeClr val="accent5">
                    <a:lumMod val="75000"/>
                  </a:schemeClr>
                </a:solidFill>
              </a:rPr>
              <a:t>2   </a:t>
            </a:r>
            <a:r>
              <a:rPr lang="en-US" sz="2400" dirty="0">
                <a:solidFill>
                  <a:schemeClr val="tx1">
                    <a:lumMod val="75000"/>
                    <a:lumOff val="25000"/>
                  </a:schemeClr>
                </a:solidFill>
              </a:rPr>
              <a:t>[</a:t>
            </a:r>
            <a:r>
              <a:rPr lang="en-US" sz="2400" b="1" u="sng" dirty="0">
                <a:solidFill>
                  <a:schemeClr val="tx1">
                    <a:lumMod val="75000"/>
                    <a:lumOff val="25000"/>
                  </a:schemeClr>
                </a:solidFill>
              </a:rPr>
              <a:t>140</a:t>
            </a:r>
            <a:r>
              <a:rPr lang="en-US" sz="2400" dirty="0">
                <a:solidFill>
                  <a:schemeClr val="tx1">
                    <a:lumMod val="75000"/>
                    <a:lumOff val="25000"/>
                  </a:schemeClr>
                </a:solidFill>
              </a:rPr>
              <a:t> years since Babylon captivity]</a:t>
            </a:r>
            <a:endParaRPr lang="en-US" sz="2400" b="1" dirty="0">
              <a:ln>
                <a:solidFill>
                  <a:schemeClr val="accent5">
                    <a:lumMod val="50000"/>
                  </a:schemeClr>
                </a:solidFill>
              </a:ln>
              <a:solidFill>
                <a:schemeClr val="accent5">
                  <a:lumMod val="75000"/>
                </a:schemeClr>
              </a:solidFill>
            </a:endParaRPr>
          </a:p>
          <a:p>
            <a:pPr marL="0" indent="0">
              <a:buNone/>
            </a:pPr>
            <a:r>
              <a:rPr lang="en-US" dirty="0"/>
              <a:t>9  Therefore have I also made you contemptible </a:t>
            </a:r>
            <a:br>
              <a:rPr lang="en-US" dirty="0"/>
            </a:br>
            <a:r>
              <a:rPr lang="en-US" dirty="0"/>
              <a:t>    and base before all the people, according as </a:t>
            </a:r>
            <a:br>
              <a:rPr lang="en-US" dirty="0"/>
            </a:br>
            <a:r>
              <a:rPr lang="en-US" dirty="0"/>
              <a:t>   </a:t>
            </a:r>
            <a:r>
              <a:rPr lang="en-US" b="1" dirty="0">
                <a:solidFill>
                  <a:srgbClr val="FDEDCB"/>
                </a:solidFill>
                <a:effectLst>
                  <a:glow rad="127000">
                    <a:srgbClr val="00B0F0"/>
                  </a:glow>
                </a:effectLst>
              </a:rPr>
              <a:t>ye have not kept my ways</a:t>
            </a:r>
            <a:r>
              <a:rPr lang="en-US" dirty="0"/>
              <a:t>, but have been partial in the law.</a:t>
            </a:r>
          </a:p>
          <a:p>
            <a:pPr marL="0" indent="0">
              <a:buNone/>
            </a:pPr>
            <a:r>
              <a:rPr lang="en-US" sz="3200" dirty="0"/>
              <a:t>11  </a:t>
            </a:r>
            <a:r>
              <a:rPr lang="en-US" sz="3200" b="1" u="sng" dirty="0">
                <a:solidFill>
                  <a:srgbClr val="C00000"/>
                </a:solidFill>
              </a:rPr>
              <a:t>Judah hath dealt treacherously</a:t>
            </a:r>
            <a:r>
              <a:rPr lang="en-US" sz="3200" dirty="0">
                <a:solidFill>
                  <a:srgbClr val="C00000"/>
                </a:solidFill>
              </a:rPr>
              <a:t>, </a:t>
            </a:r>
            <a:r>
              <a:rPr lang="en-US" sz="3200" dirty="0"/>
              <a:t>and an abomination </a:t>
            </a:r>
            <a:br>
              <a:rPr lang="en-US" sz="3200" dirty="0"/>
            </a:br>
            <a:r>
              <a:rPr lang="en-US" sz="3200" dirty="0"/>
              <a:t>      is committed in Israel and in Jerusalem; </a:t>
            </a:r>
            <a:r>
              <a:rPr lang="en-US" sz="3200" b="1" u="sng" dirty="0">
                <a:solidFill>
                  <a:srgbClr val="C00000"/>
                </a:solidFill>
              </a:rPr>
              <a:t>for Judah </a:t>
            </a:r>
            <a:br>
              <a:rPr lang="en-US" sz="3200" b="1" u="sng" dirty="0">
                <a:solidFill>
                  <a:srgbClr val="C00000"/>
                </a:solidFill>
              </a:rPr>
            </a:br>
            <a:r>
              <a:rPr lang="en-US" sz="3200" b="1" dirty="0">
                <a:solidFill>
                  <a:srgbClr val="C00000"/>
                </a:solidFill>
              </a:rPr>
              <a:t>      </a:t>
            </a:r>
            <a:r>
              <a:rPr lang="en-US" sz="3200" b="1" u="sng" dirty="0">
                <a:solidFill>
                  <a:srgbClr val="C00000"/>
                </a:solidFill>
              </a:rPr>
              <a:t>hath profaned the holiness of</a:t>
            </a:r>
            <a:r>
              <a:rPr lang="en-US" sz="3200" b="1" dirty="0">
                <a:solidFill>
                  <a:srgbClr val="C00000"/>
                </a:solidFill>
              </a:rPr>
              <a:t> </a:t>
            </a:r>
            <a:r>
              <a:rPr lang="en-US" sz="3200" b="1" u="sng" dirty="0">
                <a:solidFill>
                  <a:srgbClr val="0070C0"/>
                </a:solidFill>
              </a:rPr>
              <a:t>Yahuah</a:t>
            </a:r>
            <a:r>
              <a:rPr lang="en-US" sz="3200" dirty="0"/>
              <a:t> which he loved, </a:t>
            </a:r>
            <a:br>
              <a:rPr lang="en-US" sz="3200" dirty="0"/>
            </a:br>
            <a:r>
              <a:rPr lang="en-US" sz="3200" dirty="0"/>
              <a:t>      </a:t>
            </a:r>
            <a:r>
              <a:rPr lang="en-US" sz="3200" b="1" u="sng" dirty="0">
                <a:solidFill>
                  <a:srgbClr val="C00000"/>
                </a:solidFill>
              </a:rPr>
              <a:t>and hath married the daughter</a:t>
            </a:r>
            <a:r>
              <a:rPr lang="en-US" sz="3200" b="1" dirty="0">
                <a:solidFill>
                  <a:srgbClr val="C00000"/>
                </a:solidFill>
              </a:rPr>
              <a:t>[s] </a:t>
            </a:r>
            <a:r>
              <a:rPr lang="en-US" sz="3200" b="1" u="sng" dirty="0">
                <a:solidFill>
                  <a:srgbClr val="C00000"/>
                </a:solidFill>
              </a:rPr>
              <a:t>of a strange god</a:t>
            </a:r>
            <a:r>
              <a:rPr lang="en-US" sz="3200" dirty="0">
                <a:solidFill>
                  <a:srgbClr val="C00000"/>
                </a:solidFill>
              </a:rPr>
              <a:t>.</a:t>
            </a:r>
          </a:p>
          <a:p>
            <a:pPr marL="0" indent="0">
              <a:buNone/>
            </a:pPr>
            <a:endParaRPr lang="en-US" dirty="0"/>
          </a:p>
        </p:txBody>
      </p:sp>
      <p:pic>
        <p:nvPicPr>
          <p:cNvPr id="12" name="Picture 3" descr="C:\Users\Rae\Desktop\asheroth grov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80040" y="295823"/>
            <a:ext cx="2307160" cy="3219537"/>
          </a:xfrm>
          <a:prstGeom prst="roundRect">
            <a:avLst>
              <a:gd name="adj" fmla="val 16667"/>
            </a:avLst>
          </a:prstGeom>
          <a:ln>
            <a:noFill/>
          </a:ln>
          <a:effectLst>
            <a:glow rad="127000">
              <a:schemeClr val="accent3">
                <a:lumMod val="75000"/>
                <a:alpha val="98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3" name="Picture 3" descr="C:\Users\Rae\Desktop\#28 Moon Art\spiritual adultery.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13415" y="258647"/>
            <a:ext cx="3544385" cy="1417753"/>
          </a:xfrm>
          <a:prstGeom prst="rect">
            <a:avLst/>
          </a:prstGeom>
          <a:noFill/>
          <a:ln>
            <a:noFill/>
          </a:ln>
          <a:effectLst>
            <a:glow rad="165100">
              <a:srgbClr val="9E2A2A">
                <a:alpha val="57000"/>
              </a:srgbClr>
            </a:glow>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330073" y="3782025"/>
            <a:ext cx="10033127" cy="1853551"/>
          </a:xfrm>
          <a:prstGeom prst="rect">
            <a:avLst/>
          </a:prstGeom>
          <a:noFill/>
          <a:ln w="5715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itle 2"/>
          <p:cNvSpPr txBox="1">
            <a:spLocks/>
          </p:cNvSpPr>
          <p:nvPr/>
        </p:nvSpPr>
        <p:spPr>
          <a:xfrm>
            <a:off x="4572000" y="762000"/>
            <a:ext cx="5410200" cy="14478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8000" b="1" dirty="0">
                <a:ln w="11430"/>
                <a:solidFill>
                  <a:srgbClr val="C00000"/>
                </a:solidFill>
                <a:effectLst>
                  <a:outerShdw blurRad="50800" dist="39000" dir="5460000" algn="tl">
                    <a:srgbClr val="000000">
                      <a:alpha val="38000"/>
                    </a:srgbClr>
                  </a:outerShdw>
                </a:effectLst>
                <a:latin typeface="Matura MT Script Capitals" pitchFamily="66" charset="0"/>
              </a:rPr>
              <a:t>of</a:t>
            </a:r>
            <a:r>
              <a:rPr lang="en-US" sz="3200" b="1" dirty="0">
                <a:ln w="11430"/>
                <a:solidFill>
                  <a:srgbClr val="C00000"/>
                </a:solidFill>
                <a:effectLst>
                  <a:outerShdw blurRad="50800" dist="39000" dir="5460000" algn="tl">
                    <a:srgbClr val="000000">
                      <a:alpha val="38000"/>
                    </a:srgbClr>
                  </a:outerShdw>
                </a:effectLst>
                <a:latin typeface="Matura MT Script Capitals" pitchFamily="66" charset="0"/>
              </a:rPr>
              <a:t> </a:t>
            </a:r>
            <a:r>
              <a:rPr lang="en-US" sz="8000" b="1" dirty="0">
                <a:ln w="11430"/>
                <a:solidFill>
                  <a:srgbClr val="C00000"/>
                </a:solidFill>
                <a:effectLst>
                  <a:outerShdw blurRad="50800" dist="39000" dir="5460000" algn="tl">
                    <a:srgbClr val="000000">
                      <a:alpha val="38000"/>
                    </a:srgbClr>
                  </a:outerShdw>
                </a:effectLst>
                <a:latin typeface="Matura MT Script Capitals" pitchFamily="66" charset="0"/>
              </a:rPr>
              <a:t>Judah</a:t>
            </a:r>
            <a:r>
              <a:rPr lang="en-US" sz="8800" b="1" dirty="0">
                <a:ln w="11430"/>
                <a:solidFill>
                  <a:srgbClr val="C00000"/>
                </a:solidFill>
                <a:effectLst>
                  <a:outerShdw blurRad="50800" dist="39000" dir="5460000" algn="tl">
                    <a:srgbClr val="000000">
                      <a:alpha val="38000"/>
                    </a:srgbClr>
                  </a:outerShdw>
                </a:effectLst>
                <a:latin typeface="Matura MT Script Capitals" pitchFamily="66" charset="0"/>
              </a:rPr>
              <a:t>!</a:t>
            </a:r>
            <a:r>
              <a:rPr lang="en-US" sz="7200" b="1" dirty="0">
                <a:ln w="11430"/>
                <a:solidFill>
                  <a:srgbClr val="C00000"/>
                </a:solidFill>
                <a:effectLst>
                  <a:outerShdw blurRad="50800" dist="39000" dir="5460000" algn="tl">
                    <a:srgbClr val="000000">
                      <a:alpha val="38000"/>
                    </a:srgbClr>
                  </a:outerShdw>
                </a:effectLst>
                <a:latin typeface="Matura MT Script Capitals" pitchFamily="66" charset="0"/>
              </a:rPr>
              <a:t>  </a:t>
            </a:r>
            <a:endParaRPr lang="en-US" sz="4000" b="1" dirty="0">
              <a:ln w="11430"/>
              <a:solidFill>
                <a:srgbClr val="C00000"/>
              </a:solidFill>
              <a:effectLst>
                <a:outerShdw blurRad="50800" dist="39000" dir="5460000" algn="tl">
                  <a:srgbClr val="000000">
                    <a:alpha val="38000"/>
                  </a:srgbClr>
                </a:outerShdw>
              </a:effectLst>
              <a:latin typeface="Matura MT Script Capitals" pitchFamily="66" charset="0"/>
            </a:endParaRPr>
          </a:p>
        </p:txBody>
      </p:sp>
      <p:pic>
        <p:nvPicPr>
          <p:cNvPr id="11" name="Picture 2" descr="F:\Art on Desktop - 1\Bible Characters\malachi edit.jpg"/>
          <p:cNvPicPr>
            <a:picLocks noChangeAspect="1" noChangeArrowheads="1"/>
          </p:cNvPicPr>
          <p:nvPr/>
        </p:nvPicPr>
        <p:blipFill>
          <a:blip r:embed="rId6" cstate="email">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rcRect/>
          <a:stretch>
            <a:fillRect/>
          </a:stretch>
        </p:blipFill>
        <p:spPr bwMode="auto">
          <a:xfrm flipH="1">
            <a:off x="83820" y="243407"/>
            <a:ext cx="1752600" cy="1822704"/>
          </a:xfrm>
          <a:prstGeom prst="ellipse">
            <a:avLst/>
          </a:prstGeom>
          <a:ln>
            <a:noFill/>
          </a:ln>
          <a:effectLst>
            <a:softEdge rad="112500"/>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7" name="Title 2"/>
          <p:cNvSpPr txBox="1">
            <a:spLocks/>
          </p:cNvSpPr>
          <p:nvPr/>
        </p:nvSpPr>
        <p:spPr>
          <a:xfrm>
            <a:off x="10363200" y="4191000"/>
            <a:ext cx="1684116" cy="990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n w="11430"/>
                <a:solidFill>
                  <a:srgbClr val="C00000"/>
                </a:solidFill>
                <a:effectLst>
                  <a:outerShdw blurRad="50800" dist="39000" dir="5460000" algn="tl">
                    <a:srgbClr val="000000">
                      <a:alpha val="38000"/>
                    </a:srgbClr>
                  </a:outerShdw>
                </a:effectLst>
                <a:latin typeface="Arial Rounded MT Bold" pitchFamily="34" charset="0"/>
              </a:rPr>
              <a:t>In:</a:t>
            </a:r>
            <a:br>
              <a:rPr lang="en-US" sz="3200" b="1" dirty="0">
                <a:ln w="11430"/>
                <a:solidFill>
                  <a:srgbClr val="C00000"/>
                </a:solidFill>
                <a:effectLst>
                  <a:outerShdw blurRad="50800" dist="39000" dir="5460000" algn="tl">
                    <a:srgbClr val="000000">
                      <a:alpha val="38000"/>
                    </a:srgbClr>
                  </a:outerShdw>
                </a:effectLst>
                <a:latin typeface="Matura MT Script Capitals" pitchFamily="66" charset="0"/>
              </a:rPr>
            </a:br>
            <a:r>
              <a:rPr lang="en-US" sz="3200" b="1" dirty="0">
                <a:ln w="11430"/>
                <a:solidFill>
                  <a:srgbClr val="C00000"/>
                </a:solidFill>
                <a:effectLst>
                  <a:outerShdw blurRad="50800" dist="39000" dir="5460000" algn="tl">
                    <a:srgbClr val="000000">
                      <a:alpha val="38000"/>
                    </a:srgbClr>
                  </a:outerShdw>
                </a:effectLst>
                <a:latin typeface="Matura MT Script Capitals" pitchFamily="66" charset="0"/>
              </a:rPr>
              <a:t>397</a:t>
            </a:r>
            <a:r>
              <a:rPr lang="en-US" sz="2400" b="1" dirty="0">
                <a:ln w="11430"/>
                <a:solidFill>
                  <a:srgbClr val="C00000"/>
                </a:solidFill>
                <a:effectLst>
                  <a:outerShdw blurRad="50800" dist="39000" dir="5460000" algn="tl">
                    <a:srgbClr val="000000">
                      <a:alpha val="38000"/>
                    </a:srgbClr>
                  </a:outerShdw>
                </a:effectLst>
                <a:latin typeface="Matura MT Script Capitals" pitchFamily="66" charset="0"/>
              </a:rPr>
              <a:t> BC</a:t>
            </a:r>
            <a:endParaRPr lang="en-US" sz="3600" b="1" dirty="0">
              <a:ln w="11430"/>
              <a:solidFill>
                <a:srgbClr val="C00000"/>
              </a:solidFill>
              <a:effectLst>
                <a:outerShdw blurRad="50800" dist="39000" dir="5460000" algn="tl">
                  <a:srgbClr val="000000">
                    <a:alpha val="38000"/>
                  </a:srgbClr>
                </a:outerShdw>
              </a:effectLst>
              <a:latin typeface="Matura MT Script Capitals" pitchFamily="66" charset="0"/>
            </a:endParaRPr>
          </a:p>
        </p:txBody>
      </p:sp>
      <p:sp>
        <p:nvSpPr>
          <p:cNvPr id="4" name="Rectangle 3"/>
          <p:cNvSpPr/>
          <p:nvPr/>
        </p:nvSpPr>
        <p:spPr>
          <a:xfrm>
            <a:off x="330073" y="5791200"/>
            <a:ext cx="11684254" cy="914400"/>
          </a:xfrm>
          <a:prstGeom prst="rect">
            <a:avLst/>
          </a:prstGeom>
          <a:gradFill flip="none" rotWithShape="1">
            <a:gsLst>
              <a:gs pos="10000">
                <a:srgbClr val="FBEAC7">
                  <a:lumMod val="96000"/>
                </a:srgbClr>
              </a:gs>
              <a:gs pos="35000">
                <a:srgbClr val="DFE6ED">
                  <a:lumMod val="98000"/>
                  <a:lumOff val="2000"/>
                </a:srgbClr>
              </a:gs>
              <a:gs pos="57000">
                <a:srgbClr val="FBD49C"/>
              </a:gs>
              <a:gs pos="88000">
                <a:srgbClr val="FEE7F2">
                  <a:lumMod val="98000"/>
                </a:srgbClr>
              </a:gs>
            </a:gsLst>
            <a:lin ang="0" scaled="1"/>
            <a:tileRect/>
          </a:gradFill>
          <a:ln w="57150">
            <a:solidFill>
              <a:schemeClr val="accent5">
                <a:lumMod val="75000"/>
              </a:schemeClr>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dirty="0">
                <a:ln w="1905">
                  <a:solidFill>
                    <a:schemeClr val="accent5">
                      <a:lumMod val="50000"/>
                    </a:schemeClr>
                  </a:solidFill>
                </a:ln>
                <a:solidFill>
                  <a:srgbClr val="990033"/>
                </a:solidFill>
                <a:effectLst>
                  <a:innerShdw blurRad="69850" dist="43180" dir="5400000">
                    <a:srgbClr val="000000">
                      <a:alpha val="65000"/>
                    </a:srgbClr>
                  </a:innerShdw>
                </a:effectLst>
              </a:rPr>
              <a:t>Judah rejected </a:t>
            </a:r>
            <a:r>
              <a:rPr lang="en-CA" sz="2800" b="1" dirty="0">
                <a:ln w="1905">
                  <a:solidFill>
                    <a:schemeClr val="accent5">
                      <a:lumMod val="50000"/>
                    </a:schemeClr>
                  </a:solidFill>
                </a:ln>
                <a:solidFill>
                  <a:srgbClr val="0070C0"/>
                </a:solidFill>
                <a:effectLst>
                  <a:innerShdw blurRad="69850" dist="43180" dir="5400000">
                    <a:srgbClr val="000000">
                      <a:alpha val="65000"/>
                    </a:srgbClr>
                  </a:innerShdw>
                </a:effectLst>
              </a:rPr>
              <a:t>Yahuah’s</a:t>
            </a:r>
            <a:r>
              <a:rPr lang="en-CA" sz="2800" b="1" dirty="0">
                <a:ln w="1905">
                  <a:solidFill>
                    <a:schemeClr val="accent5">
                      <a:lumMod val="50000"/>
                    </a:schemeClr>
                  </a:solidFill>
                </a:ln>
                <a:solidFill>
                  <a:srgbClr val="990033"/>
                </a:solidFill>
                <a:effectLst>
                  <a:innerShdw blurRad="69850" dist="43180" dir="5400000">
                    <a:srgbClr val="000000">
                      <a:alpha val="65000"/>
                    </a:srgbClr>
                  </a:innerShdw>
                </a:effectLst>
              </a:rPr>
              <a:t> Covenant </a:t>
            </a:r>
            <a:r>
              <a:rPr lang="en-CA" sz="2800" b="1" dirty="0">
                <a:solidFill>
                  <a:srgbClr val="4827BF"/>
                </a:solidFill>
                <a:effectLst>
                  <a:glow rad="127000">
                    <a:srgbClr val="FFFF00"/>
                  </a:glow>
                </a:effectLst>
              </a:rPr>
              <a:t>Way</a:t>
            </a:r>
            <a:r>
              <a:rPr lang="en-CA" sz="2800" dirty="0"/>
              <a:t> </a:t>
            </a:r>
            <a:r>
              <a:rPr lang="en-CA" sz="2800" b="1" dirty="0">
                <a:ln w="1905">
                  <a:solidFill>
                    <a:schemeClr val="accent5">
                      <a:lumMod val="50000"/>
                    </a:schemeClr>
                  </a:solidFill>
                </a:ln>
                <a:solidFill>
                  <a:srgbClr val="990033"/>
                </a:solidFill>
                <a:effectLst>
                  <a:innerShdw blurRad="69850" dist="43180" dir="5400000">
                    <a:srgbClr val="000000">
                      <a:alpha val="65000"/>
                    </a:srgbClr>
                  </a:innerShdw>
                </a:effectLst>
              </a:rPr>
              <a:t>of life! What direction did Judah take?  The Lunar calendar of the 2</a:t>
            </a:r>
            <a:r>
              <a:rPr lang="en-CA" sz="2800" b="1" baseline="30000" dirty="0">
                <a:ln w="1905">
                  <a:solidFill>
                    <a:schemeClr val="accent5">
                      <a:lumMod val="50000"/>
                    </a:schemeClr>
                  </a:solidFill>
                </a:ln>
                <a:solidFill>
                  <a:srgbClr val="990033"/>
                </a:solidFill>
                <a:effectLst>
                  <a:innerShdw blurRad="69850" dist="43180" dir="5400000">
                    <a:srgbClr val="000000">
                      <a:alpha val="65000"/>
                    </a:srgbClr>
                  </a:innerShdw>
                </a:effectLst>
              </a:rPr>
              <a:t>nd</a:t>
            </a:r>
            <a:r>
              <a:rPr lang="en-CA" sz="2800" b="1" dirty="0">
                <a:ln w="1905">
                  <a:solidFill>
                    <a:schemeClr val="accent5">
                      <a:lumMod val="50000"/>
                    </a:schemeClr>
                  </a:solidFill>
                </a:ln>
                <a:solidFill>
                  <a:srgbClr val="990033"/>
                </a:solidFill>
                <a:effectLst>
                  <a:innerShdw blurRad="69850" dist="43180" dir="5400000">
                    <a:srgbClr val="000000">
                      <a:alpha val="65000"/>
                    </a:srgbClr>
                  </a:innerShdw>
                </a:effectLst>
              </a:rPr>
              <a:t> Temple era?   </a:t>
            </a:r>
            <a:r>
              <a:rPr lang="en-CA" sz="2800" dirty="0">
                <a:ln>
                  <a:solidFill>
                    <a:sysClr val="windowText" lastClr="000000"/>
                  </a:solidFill>
                </a:ln>
                <a:solidFill>
                  <a:srgbClr val="FF0000"/>
                </a:solidFill>
                <a:effectLst>
                  <a:glow rad="127000">
                    <a:srgbClr val="FFFF00"/>
                  </a:glow>
                </a:effectLst>
              </a:rPr>
              <a:t>This is fully documented! </a:t>
            </a:r>
          </a:p>
        </p:txBody>
      </p:sp>
      <p:sp>
        <p:nvSpPr>
          <p:cNvPr id="2" name="Slide Number Placeholder 1"/>
          <p:cNvSpPr>
            <a:spLocks noGrp="1"/>
          </p:cNvSpPr>
          <p:nvPr>
            <p:ph type="sldNum" sz="quarter" idx="12"/>
          </p:nvPr>
        </p:nvSpPr>
        <p:spPr>
          <a:xfrm>
            <a:off x="9220200" y="6359325"/>
            <a:ext cx="2743200" cy="365125"/>
          </a:xfrm>
        </p:spPr>
        <p:txBody>
          <a:bodyPr/>
          <a:lstStyle/>
          <a:p>
            <a:fld id="{AA4C6552-42F6-43F2-A3FB-E92E8C09004E}" type="slidenum">
              <a:rPr lang="en-US" sz="1600" b="1" smtClean="0">
                <a:solidFill>
                  <a:schemeClr val="accent5">
                    <a:lumMod val="50000"/>
                  </a:schemeClr>
                </a:solidFill>
              </a:rPr>
              <a:pPr/>
              <a:t>73</a:t>
            </a:fld>
            <a:endParaRPr lang="en-US" b="1" dirty="0">
              <a:solidFill>
                <a:schemeClr val="accent5">
                  <a:lumMod val="50000"/>
                </a:schemeClr>
              </a:solidFill>
            </a:endParaRPr>
          </a:p>
        </p:txBody>
      </p:sp>
    </p:spTree>
    <p:extLst>
      <p:ext uri="{BB962C8B-B14F-4D97-AF65-F5344CB8AC3E}">
        <p14:creationId xmlns:p14="http://schemas.microsoft.com/office/powerpoint/2010/main" val="185684650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left)">
                                      <p:cBhvr>
                                        <p:cTn id="7" dur="2000"/>
                                        <p:tgtEl>
                                          <p:spTgt spid="9">
                                            <p:txEl>
                                              <p:pRg st="2" end="2"/>
                                            </p:txEl>
                                          </p:spTgt>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30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380999" y="1371600"/>
            <a:ext cx="11506201" cy="5158451"/>
          </a:xfrm>
        </p:spPr>
        <p:txBody>
          <a:bodyPr>
            <a:normAutofit lnSpcReduction="10000"/>
            <a:scene3d>
              <a:camera prst="orthographicFront"/>
              <a:lightRig rig="threePt" dir="t"/>
            </a:scene3d>
            <a:sp3d extrusionH="57150">
              <a:bevelT w="38100" h="38100"/>
            </a:sp3d>
          </a:bodyPr>
          <a:lstStyle/>
          <a:p>
            <a:pPr marL="0" indent="0">
              <a:buNone/>
            </a:pPr>
            <a:r>
              <a:rPr lang="en-US" b="1" dirty="0">
                <a:ln>
                  <a:solidFill>
                    <a:srgbClr val="002060"/>
                  </a:solidFill>
                </a:ln>
                <a:solidFill>
                  <a:schemeClr val="tx1">
                    <a:lumMod val="65000"/>
                    <a:lumOff val="35000"/>
                  </a:schemeClr>
                </a:solidFill>
              </a:rPr>
              <a:t>Judah had many troubles before and after Babylon, violating many Torah Truths.  What are the answers to the following questions with regards to Covenant Calendar?  How did Judah …</a:t>
            </a:r>
          </a:p>
          <a:p>
            <a:pPr marL="514350" indent="-514350">
              <a:buFont typeface="+mj-lt"/>
              <a:buAutoNum type="arabicPeriod"/>
            </a:pPr>
            <a:r>
              <a:rPr lang="en-US" b="1" dirty="0">
                <a:ln>
                  <a:solidFill>
                    <a:srgbClr val="002060"/>
                  </a:solidFill>
                </a:ln>
                <a:solidFill>
                  <a:srgbClr val="C00000"/>
                </a:solidFill>
              </a:rPr>
              <a:t>depart out of the way?</a:t>
            </a:r>
            <a:r>
              <a:rPr lang="en-US" dirty="0">
                <a:ln>
                  <a:solidFill>
                    <a:srgbClr val="002060"/>
                  </a:solidFill>
                </a:ln>
              </a:rPr>
              <a:t> </a:t>
            </a:r>
          </a:p>
          <a:p>
            <a:pPr marL="514350" indent="-514350">
              <a:buFont typeface="+mj-lt"/>
              <a:buAutoNum type="arabicPeriod"/>
            </a:pPr>
            <a:r>
              <a:rPr lang="en-US" b="1" dirty="0">
                <a:ln>
                  <a:solidFill>
                    <a:srgbClr val="002060"/>
                  </a:solidFill>
                </a:ln>
                <a:solidFill>
                  <a:schemeClr val="tx1">
                    <a:lumMod val="65000"/>
                    <a:lumOff val="35000"/>
                  </a:schemeClr>
                </a:solidFill>
              </a:rPr>
              <a:t>cause many to stumble at the law?</a:t>
            </a:r>
            <a:r>
              <a:rPr lang="en-US" sz="2000" b="1" dirty="0">
                <a:ln>
                  <a:solidFill>
                    <a:srgbClr val="002060"/>
                  </a:solidFill>
                </a:ln>
                <a:solidFill>
                  <a:schemeClr val="tx1">
                    <a:lumMod val="65000"/>
                    <a:lumOff val="35000"/>
                  </a:schemeClr>
                </a:solidFill>
              </a:rPr>
              <a:t> </a:t>
            </a:r>
            <a:endParaRPr lang="en-US" b="1" dirty="0">
              <a:ln>
                <a:solidFill>
                  <a:srgbClr val="002060"/>
                </a:solidFill>
              </a:ln>
              <a:solidFill>
                <a:schemeClr val="tx1">
                  <a:lumMod val="65000"/>
                  <a:lumOff val="35000"/>
                </a:schemeClr>
              </a:solidFill>
            </a:endParaRPr>
          </a:p>
          <a:p>
            <a:pPr marL="514350" indent="-514350">
              <a:buFont typeface="+mj-lt"/>
              <a:buAutoNum type="arabicPeriod"/>
            </a:pPr>
            <a:r>
              <a:rPr lang="en-US" b="1" dirty="0">
                <a:ln>
                  <a:solidFill>
                    <a:srgbClr val="002060"/>
                  </a:solidFill>
                </a:ln>
                <a:solidFill>
                  <a:srgbClr val="C00000"/>
                </a:solidFill>
              </a:rPr>
              <a:t>deal treacherously?</a:t>
            </a:r>
            <a:r>
              <a:rPr lang="en-US" dirty="0">
                <a:ln>
                  <a:solidFill>
                    <a:srgbClr val="002060"/>
                  </a:solidFill>
                </a:ln>
                <a:solidFill>
                  <a:srgbClr val="C00000"/>
                </a:solidFill>
              </a:rPr>
              <a:t> </a:t>
            </a:r>
            <a:endParaRPr lang="en-US" dirty="0">
              <a:ln>
                <a:solidFill>
                  <a:srgbClr val="002060"/>
                </a:solidFill>
              </a:ln>
            </a:endParaRPr>
          </a:p>
          <a:p>
            <a:pPr marL="514350" indent="-514350">
              <a:buFont typeface="+mj-lt"/>
              <a:buAutoNum type="arabicPeriod"/>
            </a:pPr>
            <a:r>
              <a:rPr lang="en-US" b="1" dirty="0">
                <a:ln>
                  <a:solidFill>
                    <a:srgbClr val="002060"/>
                  </a:solidFill>
                </a:ln>
                <a:solidFill>
                  <a:schemeClr val="tx1">
                    <a:lumMod val="65000"/>
                    <a:lumOff val="35000"/>
                  </a:schemeClr>
                </a:solidFill>
              </a:rPr>
              <a:t>become an abomination? </a:t>
            </a:r>
          </a:p>
          <a:p>
            <a:pPr marL="514350" indent="-514350">
              <a:buFont typeface="+mj-lt"/>
              <a:buAutoNum type="arabicPeriod"/>
            </a:pPr>
            <a:r>
              <a:rPr lang="en-US" b="1" dirty="0">
                <a:ln>
                  <a:solidFill>
                    <a:srgbClr val="002060"/>
                  </a:solidFill>
                </a:ln>
                <a:solidFill>
                  <a:srgbClr val="C00000"/>
                </a:solidFill>
              </a:rPr>
              <a:t>profane the holiness of </a:t>
            </a:r>
            <a:r>
              <a:rPr lang="en-US" b="1" dirty="0">
                <a:ln>
                  <a:solidFill>
                    <a:srgbClr val="002060"/>
                  </a:solidFill>
                </a:ln>
                <a:solidFill>
                  <a:srgbClr val="0070C0"/>
                </a:solidFill>
              </a:rPr>
              <a:t>Yahuah?</a:t>
            </a:r>
            <a:r>
              <a:rPr lang="en-US" dirty="0">
                <a:ln>
                  <a:solidFill>
                    <a:srgbClr val="002060"/>
                  </a:solidFill>
                </a:ln>
              </a:rPr>
              <a:t> </a:t>
            </a:r>
          </a:p>
          <a:p>
            <a:pPr marL="514350" indent="-514350">
              <a:buFont typeface="+mj-lt"/>
              <a:buAutoNum type="arabicPeriod"/>
            </a:pPr>
            <a:r>
              <a:rPr lang="en-US" b="1" dirty="0">
                <a:ln>
                  <a:solidFill>
                    <a:srgbClr val="002060"/>
                  </a:solidFill>
                </a:ln>
                <a:solidFill>
                  <a:srgbClr val="C00000"/>
                </a:solidFill>
              </a:rPr>
              <a:t>marry the daughter[s] of a strange god?</a:t>
            </a:r>
          </a:p>
          <a:p>
            <a:pPr marL="514350" indent="-514350">
              <a:buFont typeface="+mj-lt"/>
              <a:buAutoNum type="arabicPeriod"/>
            </a:pPr>
            <a:r>
              <a:rPr lang="en-US" b="1" dirty="0">
                <a:ln>
                  <a:solidFill>
                    <a:srgbClr val="002060"/>
                  </a:solidFill>
                </a:ln>
                <a:solidFill>
                  <a:srgbClr val="006600"/>
                </a:solidFill>
              </a:rPr>
              <a:t>What did Judah bring back from Babylon </a:t>
            </a:r>
            <a:br>
              <a:rPr lang="en-US" b="1" dirty="0">
                <a:ln>
                  <a:solidFill>
                    <a:srgbClr val="002060"/>
                  </a:solidFill>
                </a:ln>
                <a:solidFill>
                  <a:srgbClr val="006600"/>
                </a:solidFill>
              </a:rPr>
            </a:br>
            <a:r>
              <a:rPr lang="en-US" b="1" dirty="0">
                <a:ln>
                  <a:solidFill>
                    <a:srgbClr val="002060"/>
                  </a:solidFill>
                </a:ln>
                <a:solidFill>
                  <a:srgbClr val="006600"/>
                </a:solidFill>
              </a:rPr>
              <a:t>as far as “Calendar” is concerned?</a:t>
            </a:r>
            <a:br>
              <a:rPr lang="en-US" b="1" dirty="0">
                <a:ln>
                  <a:solidFill>
                    <a:srgbClr val="002060"/>
                  </a:solidFill>
                </a:ln>
                <a:solidFill>
                  <a:srgbClr val="006600"/>
                </a:solidFill>
              </a:rPr>
            </a:br>
            <a:r>
              <a:rPr lang="en-US" b="1" u="sng" dirty="0">
                <a:ln>
                  <a:solidFill>
                    <a:srgbClr val="002060"/>
                  </a:solidFill>
                </a:ln>
                <a:solidFill>
                  <a:srgbClr val="FF0000"/>
                </a:solidFill>
              </a:rPr>
              <a:t>Answer</a:t>
            </a:r>
            <a:r>
              <a:rPr lang="en-US" b="1" dirty="0">
                <a:ln>
                  <a:solidFill>
                    <a:srgbClr val="002060"/>
                  </a:solidFill>
                </a:ln>
                <a:solidFill>
                  <a:srgbClr val="FF0000"/>
                </a:solidFill>
              </a:rPr>
              <a:t>:  The Babylonian Calendar?!</a:t>
            </a:r>
            <a:endParaRPr lang="en-US" dirty="0">
              <a:ln>
                <a:solidFill>
                  <a:srgbClr val="002060"/>
                </a:solidFill>
              </a:ln>
              <a:solidFill>
                <a:srgbClr val="FF0000"/>
              </a:solidFill>
            </a:endParaRPr>
          </a:p>
        </p:txBody>
      </p:sp>
      <p:sp>
        <p:nvSpPr>
          <p:cNvPr id="9" name="Slide Number Placeholder 1"/>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600" b="1" smtClean="0">
                <a:solidFill>
                  <a:srgbClr val="713A1F"/>
                </a:solidFill>
              </a:rPr>
              <a:pPr algn="r"/>
              <a:t>74</a:t>
            </a:fld>
            <a:endParaRPr lang="en-US" b="1" dirty="0">
              <a:solidFill>
                <a:srgbClr val="713A1F"/>
              </a:solidFill>
            </a:endParaRPr>
          </a:p>
        </p:txBody>
      </p:sp>
      <p:sp>
        <p:nvSpPr>
          <p:cNvPr id="11" name="Title 2"/>
          <p:cNvSpPr txBox="1">
            <a:spLocks/>
          </p:cNvSpPr>
          <p:nvPr/>
        </p:nvSpPr>
        <p:spPr>
          <a:xfrm>
            <a:off x="26042" y="0"/>
            <a:ext cx="12013557" cy="1325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80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Judah, the Tribe </a:t>
            </a:r>
            <a:r>
              <a:rPr lang="en-US" sz="32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Arial Rounded MT Bold" pitchFamily="34" charset="0"/>
              </a:rPr>
              <a:t>(OT)</a:t>
            </a:r>
            <a:endParaRPr lang="en-US" sz="8000" b="1" dirty="0">
              <a:ln w="11430">
                <a:solidFill>
                  <a:srgbClr val="9E2A2A"/>
                </a:solidFill>
              </a:ln>
              <a:solidFill>
                <a:schemeClr val="bg2">
                  <a:lumMod val="50000"/>
                </a:schemeClr>
              </a:solidFill>
              <a:effectLst>
                <a:outerShdw blurRad="50800" dist="39000" dir="5460000" algn="tl">
                  <a:srgbClr val="000000">
                    <a:alpha val="38000"/>
                  </a:srgbClr>
                </a:outerShdw>
              </a:effectLst>
              <a:latin typeface="Arial Rounded MT Bold" pitchFamily="34" charset="0"/>
            </a:endParaRPr>
          </a:p>
        </p:txBody>
      </p:sp>
      <p:pic>
        <p:nvPicPr>
          <p:cNvPr id="5122" name="Picture 2" descr="C:\Users\Rae\Desktop\Torah scroll on rock.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9400" y="4114800"/>
            <a:ext cx="4876801" cy="2216858"/>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829800" y="4068500"/>
            <a:ext cx="1828800" cy="1384995"/>
          </a:xfrm>
          <a:prstGeom prst="rect">
            <a:avLst/>
          </a:prstGeom>
          <a:noFill/>
        </p:spPr>
        <p:txBody>
          <a:bodyPr wrap="square" rtlCol="0">
            <a:spAutoFit/>
            <a:scene3d>
              <a:camera prst="orthographicFront"/>
              <a:lightRig rig="threePt" dir="t"/>
            </a:scene3d>
            <a:sp3d extrusionH="57150">
              <a:bevelT h="25400" prst="softRound"/>
            </a:sp3d>
          </a:bodyPr>
          <a:lstStyle/>
          <a:p>
            <a:pPr algn="r"/>
            <a:r>
              <a:rPr lang="en-US" sz="2800" b="1" dirty="0">
                <a:solidFill>
                  <a:srgbClr val="FDEDCB"/>
                </a:solidFill>
              </a:rPr>
              <a:t>Matt 23:15 has some answers.</a:t>
            </a:r>
          </a:p>
        </p:txBody>
      </p:sp>
      <p:sp>
        <p:nvSpPr>
          <p:cNvPr id="15" name="TextBox 14"/>
          <p:cNvSpPr txBox="1"/>
          <p:nvPr/>
        </p:nvSpPr>
        <p:spPr>
          <a:xfrm>
            <a:off x="6324600" y="2301954"/>
            <a:ext cx="5486400" cy="1736646"/>
          </a:xfrm>
          <a:prstGeom prst="roundRect">
            <a:avLst/>
          </a:prstGeom>
          <a:gradFill flip="none" rotWithShape="1">
            <a:gsLst>
              <a:gs pos="0">
                <a:srgbClr val="000000"/>
              </a:gs>
              <a:gs pos="20000">
                <a:srgbClr val="000040"/>
              </a:gs>
              <a:gs pos="50000">
                <a:srgbClr val="400040"/>
              </a:gs>
              <a:gs pos="75000">
                <a:srgbClr val="8F0040"/>
              </a:gs>
              <a:gs pos="89999">
                <a:srgbClr val="F27300"/>
              </a:gs>
              <a:gs pos="100000">
                <a:srgbClr val="FFBF00"/>
              </a:gs>
            </a:gsLst>
            <a:path path="shape">
              <a:fillToRect l="50000" t="50000" r="50000" b="50000"/>
            </a:path>
            <a:tileRect/>
          </a:gradFill>
          <a:ln w="34925" cap="rnd">
            <a:solidFill>
              <a:schemeClr val="accent5">
                <a:lumMod val="75000"/>
              </a:schemeClr>
            </a:solidFill>
            <a:bevel/>
          </a:ln>
          <a:scene3d>
            <a:camera prst="orthographicFront"/>
            <a:lightRig rig="soft" dir="t">
              <a:rot lat="0" lon="0" rev="10800000"/>
            </a:lightRig>
          </a:scene3d>
          <a:sp3d>
            <a:bevelT w="152400" h="50800" prst="softRound"/>
          </a:sp3d>
        </p:spPr>
        <p:txBody>
          <a:bodyPr wrap="square" rtlCol="0">
            <a:spAutoFit/>
            <a:sp3d>
              <a:bevelT w="27940" h="12700"/>
              <a:contourClr>
                <a:srgbClr val="DDDDDD"/>
              </a:contourClr>
            </a:sp3d>
          </a:bodyPr>
          <a:lstStyle/>
          <a:p>
            <a:pPr algn="ctr"/>
            <a:r>
              <a:rPr lang="en-US" sz="2400" b="1" spc="150" dirty="0">
                <a:ln w="11430"/>
                <a:solidFill>
                  <a:srgbClr val="F8F8F8"/>
                </a:solidFill>
              </a:rPr>
              <a:t>In the </a:t>
            </a:r>
            <a:r>
              <a:rPr lang="en-US" sz="2400" b="1" spc="150" dirty="0" err="1">
                <a:ln w="11430"/>
                <a:solidFill>
                  <a:srgbClr val="F8F8F8"/>
                </a:solidFill>
              </a:rPr>
              <a:t>Tanach</a:t>
            </a:r>
            <a:r>
              <a:rPr lang="en-US" sz="2400" b="1" spc="150" dirty="0">
                <a:ln w="11430"/>
                <a:solidFill>
                  <a:srgbClr val="F8F8F8"/>
                </a:solidFill>
              </a:rPr>
              <a:t> Judah gave prominence to the moon over the Blood-ratified Covenant Calendar.  Would that be classed as worship?</a:t>
            </a:r>
          </a:p>
        </p:txBody>
      </p:sp>
    </p:spTree>
    <p:extLst>
      <p:ext uri="{BB962C8B-B14F-4D97-AF65-F5344CB8AC3E}">
        <p14:creationId xmlns:p14="http://schemas.microsoft.com/office/powerpoint/2010/main" val="161233847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anim calcmode="lin" valueType="num">
                                      <p:cBhvr>
                                        <p:cTn id="13"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500"/>
                                  </p:stCondLst>
                                  <p:childTnLst>
                                    <p:set>
                                      <p:cBhvr>
                                        <p:cTn id="17" dur="1" fill="hold">
                                          <p:stCondLst>
                                            <p:cond delay="0"/>
                                          </p:stCondLst>
                                        </p:cTn>
                                        <p:tgtEl>
                                          <p:spTgt spid="5122"/>
                                        </p:tgtEl>
                                        <p:attrNameLst>
                                          <p:attrName>style.visibility</p:attrName>
                                        </p:attrNameLst>
                                      </p:cBhvr>
                                      <p:to>
                                        <p:strVal val="visible"/>
                                      </p:to>
                                    </p:set>
                                    <p:animEffect transition="in" filter="wipe(left)">
                                      <p:cBhvr>
                                        <p:cTn id="18" dur="1750"/>
                                        <p:tgtEl>
                                          <p:spTgt spid="5122"/>
                                        </p:tgtEl>
                                      </p:cBhvr>
                                    </p:animEffect>
                                  </p:childTnLst>
                                </p:cTn>
                              </p:par>
                            </p:childTnLst>
                          </p:cTn>
                        </p:par>
                        <p:par>
                          <p:cTn id="19" fill="hold">
                            <p:stCondLst>
                              <p:cond delay="3250"/>
                            </p:stCondLst>
                            <p:childTnLst>
                              <p:par>
                                <p:cTn id="20" presetID="22" presetClass="entr" presetSubtype="8"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175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1000"/>
                                        <p:tgtEl>
                                          <p:spTgt spid="6">
                                            <p:txEl>
                                              <p:pRg st="3" end="3"/>
                                            </p:txEl>
                                          </p:spTgt>
                                        </p:tgtEl>
                                      </p:cBhvr>
                                    </p:animEffect>
                                    <p:anim calcmode="lin" valueType="num">
                                      <p:cBhvr>
                                        <p:cTn id="2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fade">
                                      <p:cBhvr>
                                        <p:cTn id="32" dur="1000"/>
                                        <p:tgtEl>
                                          <p:spTgt spid="6">
                                            <p:txEl>
                                              <p:pRg st="4" end="4"/>
                                            </p:txEl>
                                          </p:spTgt>
                                        </p:tgtEl>
                                      </p:cBhvr>
                                    </p:animEffect>
                                    <p:anim calcmode="lin" valueType="num">
                                      <p:cBhvr>
                                        <p:cTn id="33"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animEffect transition="in" filter="fade">
                                      <p:cBhvr>
                                        <p:cTn id="39" dur="1500"/>
                                        <p:tgtEl>
                                          <p:spTgt spid="6">
                                            <p:txEl>
                                              <p:pRg st="5" end="5"/>
                                            </p:txEl>
                                          </p:spTgt>
                                        </p:tgtEl>
                                      </p:cBhvr>
                                    </p:animEffect>
                                    <p:anim calcmode="lin" valueType="num">
                                      <p:cBhvr>
                                        <p:cTn id="40" dur="1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1" dur="1500" fill="hold"/>
                                        <p:tgtEl>
                                          <p:spTgt spid="6">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6">
                                            <p:txEl>
                                              <p:pRg st="6" end="6"/>
                                            </p:txEl>
                                          </p:spTgt>
                                        </p:tgtEl>
                                        <p:attrNameLst>
                                          <p:attrName>style.visibility</p:attrName>
                                        </p:attrNameLst>
                                      </p:cBhvr>
                                      <p:to>
                                        <p:strVal val="visible"/>
                                      </p:to>
                                    </p:set>
                                    <p:animEffect transition="in" filter="fade">
                                      <p:cBhvr>
                                        <p:cTn id="44" dur="1500"/>
                                        <p:tgtEl>
                                          <p:spTgt spid="6">
                                            <p:txEl>
                                              <p:pRg st="6" end="6"/>
                                            </p:txEl>
                                          </p:spTgt>
                                        </p:tgtEl>
                                      </p:cBhvr>
                                    </p:animEffect>
                                    <p:anim calcmode="lin" valueType="num">
                                      <p:cBhvr>
                                        <p:cTn id="45" dur="15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6" dur="15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xEl>
                                              <p:pRg st="7" end="7"/>
                                            </p:txEl>
                                          </p:spTgt>
                                        </p:tgtEl>
                                        <p:attrNameLst>
                                          <p:attrName>style.visibility</p:attrName>
                                        </p:attrNameLst>
                                      </p:cBhvr>
                                      <p:to>
                                        <p:strVal val="visible"/>
                                      </p:to>
                                    </p:set>
                                    <p:animEffect transition="in" filter="wipe(left)">
                                      <p:cBhvr>
                                        <p:cTn id="51" dur="2000"/>
                                        <p:tgtEl>
                                          <p:spTgt spid="6">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wipe(left)">
                                      <p:cBhvr>
                                        <p:cTn id="56"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72600" y="6400800"/>
            <a:ext cx="2743200" cy="365125"/>
          </a:xfrm>
        </p:spPr>
        <p:txBody>
          <a:bodyPr/>
          <a:lstStyle/>
          <a:p>
            <a:fld id="{AA4C6552-42F6-43F2-A3FB-E92E8C09004E}" type="slidenum">
              <a:rPr lang="en-US" sz="1800" b="1" smtClean="0">
                <a:solidFill>
                  <a:schemeClr val="bg1"/>
                </a:solidFill>
              </a:rPr>
              <a:t>75</a:t>
            </a:fld>
            <a:endParaRPr lang="en-US" b="1" dirty="0">
              <a:solidFill>
                <a:schemeClr val="bg1"/>
              </a:solidFill>
            </a:endParaRPr>
          </a:p>
        </p:txBody>
      </p:sp>
      <p:sp>
        <p:nvSpPr>
          <p:cNvPr id="4" name="Rectangle 3"/>
          <p:cNvSpPr/>
          <p:nvPr/>
        </p:nvSpPr>
        <p:spPr>
          <a:xfrm>
            <a:off x="6477000" y="1769608"/>
            <a:ext cx="5486400" cy="52322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r>
              <a:rPr lang="en-US" sz="2800" b="1" dirty="0">
                <a:ln w="1905">
                  <a:solidFill>
                    <a:schemeClr val="accent5">
                      <a:lumMod val="50000"/>
                    </a:schemeClr>
                  </a:solidFill>
                </a:ln>
                <a:solidFill>
                  <a:srgbClr val="FADA7A"/>
                </a:solidFill>
                <a:effectLst>
                  <a:glow rad="228600">
                    <a:schemeClr val="accent5">
                      <a:satMod val="175000"/>
                      <a:alpha val="40000"/>
                    </a:schemeClr>
                  </a:glow>
                  <a:innerShdw blurRad="69850" dist="43180" dir="5400000">
                    <a:srgbClr val="000000">
                      <a:alpha val="65000"/>
                    </a:srgbClr>
                  </a:innerShdw>
                </a:effectLst>
                <a:latin typeface="Ravie" pitchFamily="82" charset="0"/>
                <a:cs typeface="Raavi" pitchFamily="34" charset="0"/>
              </a:rPr>
              <a:t>approx. 1000 BC</a:t>
            </a:r>
          </a:p>
        </p:txBody>
      </p:sp>
      <p:pic>
        <p:nvPicPr>
          <p:cNvPr id="7" name="Picture 3" descr="C:\Users\Rae\Desktop\king david good salt.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4293"/>
            <a:ext cx="2583304" cy="2354062"/>
          </a:xfrm>
          <a:prstGeom prst="ellipse">
            <a:avLst/>
          </a:prstGeom>
          <a:ln>
            <a:noFill/>
          </a:ln>
          <a:effectLst>
            <a:glow rad="127000">
              <a:schemeClr val="accent3">
                <a:lumMod val="60000"/>
                <a:lumOff val="40000"/>
                <a:alpha val="84000"/>
              </a:schemeClr>
            </a:glow>
            <a:softEdge rad="112500"/>
          </a:effectLst>
          <a:extLst>
            <a:ext uri="{909E8E84-426E-40DD-AFC4-6F175D3DCCD1}">
              <a14:hiddenFill xmlns:a14="http://schemas.microsoft.com/office/drawing/2010/main">
                <a:solidFill>
                  <a:srgbClr val="FFFFFF"/>
                </a:solidFill>
              </a14:hiddenFill>
            </a:ext>
          </a:extLst>
        </p:spPr>
      </p:pic>
      <p:pic>
        <p:nvPicPr>
          <p:cNvPr id="8" name="Picture 3" descr="C:\Users\Rae\Desktop\king david banner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24100" y="217500"/>
            <a:ext cx="3045339" cy="2243934"/>
          </a:xfrm>
          <a:prstGeom prst="ellipse">
            <a:avLst/>
          </a:prstGeom>
          <a:ln>
            <a:noFill/>
          </a:ln>
          <a:effectLst>
            <a:glow rad="50800">
              <a:schemeClr val="accent4">
                <a:lumMod val="60000"/>
                <a:lumOff val="40000"/>
                <a:alpha val="77000"/>
              </a:schemeClr>
            </a:glow>
            <a:softEdge rad="112500"/>
          </a:effectLst>
          <a:extLst>
            <a:ext uri="{909E8E84-426E-40DD-AFC4-6F175D3DCCD1}">
              <a14:hiddenFill xmlns:a14="http://schemas.microsoft.com/office/drawing/2010/main">
                <a:solidFill>
                  <a:srgbClr val="FFFFFF"/>
                </a:solidFill>
              </a14:hiddenFill>
            </a:ext>
          </a:extLst>
        </p:spPr>
      </p:pic>
      <p:sp>
        <p:nvSpPr>
          <p:cNvPr id="9" name="Content Placeholder 3"/>
          <p:cNvSpPr txBox="1">
            <a:spLocks/>
          </p:cNvSpPr>
          <p:nvPr/>
        </p:nvSpPr>
        <p:spPr>
          <a:xfrm>
            <a:off x="6089072" y="1066800"/>
            <a:ext cx="5036127" cy="1405617"/>
          </a:xfrm>
          <a:prstGeom prst="rect">
            <a:avLst/>
          </a:prstGeom>
        </p:spPr>
        <p:txBody>
          <a:bodyPr vert="horz" lIns="91440" tIns="45720" rIns="91440" bIns="45720" rtlCol="0">
            <a:normAutofit/>
            <a:scene3d>
              <a:camera prst="orthographicFront"/>
              <a:lightRig rig="soft" dir="t">
                <a:rot lat="0" lon="0" rev="10800000"/>
              </a:lightRig>
            </a:scene3d>
            <a:sp3d extrusionH="57150">
              <a:bevelT w="27940" h="12700" prst="angle"/>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b="1" cap="all" dirty="0">
                <a:ln w="9000" cmpd="sng">
                  <a:solidFill>
                    <a:schemeClr val="accent4">
                      <a:shade val="50000"/>
                      <a:satMod val="120000"/>
                    </a:schemeClr>
                  </a:solidFill>
                  <a:prstDash val="solid"/>
                </a:ln>
                <a:solidFill>
                  <a:schemeClr val="accent5">
                    <a:lumMod val="75000"/>
                  </a:schemeClr>
                </a:solidFill>
                <a:effectLst>
                  <a:reflection blurRad="12700" stA="28000" endPos="45000" dist="1000" dir="5400000" sy="-100000" algn="bl" rotWithShape="0"/>
                </a:effectLst>
              </a:rPr>
              <a:t>Psalm 106:34-39</a:t>
            </a:r>
            <a:endParaRPr lang="en-US" sz="8500" b="1" i="1" cap="all" dirty="0">
              <a:ln w="9000" cmpd="sng">
                <a:solidFill>
                  <a:schemeClr val="accent4">
                    <a:shade val="50000"/>
                    <a:satMod val="120000"/>
                  </a:schemeClr>
                </a:solidFill>
                <a:prstDash val="solid"/>
              </a:ln>
              <a:solidFill>
                <a:schemeClr val="accent4">
                  <a:lumMod val="75000"/>
                </a:schemeClr>
              </a:solidFill>
              <a:effectLst>
                <a:reflection blurRad="12700" stA="28000" endPos="45000" dist="1000" dir="5400000" sy="-100000" algn="bl" rotWithShape="0"/>
              </a:effectLst>
            </a:endParaRPr>
          </a:p>
          <a:p>
            <a:endParaRPr lang="en-US" b="1" spc="150" dirty="0">
              <a:ln w="11430"/>
              <a:solidFill>
                <a:srgbClr val="F8F8F8"/>
              </a:solidFill>
              <a:effectLst>
                <a:outerShdw blurRad="25400" algn="tl" rotWithShape="0">
                  <a:srgbClr val="000000">
                    <a:alpha val="43000"/>
                  </a:srgbClr>
                </a:outerShdw>
              </a:effectLst>
            </a:endParaRPr>
          </a:p>
        </p:txBody>
      </p:sp>
      <p:sp>
        <p:nvSpPr>
          <p:cNvPr id="5" name="Rectangle 4"/>
          <p:cNvSpPr/>
          <p:nvPr/>
        </p:nvSpPr>
        <p:spPr>
          <a:xfrm>
            <a:off x="2667000" y="143470"/>
            <a:ext cx="9296400" cy="923330"/>
          </a:xfrm>
          <a:prstGeom prst="rect">
            <a:avLst/>
          </a:prstGeom>
        </p:spPr>
        <p:txBody>
          <a:bodyPr wrap="square">
            <a:spAutoFit/>
            <a:scene3d>
              <a:camera prst="orthographicFront"/>
              <a:lightRig rig="threePt" dir="t"/>
            </a:scene3d>
            <a:sp3d extrusionH="57150">
              <a:bevelT w="38100" h="38100"/>
            </a:sp3d>
          </a:bodyPr>
          <a:lstStyle/>
          <a:p>
            <a:pPr algn="ctr"/>
            <a:r>
              <a:rPr lang="en-US" sz="5400" b="1" spc="150" dirty="0">
                <a:ln w="11430"/>
                <a:gradFill flip="none" rotWithShape="1">
                  <a:gsLst>
                    <a:gs pos="0">
                      <a:srgbClr val="000082"/>
                    </a:gs>
                    <a:gs pos="30000">
                      <a:srgbClr val="66008F"/>
                    </a:gs>
                    <a:gs pos="64999">
                      <a:srgbClr val="BA0066"/>
                    </a:gs>
                    <a:gs pos="89999">
                      <a:srgbClr val="9E2A2A"/>
                    </a:gs>
                  </a:gsLst>
                  <a:lin ang="10800000" scaled="1"/>
                  <a:tileRect/>
                </a:gradFill>
                <a:effectLst>
                  <a:glow rad="114300">
                    <a:schemeClr val="bg1"/>
                  </a:glow>
                  <a:outerShdw blurRad="25400" algn="tl" rotWithShape="0">
                    <a:srgbClr val="000000">
                      <a:alpha val="43000"/>
                    </a:srgbClr>
                  </a:outerShdw>
                </a:effectLst>
                <a:latin typeface="Matura MT Script Capitals" pitchFamily="66" charset="0"/>
              </a:rPr>
              <a:t>Words from King David? </a:t>
            </a:r>
            <a:endParaRPr lang="en-US" sz="5400" dirty="0">
              <a:gradFill flip="none" rotWithShape="1">
                <a:gsLst>
                  <a:gs pos="0">
                    <a:srgbClr val="000082"/>
                  </a:gs>
                  <a:gs pos="30000">
                    <a:srgbClr val="66008F"/>
                  </a:gs>
                  <a:gs pos="64999">
                    <a:srgbClr val="BA0066"/>
                  </a:gs>
                  <a:gs pos="89999">
                    <a:srgbClr val="9E2A2A"/>
                  </a:gs>
                </a:gsLst>
                <a:lin ang="10800000" scaled="1"/>
                <a:tileRect/>
              </a:gradFill>
              <a:latin typeface="Matura MT Script Capitals" pitchFamily="66" charset="0"/>
            </a:endParaRPr>
          </a:p>
        </p:txBody>
      </p:sp>
      <p:sp>
        <p:nvSpPr>
          <p:cNvPr id="10" name="Rectangle 9"/>
          <p:cNvSpPr/>
          <p:nvPr/>
        </p:nvSpPr>
        <p:spPr>
          <a:xfrm>
            <a:off x="381000" y="2597527"/>
            <a:ext cx="5867400" cy="4154984"/>
          </a:xfrm>
          <a:prstGeom prst="rect">
            <a:avLst/>
          </a:prstGeom>
          <a:noFill/>
        </p:spPr>
        <p:txBody>
          <a:bodyPr wrap="square" lIns="91440" tIns="45720" rIns="91440" bIns="45720">
            <a:spAutoFit/>
          </a:bodyPr>
          <a:lstStyle/>
          <a:p>
            <a:pPr marL="514350" indent="-514350">
              <a:buFont typeface="+mj-lt"/>
              <a:buAutoNum type="arabicPeriod" startAt="35"/>
            </a:pPr>
            <a:r>
              <a:rPr lang="en-US" sz="24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  They </a:t>
            </a:r>
            <a:r>
              <a:rPr lang="en-US" sz="2400" b="1" dirty="0">
                <a:ln w="1905">
                  <a:solidFill>
                    <a:schemeClr val="accent5">
                      <a:lumMod val="50000"/>
                    </a:schemeClr>
                  </a:solidFill>
                </a:ln>
                <a:solidFill>
                  <a:srgbClr val="01FF74"/>
                </a:solidFill>
                <a:effectLst>
                  <a:glow rad="228600">
                    <a:schemeClr val="accent5">
                      <a:satMod val="175000"/>
                      <a:alpha val="40000"/>
                    </a:schemeClr>
                  </a:glow>
                  <a:innerShdw blurRad="69850" dist="43180" dir="5400000">
                    <a:srgbClr val="000000">
                      <a:alpha val="65000"/>
                    </a:srgbClr>
                  </a:innerShdw>
                </a:effectLst>
              </a:rPr>
              <a:t>were </a:t>
            </a:r>
            <a:r>
              <a:rPr lang="en-US" sz="2400" b="1" i="1" dirty="0">
                <a:ln w="1905">
                  <a:solidFill>
                    <a:schemeClr val="accent5">
                      <a:lumMod val="50000"/>
                    </a:schemeClr>
                  </a:solidFill>
                </a:ln>
                <a:solidFill>
                  <a:srgbClr val="FADA7A"/>
                </a:solidFill>
                <a:effectLst>
                  <a:glow rad="101600">
                    <a:schemeClr val="bg1">
                      <a:alpha val="84000"/>
                    </a:schemeClr>
                  </a:glow>
                  <a:innerShdw blurRad="69850" dist="43180" dir="5400000">
                    <a:srgbClr val="000000">
                      <a:alpha val="65000"/>
                    </a:srgbClr>
                  </a:innerShdw>
                </a:effectLst>
              </a:rPr>
              <a:t>mingled</a:t>
            </a:r>
            <a:r>
              <a:rPr lang="en-US" sz="2400" b="1" dirty="0">
                <a:ln w="1905">
                  <a:solidFill>
                    <a:schemeClr val="accent5">
                      <a:lumMod val="50000"/>
                    </a:schemeClr>
                  </a:solidFill>
                </a:ln>
                <a:solidFill>
                  <a:srgbClr val="01FF74"/>
                </a:solidFill>
                <a:effectLst>
                  <a:glow rad="228600">
                    <a:schemeClr val="accent5">
                      <a:satMod val="175000"/>
                      <a:alpha val="40000"/>
                    </a:schemeClr>
                  </a:glow>
                  <a:innerShdw blurRad="69850" dist="43180" dir="5400000">
                    <a:srgbClr val="000000">
                      <a:alpha val="65000"/>
                    </a:srgbClr>
                  </a:innerShdw>
                </a:effectLst>
              </a:rPr>
              <a:t> among the </a:t>
            </a:r>
            <a:br>
              <a:rPr lang="en-US" sz="2400" b="1" dirty="0">
                <a:ln w="1905">
                  <a:solidFill>
                    <a:schemeClr val="accent5">
                      <a:lumMod val="50000"/>
                    </a:schemeClr>
                  </a:solidFill>
                </a:ln>
                <a:solidFill>
                  <a:srgbClr val="01FF74"/>
                </a:solidFill>
                <a:effectLst>
                  <a:glow rad="228600">
                    <a:schemeClr val="accent5">
                      <a:satMod val="175000"/>
                      <a:alpha val="40000"/>
                    </a:schemeClr>
                  </a:glow>
                  <a:innerShdw blurRad="69850" dist="43180" dir="5400000">
                    <a:srgbClr val="000000">
                      <a:alpha val="65000"/>
                    </a:srgbClr>
                  </a:innerShdw>
                </a:effectLst>
              </a:rPr>
            </a:br>
            <a:r>
              <a:rPr lang="en-US" sz="2400" b="1" dirty="0">
                <a:ln w="1905">
                  <a:solidFill>
                    <a:schemeClr val="accent5">
                      <a:lumMod val="50000"/>
                    </a:schemeClr>
                  </a:solidFill>
                </a:ln>
                <a:solidFill>
                  <a:srgbClr val="01FF74"/>
                </a:solidFill>
                <a:effectLst>
                  <a:glow rad="228600">
                    <a:schemeClr val="accent5">
                      <a:satMod val="175000"/>
                      <a:alpha val="40000"/>
                    </a:schemeClr>
                  </a:glow>
                  <a:innerShdw blurRad="69850" dist="43180" dir="5400000">
                    <a:srgbClr val="000000">
                      <a:alpha val="65000"/>
                    </a:srgbClr>
                  </a:innerShdw>
                </a:effectLst>
              </a:rPr>
              <a:t>  heathen, and learned their works.</a:t>
            </a:r>
          </a:p>
          <a:p>
            <a:pPr marL="514350" indent="-514350">
              <a:buFont typeface="+mj-lt"/>
              <a:buAutoNum type="arabicPeriod" startAt="35"/>
            </a:pPr>
            <a:r>
              <a:rPr lang="en-US" sz="24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  And </a:t>
            </a:r>
            <a:r>
              <a:rPr lang="en-US" sz="2400" b="1" dirty="0">
                <a:ln w="1905">
                  <a:solidFill>
                    <a:schemeClr val="accent5">
                      <a:lumMod val="50000"/>
                    </a:schemeClr>
                  </a:solidFill>
                </a:ln>
                <a:solidFill>
                  <a:srgbClr val="FFC000"/>
                </a:solidFill>
                <a:effectLst>
                  <a:glow rad="228600">
                    <a:schemeClr val="accent5">
                      <a:satMod val="175000"/>
                      <a:alpha val="40000"/>
                    </a:schemeClr>
                  </a:glow>
                  <a:innerShdw blurRad="69850" dist="43180" dir="5400000">
                    <a:srgbClr val="000000">
                      <a:alpha val="65000"/>
                    </a:srgbClr>
                  </a:innerShdw>
                </a:effectLst>
              </a:rPr>
              <a:t>they </a:t>
            </a:r>
            <a:r>
              <a:rPr lang="en-US" sz="2400" b="1" dirty="0">
                <a:ln w="1905">
                  <a:solidFill>
                    <a:schemeClr val="accent5">
                      <a:lumMod val="50000"/>
                    </a:schemeClr>
                  </a:solidFill>
                </a:ln>
                <a:solidFill>
                  <a:srgbClr val="FADA7A"/>
                </a:solidFill>
                <a:effectLst>
                  <a:glow rad="101600">
                    <a:schemeClr val="bg1">
                      <a:alpha val="84000"/>
                    </a:schemeClr>
                  </a:glow>
                  <a:innerShdw blurRad="69850" dist="43180" dir="5400000">
                    <a:srgbClr val="000000">
                      <a:alpha val="65000"/>
                    </a:srgbClr>
                  </a:innerShdw>
                </a:effectLst>
              </a:rPr>
              <a:t>served</a:t>
            </a:r>
            <a:r>
              <a:rPr lang="en-US" sz="2400" b="1" dirty="0">
                <a:ln w="1905">
                  <a:solidFill>
                    <a:schemeClr val="accent5">
                      <a:lumMod val="50000"/>
                    </a:schemeClr>
                  </a:solidFill>
                </a:ln>
                <a:solidFill>
                  <a:srgbClr val="FADA7A"/>
                </a:solidFill>
                <a:effectLst>
                  <a:glow rad="101600">
                    <a:srgbClr val="FDEDCB">
                      <a:alpha val="84000"/>
                    </a:srgbClr>
                  </a:glow>
                  <a:innerShdw blurRad="69850" dist="43180" dir="5400000">
                    <a:srgbClr val="000000">
                      <a:alpha val="65000"/>
                    </a:srgbClr>
                  </a:innerShdw>
                </a:effectLst>
              </a:rPr>
              <a:t> </a:t>
            </a:r>
            <a:r>
              <a:rPr lang="en-US" sz="2400" b="1" dirty="0">
                <a:ln w="1905">
                  <a:solidFill>
                    <a:schemeClr val="accent5">
                      <a:lumMod val="50000"/>
                    </a:schemeClr>
                  </a:solidFill>
                </a:ln>
                <a:solidFill>
                  <a:srgbClr val="FFC000"/>
                </a:solidFill>
                <a:effectLst>
                  <a:glow rad="228600">
                    <a:schemeClr val="accent5">
                      <a:satMod val="175000"/>
                      <a:alpha val="40000"/>
                    </a:schemeClr>
                  </a:glow>
                  <a:innerShdw blurRad="69850" dist="43180" dir="5400000">
                    <a:srgbClr val="000000">
                      <a:alpha val="65000"/>
                    </a:srgbClr>
                  </a:innerShdw>
                </a:effectLst>
              </a:rPr>
              <a:t>their </a:t>
            </a:r>
            <a:r>
              <a:rPr lang="en-US" sz="2400" b="1" dirty="0">
                <a:ln w="1905">
                  <a:solidFill>
                    <a:schemeClr val="accent5">
                      <a:lumMod val="50000"/>
                    </a:schemeClr>
                  </a:solidFill>
                </a:ln>
                <a:solidFill>
                  <a:srgbClr val="FADA7A"/>
                </a:solidFill>
                <a:effectLst>
                  <a:glow rad="101600">
                    <a:schemeClr val="bg1">
                      <a:alpha val="84000"/>
                    </a:schemeClr>
                  </a:glow>
                  <a:innerShdw blurRad="69850" dist="43180" dir="5400000">
                    <a:srgbClr val="000000">
                      <a:alpha val="65000"/>
                    </a:srgbClr>
                  </a:innerShdw>
                </a:effectLst>
              </a:rPr>
              <a:t>idols</a:t>
            </a:r>
            <a:r>
              <a:rPr lang="en-US" sz="2400" b="1" dirty="0">
                <a:ln w="1905">
                  <a:solidFill>
                    <a:schemeClr val="accent5">
                      <a:lumMod val="50000"/>
                    </a:schemeClr>
                  </a:solidFill>
                </a:ln>
                <a:solidFill>
                  <a:srgbClr val="FFC000"/>
                </a:solidFill>
                <a:effectLst>
                  <a:glow rad="228600">
                    <a:schemeClr val="accent5">
                      <a:satMod val="175000"/>
                      <a:alpha val="40000"/>
                    </a:schemeClr>
                  </a:glow>
                  <a:innerShdw blurRad="69850" dist="43180" dir="5400000">
                    <a:srgbClr val="000000">
                      <a:alpha val="65000"/>
                    </a:srgbClr>
                  </a:innerShdw>
                </a:effectLst>
              </a:rPr>
              <a:t>: which  </a:t>
            </a:r>
            <a:br>
              <a:rPr lang="en-US" sz="2400" b="1" dirty="0">
                <a:ln w="1905">
                  <a:solidFill>
                    <a:schemeClr val="accent5">
                      <a:lumMod val="50000"/>
                    </a:schemeClr>
                  </a:solidFill>
                </a:ln>
                <a:solidFill>
                  <a:srgbClr val="FFC000"/>
                </a:solidFill>
                <a:effectLst>
                  <a:glow rad="228600">
                    <a:schemeClr val="accent5">
                      <a:satMod val="175000"/>
                      <a:alpha val="40000"/>
                    </a:schemeClr>
                  </a:glow>
                  <a:innerShdw blurRad="69850" dist="43180" dir="5400000">
                    <a:srgbClr val="000000">
                      <a:alpha val="65000"/>
                    </a:srgbClr>
                  </a:innerShdw>
                </a:effectLst>
              </a:rPr>
            </a:br>
            <a:r>
              <a:rPr lang="en-US" sz="2400" b="1" dirty="0">
                <a:ln w="1905">
                  <a:solidFill>
                    <a:schemeClr val="accent5">
                      <a:lumMod val="50000"/>
                    </a:schemeClr>
                  </a:solidFill>
                </a:ln>
                <a:solidFill>
                  <a:srgbClr val="FFC000"/>
                </a:solidFill>
                <a:effectLst>
                  <a:glow rad="228600">
                    <a:schemeClr val="accent5">
                      <a:satMod val="175000"/>
                      <a:alpha val="40000"/>
                    </a:schemeClr>
                  </a:glow>
                  <a:innerShdw blurRad="69850" dist="43180" dir="5400000">
                    <a:srgbClr val="000000">
                      <a:alpha val="65000"/>
                    </a:srgbClr>
                  </a:innerShdw>
                </a:effectLst>
              </a:rPr>
              <a:t>  were a snare unto them.</a:t>
            </a:r>
          </a:p>
          <a:p>
            <a:pPr marL="514350" indent="-514350">
              <a:buFont typeface="+mj-lt"/>
              <a:buAutoNum type="arabicPeriod" startAt="35"/>
            </a:pPr>
            <a:r>
              <a:rPr lang="en-US" sz="24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  Yea, </a:t>
            </a:r>
            <a:r>
              <a:rPr lang="en-US" sz="2400" b="1" dirty="0">
                <a:ln w="1905">
                  <a:solidFill>
                    <a:schemeClr val="accent5">
                      <a:lumMod val="50000"/>
                    </a:schemeClr>
                  </a:solidFill>
                </a:ln>
                <a:solidFill>
                  <a:srgbClr val="FFC000"/>
                </a:solidFill>
                <a:effectLst>
                  <a:glow rad="228600">
                    <a:schemeClr val="accent5">
                      <a:satMod val="175000"/>
                      <a:alpha val="40000"/>
                    </a:schemeClr>
                  </a:glow>
                  <a:innerShdw blurRad="69850" dist="43180" dir="5400000">
                    <a:srgbClr val="000000">
                      <a:alpha val="65000"/>
                    </a:srgbClr>
                  </a:innerShdw>
                </a:effectLst>
              </a:rPr>
              <a:t>they </a:t>
            </a:r>
            <a:r>
              <a:rPr lang="en-US" sz="2400" b="1" dirty="0">
                <a:ln w="1905">
                  <a:solidFill>
                    <a:schemeClr val="accent5">
                      <a:lumMod val="50000"/>
                    </a:schemeClr>
                  </a:solidFill>
                </a:ln>
                <a:solidFill>
                  <a:srgbClr val="FADA7A"/>
                </a:solidFill>
                <a:effectLst>
                  <a:glow rad="101600">
                    <a:schemeClr val="bg1">
                      <a:alpha val="84000"/>
                    </a:schemeClr>
                  </a:glow>
                  <a:innerShdw blurRad="69850" dist="43180" dir="5400000">
                    <a:srgbClr val="000000">
                      <a:alpha val="65000"/>
                    </a:srgbClr>
                  </a:innerShdw>
                </a:effectLst>
              </a:rPr>
              <a:t>sacrificed</a:t>
            </a:r>
            <a:r>
              <a:rPr lang="en-US" sz="2400" b="1" dirty="0">
                <a:ln w="1905">
                  <a:solidFill>
                    <a:schemeClr val="accent5">
                      <a:lumMod val="50000"/>
                    </a:schemeClr>
                  </a:solidFill>
                </a:ln>
                <a:solidFill>
                  <a:srgbClr val="FFC000"/>
                </a:solidFill>
                <a:effectLst>
                  <a:glow rad="228600">
                    <a:schemeClr val="accent5">
                      <a:satMod val="175000"/>
                      <a:alpha val="40000"/>
                    </a:schemeClr>
                  </a:glow>
                  <a:innerShdw blurRad="69850" dist="43180" dir="5400000">
                    <a:srgbClr val="000000">
                      <a:alpha val="65000"/>
                    </a:srgbClr>
                  </a:innerShdw>
                </a:effectLst>
              </a:rPr>
              <a:t> their sons and  </a:t>
            </a:r>
            <a:br>
              <a:rPr lang="en-US" sz="2400" b="1" dirty="0">
                <a:ln w="1905">
                  <a:solidFill>
                    <a:schemeClr val="accent5">
                      <a:lumMod val="50000"/>
                    </a:schemeClr>
                  </a:solidFill>
                </a:ln>
                <a:solidFill>
                  <a:srgbClr val="FFC000"/>
                </a:solidFill>
                <a:effectLst>
                  <a:glow rad="228600">
                    <a:schemeClr val="accent5">
                      <a:satMod val="175000"/>
                      <a:alpha val="40000"/>
                    </a:schemeClr>
                  </a:glow>
                  <a:innerShdw blurRad="69850" dist="43180" dir="5400000">
                    <a:srgbClr val="000000">
                      <a:alpha val="65000"/>
                    </a:srgbClr>
                  </a:innerShdw>
                </a:effectLst>
              </a:rPr>
            </a:br>
            <a:r>
              <a:rPr lang="en-US" sz="2400" b="1" dirty="0">
                <a:ln w="1905">
                  <a:solidFill>
                    <a:schemeClr val="accent5">
                      <a:lumMod val="50000"/>
                    </a:schemeClr>
                  </a:solidFill>
                </a:ln>
                <a:solidFill>
                  <a:srgbClr val="FFC000"/>
                </a:solidFill>
                <a:effectLst>
                  <a:glow rad="228600">
                    <a:schemeClr val="accent5">
                      <a:satMod val="175000"/>
                      <a:alpha val="40000"/>
                    </a:schemeClr>
                  </a:glow>
                  <a:innerShdw blurRad="69850" dist="43180" dir="5400000">
                    <a:srgbClr val="000000">
                      <a:alpha val="65000"/>
                    </a:srgbClr>
                  </a:innerShdw>
                </a:effectLst>
              </a:rPr>
              <a:t>  their daughters unto devils,</a:t>
            </a:r>
          </a:p>
          <a:p>
            <a:pPr marL="514350" indent="-514350">
              <a:buFont typeface="+mj-lt"/>
              <a:buAutoNum type="arabicPeriod" startAt="35"/>
            </a:pPr>
            <a:r>
              <a:rPr lang="en-US" sz="24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  And </a:t>
            </a:r>
            <a:r>
              <a:rPr lang="en-US" sz="2400" b="1" dirty="0">
                <a:ln w="1905">
                  <a:solidFill>
                    <a:srgbClr val="3017ED"/>
                  </a:solidFill>
                </a:ln>
                <a:solidFill>
                  <a:srgbClr val="00CCFF"/>
                </a:solidFill>
                <a:effectLst>
                  <a:glow rad="101600">
                    <a:srgbClr val="FDEDCB">
                      <a:alpha val="84000"/>
                    </a:srgbClr>
                  </a:glow>
                  <a:innerShdw blurRad="69850" dist="43180" dir="5400000">
                    <a:srgbClr val="000000">
                      <a:alpha val="65000"/>
                    </a:srgbClr>
                  </a:innerShdw>
                </a:effectLst>
              </a:rPr>
              <a:t>shed innocent blood, </a:t>
            </a:r>
            <a:r>
              <a:rPr lang="en-US" sz="2400" b="1" dirty="0">
                <a:ln w="1905">
                  <a:solidFill>
                    <a:schemeClr val="accent5">
                      <a:lumMod val="50000"/>
                    </a:schemeClr>
                  </a:solidFill>
                </a:ln>
                <a:solidFill>
                  <a:srgbClr val="01FF74"/>
                </a:solidFill>
                <a:effectLst>
                  <a:glow rad="228600">
                    <a:schemeClr val="accent5">
                      <a:satMod val="175000"/>
                      <a:alpha val="40000"/>
                    </a:schemeClr>
                  </a:glow>
                  <a:innerShdw blurRad="69850" dist="43180" dir="5400000">
                    <a:srgbClr val="000000">
                      <a:alpha val="65000"/>
                    </a:srgbClr>
                  </a:innerShdw>
                </a:effectLst>
              </a:rPr>
              <a:t>even the </a:t>
            </a:r>
            <a:br>
              <a:rPr lang="en-US" sz="2400" b="1" dirty="0">
                <a:ln w="1905">
                  <a:solidFill>
                    <a:schemeClr val="accent5">
                      <a:lumMod val="50000"/>
                    </a:schemeClr>
                  </a:solidFill>
                </a:ln>
                <a:solidFill>
                  <a:srgbClr val="01FF74"/>
                </a:solidFill>
                <a:effectLst>
                  <a:glow rad="228600">
                    <a:schemeClr val="accent5">
                      <a:satMod val="175000"/>
                      <a:alpha val="40000"/>
                    </a:schemeClr>
                  </a:glow>
                  <a:innerShdw blurRad="69850" dist="43180" dir="5400000">
                    <a:srgbClr val="000000">
                      <a:alpha val="65000"/>
                    </a:srgbClr>
                  </a:innerShdw>
                </a:effectLst>
              </a:rPr>
            </a:br>
            <a:r>
              <a:rPr lang="en-US" sz="2400" b="1" dirty="0">
                <a:ln w="1905">
                  <a:solidFill>
                    <a:schemeClr val="accent5">
                      <a:lumMod val="50000"/>
                    </a:schemeClr>
                  </a:solidFill>
                </a:ln>
                <a:solidFill>
                  <a:srgbClr val="01FF74"/>
                </a:solidFill>
                <a:effectLst>
                  <a:glow rad="228600">
                    <a:schemeClr val="accent5">
                      <a:satMod val="175000"/>
                      <a:alpha val="40000"/>
                    </a:schemeClr>
                  </a:glow>
                  <a:innerShdw blurRad="69850" dist="43180" dir="5400000">
                    <a:srgbClr val="000000">
                      <a:alpha val="65000"/>
                    </a:srgbClr>
                  </a:innerShdw>
                </a:effectLst>
              </a:rPr>
              <a:t>  blood of their sons and of their </a:t>
            </a:r>
            <a:br>
              <a:rPr lang="en-US" sz="2400" b="1" dirty="0">
                <a:ln w="1905">
                  <a:solidFill>
                    <a:schemeClr val="accent5">
                      <a:lumMod val="50000"/>
                    </a:schemeClr>
                  </a:solidFill>
                </a:ln>
                <a:solidFill>
                  <a:srgbClr val="01FF74"/>
                </a:solidFill>
                <a:effectLst>
                  <a:glow rad="228600">
                    <a:schemeClr val="accent5">
                      <a:satMod val="175000"/>
                      <a:alpha val="40000"/>
                    </a:schemeClr>
                  </a:glow>
                  <a:innerShdw blurRad="69850" dist="43180" dir="5400000">
                    <a:srgbClr val="000000">
                      <a:alpha val="65000"/>
                    </a:srgbClr>
                  </a:innerShdw>
                </a:effectLst>
              </a:rPr>
            </a:br>
            <a:r>
              <a:rPr lang="en-US" sz="2400" b="1" dirty="0">
                <a:ln w="1905">
                  <a:solidFill>
                    <a:schemeClr val="accent5">
                      <a:lumMod val="50000"/>
                    </a:schemeClr>
                  </a:solidFill>
                </a:ln>
                <a:solidFill>
                  <a:srgbClr val="01FF74"/>
                </a:solidFill>
                <a:effectLst>
                  <a:glow rad="228600">
                    <a:schemeClr val="accent5">
                      <a:satMod val="175000"/>
                      <a:alpha val="40000"/>
                    </a:schemeClr>
                  </a:glow>
                  <a:innerShdw blurRad="69850" dist="43180" dir="5400000">
                    <a:srgbClr val="000000">
                      <a:alpha val="65000"/>
                    </a:srgbClr>
                  </a:innerShdw>
                </a:effectLst>
              </a:rPr>
              <a:t>  daughters, whom they sacrificed unto </a:t>
            </a:r>
            <a:br>
              <a:rPr lang="en-US" sz="2400" b="1" dirty="0">
                <a:ln w="1905">
                  <a:solidFill>
                    <a:schemeClr val="accent5">
                      <a:lumMod val="50000"/>
                    </a:schemeClr>
                  </a:solidFill>
                </a:ln>
                <a:solidFill>
                  <a:srgbClr val="01FF74"/>
                </a:solidFill>
                <a:effectLst>
                  <a:glow rad="228600">
                    <a:schemeClr val="accent5">
                      <a:satMod val="175000"/>
                      <a:alpha val="40000"/>
                    </a:schemeClr>
                  </a:glow>
                  <a:innerShdw blurRad="69850" dist="43180" dir="5400000">
                    <a:srgbClr val="000000">
                      <a:alpha val="65000"/>
                    </a:srgbClr>
                  </a:innerShdw>
                </a:effectLst>
              </a:rPr>
            </a:br>
            <a:r>
              <a:rPr lang="en-US" sz="2400" b="1" dirty="0">
                <a:ln w="1905">
                  <a:solidFill>
                    <a:schemeClr val="accent5">
                      <a:lumMod val="50000"/>
                    </a:schemeClr>
                  </a:solidFill>
                </a:ln>
                <a:solidFill>
                  <a:srgbClr val="01FF74"/>
                </a:solidFill>
                <a:effectLst>
                  <a:glow rad="228600">
                    <a:schemeClr val="accent5">
                      <a:satMod val="175000"/>
                      <a:alpha val="40000"/>
                    </a:schemeClr>
                  </a:glow>
                  <a:innerShdw blurRad="69850" dist="43180" dir="5400000">
                    <a:srgbClr val="000000">
                      <a:alpha val="65000"/>
                    </a:srgbClr>
                  </a:innerShdw>
                </a:effectLst>
              </a:rPr>
              <a:t>  the idols of Canaan: and the land was </a:t>
            </a:r>
            <a:br>
              <a:rPr lang="en-US" sz="2400" b="1" dirty="0">
                <a:ln w="1905">
                  <a:solidFill>
                    <a:schemeClr val="accent5">
                      <a:lumMod val="50000"/>
                    </a:schemeClr>
                  </a:solidFill>
                </a:ln>
                <a:solidFill>
                  <a:srgbClr val="01FF74"/>
                </a:solidFill>
                <a:effectLst>
                  <a:glow rad="228600">
                    <a:schemeClr val="accent5">
                      <a:satMod val="175000"/>
                      <a:alpha val="40000"/>
                    </a:schemeClr>
                  </a:glow>
                  <a:innerShdw blurRad="69850" dist="43180" dir="5400000">
                    <a:srgbClr val="000000">
                      <a:alpha val="65000"/>
                    </a:srgbClr>
                  </a:innerShdw>
                </a:effectLst>
              </a:rPr>
            </a:br>
            <a:r>
              <a:rPr lang="en-US" sz="2400" b="1" dirty="0">
                <a:ln w="1905">
                  <a:solidFill>
                    <a:schemeClr val="accent5">
                      <a:lumMod val="50000"/>
                    </a:schemeClr>
                  </a:solidFill>
                </a:ln>
                <a:solidFill>
                  <a:srgbClr val="01FF74"/>
                </a:solidFill>
                <a:effectLst>
                  <a:glow rad="228600">
                    <a:schemeClr val="accent5">
                      <a:satMod val="175000"/>
                      <a:alpha val="40000"/>
                    </a:schemeClr>
                  </a:glow>
                  <a:innerShdw blurRad="69850" dist="43180" dir="5400000">
                    <a:srgbClr val="000000">
                      <a:alpha val="65000"/>
                    </a:srgbClr>
                  </a:innerShdw>
                </a:effectLst>
              </a:rPr>
              <a:t>  polluted with blood.</a:t>
            </a:r>
          </a:p>
        </p:txBody>
      </p:sp>
      <p:sp>
        <p:nvSpPr>
          <p:cNvPr id="12" name="Rectangle 11"/>
          <p:cNvSpPr/>
          <p:nvPr/>
        </p:nvSpPr>
        <p:spPr>
          <a:xfrm>
            <a:off x="6324600" y="2621195"/>
            <a:ext cx="5638800" cy="3539430"/>
          </a:xfrm>
          <a:prstGeom prst="rect">
            <a:avLst/>
          </a:prstGeom>
          <a:noFill/>
        </p:spPr>
        <p:txBody>
          <a:bodyPr wrap="square" lIns="91440" tIns="45720" rIns="91440" bIns="45720">
            <a:spAutoFit/>
          </a:bodyPr>
          <a:lstStyle/>
          <a:p>
            <a:pPr marL="514350" indent="-514350">
              <a:buFont typeface="+mj-lt"/>
              <a:buAutoNum type="arabicPeriod" startAt="39"/>
            </a:pPr>
            <a:r>
              <a:rPr lang="en-US" sz="24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Thus were </a:t>
            </a:r>
            <a:r>
              <a:rPr lang="en-US" sz="2400" b="1" dirty="0">
                <a:ln w="1905">
                  <a:solidFill>
                    <a:schemeClr val="accent5">
                      <a:lumMod val="50000"/>
                    </a:schemeClr>
                  </a:solidFill>
                </a:ln>
                <a:solidFill>
                  <a:srgbClr val="01FF74"/>
                </a:solidFill>
                <a:effectLst>
                  <a:glow rad="228600">
                    <a:schemeClr val="accent5">
                      <a:satMod val="175000"/>
                      <a:alpha val="40000"/>
                    </a:schemeClr>
                  </a:glow>
                  <a:innerShdw blurRad="69850" dist="43180" dir="5400000">
                    <a:srgbClr val="000000">
                      <a:alpha val="65000"/>
                    </a:srgbClr>
                  </a:innerShdw>
                </a:effectLst>
              </a:rPr>
              <a:t>they </a:t>
            </a:r>
            <a:r>
              <a:rPr lang="en-US" sz="2400" b="1" dirty="0">
                <a:ln w="1905">
                  <a:solidFill>
                    <a:schemeClr val="accent5">
                      <a:lumMod val="50000"/>
                    </a:schemeClr>
                  </a:solidFill>
                </a:ln>
                <a:solidFill>
                  <a:srgbClr val="00CCFF"/>
                </a:solidFill>
                <a:effectLst>
                  <a:glow rad="228600">
                    <a:srgbClr val="FDEDCB">
                      <a:alpha val="84000"/>
                    </a:srgbClr>
                  </a:glow>
                  <a:innerShdw blurRad="69850" dist="43180" dir="5400000">
                    <a:srgbClr val="000000">
                      <a:alpha val="65000"/>
                    </a:srgbClr>
                  </a:innerShdw>
                </a:effectLst>
              </a:rPr>
              <a:t>defiled</a:t>
            </a:r>
            <a:r>
              <a:rPr lang="en-US" sz="2400" b="1" dirty="0">
                <a:ln w="1905">
                  <a:solidFill>
                    <a:schemeClr val="accent5">
                      <a:lumMod val="50000"/>
                    </a:schemeClr>
                  </a:solidFill>
                </a:ln>
                <a:solidFill>
                  <a:srgbClr val="00CCFF"/>
                </a:solidFill>
                <a:effectLst>
                  <a:glow rad="228600">
                    <a:schemeClr val="accent5">
                      <a:satMod val="175000"/>
                      <a:alpha val="40000"/>
                    </a:schemeClr>
                  </a:glow>
                  <a:innerShdw blurRad="69850" dist="43180" dir="5400000">
                    <a:srgbClr val="000000">
                      <a:alpha val="65000"/>
                    </a:srgbClr>
                  </a:innerShdw>
                </a:effectLst>
              </a:rPr>
              <a:t> </a:t>
            </a:r>
            <a:r>
              <a:rPr lang="en-US" sz="2400" b="1" dirty="0">
                <a:ln w="1905">
                  <a:solidFill>
                    <a:schemeClr val="accent5">
                      <a:lumMod val="50000"/>
                    </a:schemeClr>
                  </a:solidFill>
                </a:ln>
                <a:solidFill>
                  <a:srgbClr val="01FF74"/>
                </a:solidFill>
                <a:effectLst>
                  <a:glow rad="228600">
                    <a:schemeClr val="accent5">
                      <a:satMod val="175000"/>
                      <a:alpha val="40000"/>
                    </a:schemeClr>
                  </a:glow>
                  <a:innerShdw blurRad="69850" dist="43180" dir="5400000">
                    <a:srgbClr val="000000">
                      <a:alpha val="65000"/>
                    </a:srgbClr>
                  </a:innerShdw>
                </a:effectLst>
              </a:rPr>
              <a:t>with their own works, and went a whoring with their own inventions.</a:t>
            </a:r>
          </a:p>
          <a:p>
            <a:pPr marL="514350" indent="-514350">
              <a:buFont typeface="+mj-lt"/>
              <a:buAutoNum type="arabicPeriod" startAt="39"/>
            </a:pPr>
            <a:r>
              <a:rPr lang="en-US" sz="24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Therefore </a:t>
            </a:r>
            <a:r>
              <a:rPr lang="en-US" sz="2400" b="1" dirty="0">
                <a:ln w="1905">
                  <a:solidFill>
                    <a:schemeClr val="accent5">
                      <a:lumMod val="50000"/>
                    </a:schemeClr>
                  </a:solidFill>
                </a:ln>
                <a:solidFill>
                  <a:srgbClr val="00B0F0"/>
                </a:solidFill>
                <a:effectLst>
                  <a:glow rad="101600">
                    <a:srgbClr val="FDEDCB">
                      <a:alpha val="84000"/>
                    </a:srgbClr>
                  </a:glow>
                  <a:innerShdw blurRad="69850" dist="43180" dir="5400000">
                    <a:srgbClr val="000000">
                      <a:alpha val="65000"/>
                    </a:srgbClr>
                  </a:innerShdw>
                </a:effectLst>
              </a:rPr>
              <a:t>was the wrath of Yahuah kindled against his people, insomuch that he abhorred his own inheritance.</a:t>
            </a:r>
          </a:p>
          <a:p>
            <a:pPr marL="514350" indent="-514350">
              <a:buFont typeface="+mj-lt"/>
              <a:buAutoNum type="arabicPeriod" startAt="39"/>
            </a:pPr>
            <a:r>
              <a:rPr lang="en-US" sz="2400" b="1" dirty="0">
                <a:ln w="1905">
                  <a:solidFill>
                    <a:schemeClr val="accent5">
                      <a:lumMod val="50000"/>
                    </a:schemeClr>
                  </a:solidFill>
                </a:ln>
                <a:solidFill>
                  <a:schemeClr val="bg1"/>
                </a:solidFill>
                <a:effectLst>
                  <a:glow rad="228600">
                    <a:schemeClr val="accent5">
                      <a:satMod val="175000"/>
                      <a:alpha val="40000"/>
                    </a:schemeClr>
                  </a:glow>
                  <a:innerShdw blurRad="69850" dist="43180" dir="5400000">
                    <a:srgbClr val="000000">
                      <a:alpha val="65000"/>
                    </a:srgbClr>
                  </a:innerShdw>
                </a:effectLst>
              </a:rPr>
              <a:t>And</a:t>
            </a:r>
            <a:r>
              <a:rPr lang="en-US" sz="2400" b="1" dirty="0">
                <a:ln w="1905">
                  <a:solidFill>
                    <a:schemeClr val="accent5">
                      <a:lumMod val="50000"/>
                    </a:schemeClr>
                  </a:solidFill>
                </a:ln>
                <a:solidFill>
                  <a:schemeClr val="bg1"/>
                </a:solidFill>
                <a:effectLst>
                  <a:glow rad="101600">
                    <a:srgbClr val="FDEDCB">
                      <a:alpha val="84000"/>
                    </a:srgbClr>
                  </a:glow>
                  <a:innerShdw blurRad="69850" dist="43180" dir="5400000">
                    <a:srgbClr val="000000">
                      <a:alpha val="65000"/>
                    </a:srgbClr>
                  </a:innerShdw>
                </a:effectLst>
              </a:rPr>
              <a:t> </a:t>
            </a:r>
            <a:r>
              <a:rPr lang="en-US" sz="2400" b="1" dirty="0">
                <a:ln w="1905">
                  <a:solidFill>
                    <a:schemeClr val="accent5">
                      <a:lumMod val="50000"/>
                    </a:schemeClr>
                  </a:solidFill>
                </a:ln>
                <a:solidFill>
                  <a:srgbClr val="00B0F0"/>
                </a:solidFill>
                <a:effectLst>
                  <a:glow rad="101600">
                    <a:srgbClr val="FDEDCB">
                      <a:alpha val="84000"/>
                    </a:srgbClr>
                  </a:glow>
                  <a:innerShdw blurRad="69850" dist="43180" dir="5400000">
                    <a:srgbClr val="000000">
                      <a:alpha val="65000"/>
                    </a:srgbClr>
                  </a:innerShdw>
                </a:effectLst>
              </a:rPr>
              <a:t>he gave them into the hand of the heathen; and they that hated them ruled over them</a:t>
            </a:r>
            <a:r>
              <a:rPr lang="en-US" sz="3200" b="1" dirty="0">
                <a:ln w="1905">
                  <a:solidFill>
                    <a:schemeClr val="accent5">
                      <a:lumMod val="50000"/>
                    </a:schemeClr>
                  </a:solidFill>
                </a:ln>
                <a:solidFill>
                  <a:srgbClr val="00B0F0"/>
                </a:solidFill>
                <a:effectLst>
                  <a:glow rad="101600">
                    <a:srgbClr val="FDEDCB">
                      <a:alpha val="84000"/>
                    </a:srgbClr>
                  </a:glow>
                  <a:innerShdw blurRad="69850" dist="43180" dir="5400000">
                    <a:srgbClr val="000000">
                      <a:alpha val="65000"/>
                    </a:srgbClr>
                  </a:innerShdw>
                </a:effectLst>
              </a:rPr>
              <a:t>.</a:t>
            </a:r>
          </a:p>
        </p:txBody>
      </p:sp>
    </p:spTree>
    <p:extLst>
      <p:ext uri="{BB962C8B-B14F-4D97-AF65-F5344CB8AC3E}">
        <p14:creationId xmlns:p14="http://schemas.microsoft.com/office/powerpoint/2010/main" val="211905538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750"/>
                                        <p:tgtEl>
                                          <p:spTgt spid="12"/>
                                        </p:tgtEl>
                                      </p:cBhvr>
                                    </p:animEffect>
                                    <p:anim calcmode="lin" valueType="num">
                                      <p:cBhvr>
                                        <p:cTn id="8" dur="1750" fill="hold"/>
                                        <p:tgtEl>
                                          <p:spTgt spid="12"/>
                                        </p:tgtEl>
                                        <p:attrNameLst>
                                          <p:attrName>ppt_x</p:attrName>
                                        </p:attrNameLst>
                                      </p:cBhvr>
                                      <p:tavLst>
                                        <p:tav tm="0">
                                          <p:val>
                                            <p:strVal val="#ppt_x"/>
                                          </p:val>
                                        </p:tav>
                                        <p:tav tm="100000">
                                          <p:val>
                                            <p:strVal val="#ppt_x"/>
                                          </p:val>
                                        </p:tav>
                                      </p:tavLst>
                                    </p:anim>
                                    <p:anim calcmode="lin" valueType="num">
                                      <p:cBhvr>
                                        <p:cTn id="9" dur="1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480800" y="6400800"/>
            <a:ext cx="711200" cy="381000"/>
          </a:xfrm>
        </p:spPr>
        <p:txBody>
          <a:bodyPr/>
          <a:lstStyle/>
          <a:p>
            <a:fld id="{AA4C6552-42F6-43F2-A3FB-E92E8C09004E}" type="slidenum">
              <a:rPr lang="en-US" sz="1800" smtClean="0">
                <a:solidFill>
                  <a:schemeClr val="bg1"/>
                </a:solidFill>
              </a:rPr>
              <a:t>76</a:t>
            </a:fld>
            <a:endParaRPr lang="en-US" dirty="0">
              <a:solidFill>
                <a:schemeClr val="bg1"/>
              </a:solidFill>
            </a:endParaRPr>
          </a:p>
        </p:txBody>
      </p:sp>
      <p:sp>
        <p:nvSpPr>
          <p:cNvPr id="5" name="Title 2"/>
          <p:cNvSpPr txBox="1">
            <a:spLocks/>
          </p:cNvSpPr>
          <p:nvPr/>
        </p:nvSpPr>
        <p:spPr>
          <a:xfrm>
            <a:off x="6019800" y="685800"/>
            <a:ext cx="5715000" cy="5334000"/>
          </a:xfrm>
          <a:prstGeom prst="rect">
            <a:avLst/>
          </a:prstGeom>
          <a:gradFill flip="none" rotWithShape="1">
            <a:gsLst>
              <a:gs pos="0">
                <a:srgbClr val="D6B19C"/>
              </a:gs>
              <a:gs pos="30000">
                <a:srgbClr val="D49E6C"/>
              </a:gs>
              <a:gs pos="59000">
                <a:srgbClr val="A65528"/>
              </a:gs>
              <a:gs pos="87000">
                <a:srgbClr val="663012"/>
              </a:gs>
            </a:gsLst>
            <a:lin ang="16200000" scaled="0"/>
            <a:tileRect/>
          </a:grad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oAutofit/>
            <a:sp3d extrusionH="57150">
              <a:bevelT h="25400" prst="softRound"/>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200" b="1" dirty="0">
                <a:ln w="1905">
                  <a:noFill/>
                </a:ln>
                <a:solidFill>
                  <a:srgbClr val="FDEDCB"/>
                </a:solidFill>
                <a:effectLst>
                  <a:innerShdw blurRad="69850" dist="43180" dir="5400000">
                    <a:srgbClr val="000000">
                      <a:alpha val="65000"/>
                    </a:srgbClr>
                  </a:innerShdw>
                </a:effectLst>
                <a:latin typeface="Segoe Print" pitchFamily="2" charset="0"/>
              </a:rPr>
              <a:t>Upon return to Jerusalem Judah’s leaders </a:t>
            </a:r>
            <a:r>
              <a:rPr lang="en-US" sz="3200" b="1" dirty="0">
                <a:ln w="1905">
                  <a:noFill/>
                </a:ln>
                <a:solidFill>
                  <a:srgbClr val="92D050"/>
                </a:solidFill>
                <a:effectLst>
                  <a:innerShdw blurRad="69850" dist="43180" dir="5400000">
                    <a:srgbClr val="000000">
                      <a:alpha val="65000"/>
                    </a:srgbClr>
                  </a:innerShdw>
                </a:effectLst>
                <a:latin typeface="Segoe Print" pitchFamily="2" charset="0"/>
              </a:rPr>
              <a:t>placed </a:t>
            </a:r>
            <a:br>
              <a:rPr lang="en-US" sz="3200" b="1" dirty="0">
                <a:ln w="1905">
                  <a:noFill/>
                </a:ln>
                <a:solidFill>
                  <a:srgbClr val="92D050"/>
                </a:solidFill>
                <a:effectLst>
                  <a:innerShdw blurRad="69850" dist="43180" dir="5400000">
                    <a:srgbClr val="000000">
                      <a:alpha val="65000"/>
                    </a:srgbClr>
                  </a:innerShdw>
                </a:effectLst>
                <a:latin typeface="Segoe Print" pitchFamily="2" charset="0"/>
              </a:rPr>
            </a:br>
            <a:r>
              <a:rPr lang="en-US" sz="3200" b="1" dirty="0">
                <a:ln w="1905">
                  <a:noFill/>
                </a:ln>
                <a:solidFill>
                  <a:srgbClr val="92D050"/>
                </a:solidFill>
                <a:effectLst>
                  <a:innerShdw blurRad="69850" dist="43180" dir="5400000">
                    <a:srgbClr val="000000">
                      <a:alpha val="65000"/>
                    </a:srgbClr>
                  </a:innerShdw>
                </a:effectLst>
                <a:latin typeface="Segoe Print" pitchFamily="2" charset="0"/>
              </a:rPr>
              <a:t>a curse on the Daniel 9 timelines </a:t>
            </a:r>
            <a:r>
              <a:rPr lang="en-US" sz="3200" b="1" dirty="0">
                <a:ln w="1905">
                  <a:noFill/>
                </a:ln>
                <a:solidFill>
                  <a:srgbClr val="FDEDCB"/>
                </a:solidFill>
                <a:effectLst>
                  <a:innerShdw blurRad="69850" dist="43180" dir="5400000">
                    <a:srgbClr val="000000">
                      <a:alpha val="65000"/>
                    </a:srgbClr>
                  </a:innerShdw>
                </a:effectLst>
                <a:latin typeface="Segoe Print" pitchFamily="2" charset="0"/>
              </a:rPr>
              <a:t>that point to </a:t>
            </a:r>
            <a:br>
              <a:rPr lang="en-US" sz="3200" b="1" dirty="0">
                <a:ln w="1905">
                  <a:noFill/>
                </a:ln>
                <a:solidFill>
                  <a:srgbClr val="FDEDCB"/>
                </a:solidFill>
                <a:effectLst>
                  <a:innerShdw blurRad="69850" dist="43180" dir="5400000">
                    <a:srgbClr val="000000">
                      <a:alpha val="65000"/>
                    </a:srgbClr>
                  </a:innerShdw>
                </a:effectLst>
                <a:latin typeface="Segoe Print" pitchFamily="2" charset="0"/>
              </a:rPr>
            </a:br>
            <a:r>
              <a:rPr lang="en-US" sz="3200" b="1" dirty="0">
                <a:ln w="1905">
                  <a:noFill/>
                </a:ln>
                <a:solidFill>
                  <a:srgbClr val="FDEDCB"/>
                </a:solidFill>
                <a:effectLst>
                  <a:innerShdw blurRad="69850" dist="43180" dir="5400000">
                    <a:srgbClr val="000000">
                      <a:alpha val="65000"/>
                    </a:srgbClr>
                  </a:innerShdw>
                </a:effectLst>
                <a:latin typeface="Segoe Print" pitchFamily="2" charset="0"/>
              </a:rPr>
              <a:t>the arrival of the Messiah. </a:t>
            </a:r>
            <a:endParaRPr lang="en-US" sz="1200" b="1" dirty="0">
              <a:ln w="1905">
                <a:noFill/>
              </a:ln>
              <a:solidFill>
                <a:srgbClr val="FDEDCB"/>
              </a:solidFill>
              <a:effectLst>
                <a:innerShdw blurRad="69850" dist="43180" dir="5400000">
                  <a:srgbClr val="000000">
                    <a:alpha val="65000"/>
                  </a:srgbClr>
                </a:innerShdw>
              </a:effectLst>
              <a:latin typeface="Segoe Print" pitchFamily="2" charset="0"/>
            </a:endParaRPr>
          </a:p>
          <a:p>
            <a:pPr algn="ctr"/>
            <a:endParaRPr lang="en-US" sz="2000" b="1" dirty="0">
              <a:ln w="1905">
                <a:noFill/>
              </a:ln>
              <a:solidFill>
                <a:srgbClr val="FDEDCB"/>
              </a:solidFill>
              <a:effectLst>
                <a:innerShdw blurRad="69850" dist="43180" dir="5400000">
                  <a:srgbClr val="000000">
                    <a:alpha val="65000"/>
                  </a:srgbClr>
                </a:innerShdw>
              </a:effectLst>
              <a:latin typeface="Segoe Print" pitchFamily="2" charset="0"/>
            </a:endParaRPr>
          </a:p>
          <a:p>
            <a:pPr algn="ctr"/>
            <a:r>
              <a:rPr lang="en-US" sz="3200" b="1" dirty="0">
                <a:ln w="1905">
                  <a:noFill/>
                </a:ln>
                <a:solidFill>
                  <a:srgbClr val="006600"/>
                </a:solidFill>
                <a:effectLst>
                  <a:innerShdw blurRad="69850" dist="43180" dir="5400000">
                    <a:srgbClr val="000000">
                      <a:alpha val="65000"/>
                    </a:srgbClr>
                  </a:innerShdw>
                </a:effectLst>
                <a:latin typeface="Segoe Print" pitchFamily="2" charset="0"/>
              </a:rPr>
              <a:t>Does their own declaration of a curse, </a:t>
            </a:r>
            <a:br>
              <a:rPr lang="en-US" sz="3200" b="1" dirty="0">
                <a:ln w="1905">
                  <a:noFill/>
                </a:ln>
                <a:solidFill>
                  <a:srgbClr val="FADA7A"/>
                </a:solidFill>
                <a:effectLst>
                  <a:innerShdw blurRad="69850" dist="43180" dir="5400000">
                    <a:srgbClr val="000000">
                      <a:alpha val="65000"/>
                    </a:srgbClr>
                  </a:innerShdw>
                </a:effectLst>
                <a:latin typeface="Segoe Print" pitchFamily="2" charset="0"/>
              </a:rPr>
            </a:br>
            <a:r>
              <a:rPr lang="en-US" sz="3200" b="1" u="sng" dirty="0">
                <a:ln w="1905">
                  <a:noFill/>
                </a:ln>
                <a:solidFill>
                  <a:schemeClr val="accent5">
                    <a:lumMod val="50000"/>
                  </a:schemeClr>
                </a:solidFill>
                <a:effectLst>
                  <a:innerShdw blurRad="69850" dist="43180" dir="5400000">
                    <a:srgbClr val="000000">
                      <a:alpha val="65000"/>
                    </a:srgbClr>
                  </a:innerShdw>
                </a:effectLst>
                <a:latin typeface="Segoe Print" pitchFamily="2" charset="0"/>
              </a:rPr>
              <a:t>b</a:t>
            </a:r>
            <a:r>
              <a:rPr lang="en-US" sz="3200" b="1" dirty="0">
                <a:ln w="1905">
                  <a:noFill/>
                </a:ln>
                <a:solidFill>
                  <a:schemeClr val="accent5">
                    <a:lumMod val="50000"/>
                  </a:schemeClr>
                </a:solidFill>
                <a:effectLst>
                  <a:innerShdw blurRad="69850" dist="43180" dir="5400000">
                    <a:srgbClr val="000000">
                      <a:alpha val="65000"/>
                    </a:srgbClr>
                  </a:innerShdw>
                </a:effectLst>
                <a:latin typeface="Segoe Print" pitchFamily="2" charset="0"/>
              </a:rPr>
              <a:t>y </a:t>
            </a:r>
            <a:r>
              <a:rPr lang="en-US" sz="3200" b="1" u="sng" dirty="0">
                <a:ln w="1905">
                  <a:noFill/>
                </a:ln>
                <a:solidFill>
                  <a:schemeClr val="accent5">
                    <a:lumMod val="50000"/>
                  </a:schemeClr>
                </a:solidFill>
                <a:effectLst>
                  <a:innerShdw blurRad="69850" dist="43180" dir="5400000">
                    <a:srgbClr val="000000">
                      <a:alpha val="65000"/>
                    </a:srgbClr>
                  </a:innerShdw>
                </a:effectLst>
                <a:latin typeface="Segoe Print" pitchFamily="2" charset="0"/>
              </a:rPr>
              <a:t>default</a:t>
            </a:r>
            <a:r>
              <a:rPr lang="en-US" sz="3200" b="1" dirty="0">
                <a:ln w="1905">
                  <a:noFill/>
                </a:ln>
                <a:solidFill>
                  <a:schemeClr val="accent5">
                    <a:lumMod val="50000"/>
                  </a:schemeClr>
                </a:solidFill>
                <a:effectLst>
                  <a:innerShdw blurRad="69850" dist="43180" dir="5400000">
                    <a:srgbClr val="000000">
                      <a:alpha val="65000"/>
                    </a:srgbClr>
                  </a:innerShdw>
                </a:effectLst>
                <a:latin typeface="Segoe Print" pitchFamily="2" charset="0"/>
              </a:rPr>
              <a:t>, </a:t>
            </a:r>
            <a:r>
              <a:rPr lang="en-US" sz="3200" b="1" dirty="0">
                <a:ln w="1905">
                  <a:noFill/>
                </a:ln>
                <a:solidFill>
                  <a:srgbClr val="006600"/>
                </a:solidFill>
                <a:effectLst>
                  <a:innerShdw blurRad="69850" dist="43180" dir="5400000">
                    <a:srgbClr val="000000">
                      <a:alpha val="65000"/>
                    </a:srgbClr>
                  </a:innerShdw>
                </a:effectLst>
                <a:latin typeface="Segoe Print" pitchFamily="2" charset="0"/>
              </a:rPr>
              <a:t>cause them </a:t>
            </a:r>
            <a:br>
              <a:rPr lang="en-US" sz="3200" b="1" dirty="0">
                <a:ln w="1905">
                  <a:noFill/>
                </a:ln>
                <a:solidFill>
                  <a:srgbClr val="006600"/>
                </a:solidFill>
                <a:effectLst>
                  <a:innerShdw blurRad="69850" dist="43180" dir="5400000">
                    <a:srgbClr val="000000">
                      <a:alpha val="65000"/>
                    </a:srgbClr>
                  </a:innerShdw>
                </a:effectLst>
                <a:latin typeface="Segoe Print" pitchFamily="2" charset="0"/>
              </a:rPr>
            </a:br>
            <a:r>
              <a:rPr lang="en-US" sz="3200" b="1" dirty="0">
                <a:ln w="1905">
                  <a:noFill/>
                </a:ln>
                <a:solidFill>
                  <a:srgbClr val="006600"/>
                </a:solidFill>
                <a:effectLst>
                  <a:innerShdw blurRad="69850" dist="43180" dir="5400000">
                    <a:srgbClr val="000000">
                      <a:alpha val="65000"/>
                    </a:srgbClr>
                  </a:innerShdw>
                </a:effectLst>
                <a:latin typeface="Segoe Print" pitchFamily="2" charset="0"/>
              </a:rPr>
              <a:t>to facilitate the removal </a:t>
            </a:r>
            <a:br>
              <a:rPr lang="en-US" sz="3200" b="1" dirty="0">
                <a:ln w="1905">
                  <a:noFill/>
                </a:ln>
                <a:solidFill>
                  <a:srgbClr val="006600"/>
                </a:solidFill>
                <a:effectLst>
                  <a:innerShdw blurRad="69850" dist="43180" dir="5400000">
                    <a:srgbClr val="000000">
                      <a:alpha val="65000"/>
                    </a:srgbClr>
                  </a:innerShdw>
                </a:effectLst>
                <a:latin typeface="Segoe Print" pitchFamily="2" charset="0"/>
              </a:rPr>
            </a:br>
            <a:r>
              <a:rPr lang="en-US" sz="3200" b="1" dirty="0">
                <a:ln w="1905">
                  <a:noFill/>
                </a:ln>
                <a:solidFill>
                  <a:srgbClr val="006600"/>
                </a:solidFill>
                <a:effectLst>
                  <a:innerShdw blurRad="69850" dist="43180" dir="5400000">
                    <a:srgbClr val="000000">
                      <a:alpha val="65000"/>
                    </a:srgbClr>
                  </a:innerShdw>
                </a:effectLst>
                <a:latin typeface="Segoe Print" pitchFamily="2" charset="0"/>
              </a:rPr>
              <a:t>of the calendar keys?</a:t>
            </a:r>
          </a:p>
        </p:txBody>
      </p:sp>
    </p:spTree>
    <p:extLst>
      <p:ext uri="{BB962C8B-B14F-4D97-AF65-F5344CB8AC3E}">
        <p14:creationId xmlns:p14="http://schemas.microsoft.com/office/powerpoint/2010/main" val="445069417"/>
      </p:ext>
    </p:extLst>
  </p:cSld>
  <p:clrMapOvr>
    <a:masterClrMapping/>
  </p:clrMapOvr>
  <p:transition spd="slow">
    <p:circle/>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300480" y="152400"/>
            <a:ext cx="9448800" cy="1142735"/>
          </a:xfrm>
          <a:gradFill>
            <a:gsLst>
              <a:gs pos="0">
                <a:srgbClr val="FBEAC7"/>
              </a:gs>
              <a:gs pos="17999">
                <a:srgbClr val="FEE7F2"/>
              </a:gs>
              <a:gs pos="36000">
                <a:srgbClr val="FAC77D"/>
              </a:gs>
              <a:gs pos="61000">
                <a:srgbClr val="FBA97D"/>
              </a:gs>
              <a:gs pos="82001">
                <a:srgbClr val="FBD49C"/>
              </a:gs>
              <a:gs pos="100000">
                <a:srgbClr val="FEE7F2"/>
              </a:gs>
            </a:gsLst>
            <a:lin ang="5400000" scaled="0"/>
          </a:gradFill>
          <a:ln w="34925" cmpd="thickThin">
            <a:solidFill>
              <a:schemeClr val="accent5">
                <a:lumMod val="50000"/>
                <a:alpha val="65000"/>
              </a:schemeClr>
            </a:solidFill>
            <a:beve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000" b="1" dirty="0">
                <a:ln w="11430"/>
                <a:solidFill>
                  <a:schemeClr val="accent5">
                    <a:lumMod val="75000"/>
                  </a:schemeClr>
                </a:solidFill>
                <a:effectLst>
                  <a:outerShdw blurRad="50800" dist="39000" dir="5460000" algn="tl">
                    <a:srgbClr val="000000">
                      <a:alpha val="38000"/>
                    </a:srgbClr>
                  </a:outerShdw>
                </a:effectLst>
                <a:latin typeface="Matura MT Script Capitals" pitchFamily="66" charset="0"/>
              </a:rPr>
              <a:t>Some Thoughts to Ponder</a:t>
            </a:r>
          </a:p>
        </p:txBody>
      </p:sp>
      <p:sp>
        <p:nvSpPr>
          <p:cNvPr id="9" name="Slide Number Placeholder 1"/>
          <p:cNvSpPr txBox="1">
            <a:spLocks/>
          </p:cNvSpPr>
          <p:nvPr/>
        </p:nvSpPr>
        <p:spPr>
          <a:xfrm>
            <a:off x="9372600" y="64008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600" b="1" smtClean="0">
                <a:solidFill>
                  <a:srgbClr val="713A1F"/>
                </a:solidFill>
              </a:rPr>
              <a:pPr algn="r"/>
              <a:t>77</a:t>
            </a:fld>
            <a:endParaRPr lang="en-US" b="1" dirty="0">
              <a:solidFill>
                <a:srgbClr val="713A1F"/>
              </a:solidFill>
            </a:endParaRPr>
          </a:p>
        </p:txBody>
      </p:sp>
      <p:pic>
        <p:nvPicPr>
          <p:cNvPr id="1029" name="Picture 5" descr="C:\Users\Rae\Desktop\#28 Moon Art\choice-consequence.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330200" y="1676400"/>
            <a:ext cx="4114800" cy="2728950"/>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pic>
        <p:nvPicPr>
          <p:cNvPr id="1031" name="Picture 7" descr="C:\Users\Rae\Desktop\#28 Moon Art\choice-consequence 2.jpg"/>
          <p:cNvPicPr>
            <a:picLocks noChangeAspect="1" noChangeArrowheads="1"/>
          </p:cNvPicPr>
          <p:nvPr/>
        </p:nvPicPr>
        <p:blipFill>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rcRect/>
          <a:stretch>
            <a:fillRect/>
          </a:stretch>
        </p:blipFill>
        <p:spPr bwMode="auto">
          <a:xfrm rot="775958">
            <a:off x="1623291" y="3950571"/>
            <a:ext cx="4979830" cy="2813604"/>
          </a:xfrm>
          <a:prstGeom prst="rect">
            <a:avLst/>
          </a:prstGeom>
          <a:noFill/>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a:extLst>
            <a:ext uri="{909E8E84-426E-40DD-AFC4-6F175D3DCCD1}">
              <a14:hiddenFill xmlns:a14="http://schemas.microsoft.com/office/drawing/2010/main">
                <a:solidFill>
                  <a:srgbClr val="FFFFFF"/>
                </a:solidFill>
              </a14:hiddenFill>
            </a:ext>
          </a:extLst>
        </p:spPr>
      </p:pic>
      <p:pic>
        <p:nvPicPr>
          <p:cNvPr id="1032" name="Picture 8" descr="C:\Users\Rae\Desktop\#28 Moon Art\Choice-consequenses saying.jpg"/>
          <p:cNvPicPr>
            <a:picLocks noChangeAspect="1" noChangeArrowheads="1"/>
          </p:cNvPicPr>
          <p:nvPr/>
        </p:nvPicPr>
        <p:blipFill>
          <a:blip r:embed="rId7" cstate="email">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4343400" y="1447800"/>
            <a:ext cx="3248348" cy="272895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9" name="Title 2"/>
          <p:cNvSpPr txBox="1">
            <a:spLocks/>
          </p:cNvSpPr>
          <p:nvPr/>
        </p:nvSpPr>
        <p:spPr>
          <a:xfrm>
            <a:off x="7924800" y="1676400"/>
            <a:ext cx="4038600" cy="4906962"/>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3200" b="1" dirty="0">
                <a:ln w="1905">
                  <a:solidFill>
                    <a:srgbClr val="002060"/>
                  </a:solidFill>
                </a:ln>
                <a:solidFill>
                  <a:srgbClr val="C00000"/>
                </a:solidFill>
                <a:effectLst>
                  <a:innerShdw blurRad="69850" dist="43180" dir="5400000">
                    <a:srgbClr val="000000">
                      <a:alpha val="65000"/>
                    </a:srgbClr>
                  </a:innerShdw>
                </a:effectLst>
                <a:latin typeface="Segoe Print" pitchFamily="2" charset="0"/>
              </a:rPr>
              <a:t>Consequences </a:t>
            </a:r>
            <a:br>
              <a:rPr lang="en-US" sz="3200" b="1" dirty="0">
                <a:ln w="1905">
                  <a:solidFill>
                    <a:srgbClr val="002060"/>
                  </a:solidFill>
                </a:ln>
                <a:solidFill>
                  <a:srgbClr val="C00000"/>
                </a:solidFill>
                <a:effectLst>
                  <a:innerShdw blurRad="69850" dist="43180" dir="5400000">
                    <a:srgbClr val="000000">
                      <a:alpha val="65000"/>
                    </a:srgbClr>
                  </a:innerShdw>
                </a:effectLst>
                <a:latin typeface="Segoe Print" pitchFamily="2" charset="0"/>
              </a:rPr>
            </a:br>
            <a:r>
              <a:rPr lang="en-US" sz="3200" b="1" dirty="0">
                <a:ln w="1905">
                  <a:solidFill>
                    <a:srgbClr val="002060"/>
                  </a:solidFill>
                </a:ln>
                <a:solidFill>
                  <a:srgbClr val="C00000"/>
                </a:solidFill>
                <a:effectLst>
                  <a:innerShdw blurRad="69850" dist="43180" dir="5400000">
                    <a:srgbClr val="000000">
                      <a:alpha val="65000"/>
                    </a:srgbClr>
                  </a:innerShdw>
                </a:effectLst>
                <a:latin typeface="Segoe Print" pitchFamily="2" charset="0"/>
              </a:rPr>
              <a:t>by Default?!</a:t>
            </a:r>
          </a:p>
          <a:p>
            <a:pPr algn="ctr"/>
            <a:endParaRPr lang="en-US" sz="1200" b="1" dirty="0">
              <a:ln w="1905"/>
              <a:solidFill>
                <a:srgbClr val="C00000"/>
              </a:solidFill>
              <a:effectLst>
                <a:innerShdw blurRad="69850" dist="43180" dir="5400000">
                  <a:srgbClr val="000000">
                    <a:alpha val="65000"/>
                  </a:srgbClr>
                </a:innerShdw>
              </a:effectLst>
              <a:latin typeface="Segoe Print" pitchFamily="2" charset="0"/>
            </a:endParaRPr>
          </a:p>
          <a:p>
            <a:pPr algn="ctr"/>
            <a:r>
              <a:rPr lang="en-US" sz="32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t>Many </a:t>
            </a:r>
            <a:r>
              <a:rPr lang="en-US" sz="3200" b="1" dirty="0">
                <a:ln w="1905">
                  <a:solidFill>
                    <a:srgbClr val="002060"/>
                  </a:solidFill>
                </a:ln>
                <a:solidFill>
                  <a:srgbClr val="C00000"/>
                </a:solidFill>
                <a:effectLst>
                  <a:innerShdw blurRad="69850" dist="43180" dir="5400000">
                    <a:srgbClr val="000000">
                      <a:alpha val="65000"/>
                    </a:srgbClr>
                  </a:innerShdw>
                </a:effectLst>
                <a:latin typeface="Segoe Print" pitchFamily="2" charset="0"/>
              </a:rPr>
              <a:t>poor choices by the leaders</a:t>
            </a:r>
            <a:br>
              <a:rPr lang="en-US" sz="3200" b="1" dirty="0">
                <a:ln w="1905">
                  <a:solidFill>
                    <a:srgbClr val="002060"/>
                  </a:solidFill>
                </a:ln>
                <a:solidFill>
                  <a:srgbClr val="C00000"/>
                </a:solidFill>
                <a:effectLst>
                  <a:innerShdw blurRad="69850" dist="43180" dir="5400000">
                    <a:srgbClr val="000000">
                      <a:alpha val="65000"/>
                    </a:srgbClr>
                  </a:innerShdw>
                </a:effectLst>
                <a:latin typeface="Segoe Print" pitchFamily="2" charset="0"/>
              </a:rPr>
            </a:br>
            <a:r>
              <a:rPr lang="en-US" sz="2800" b="1" dirty="0">
                <a:ln w="1905">
                  <a:solidFill>
                    <a:srgbClr val="002060"/>
                  </a:solidFill>
                </a:ln>
                <a:solidFill>
                  <a:srgbClr val="0070C0"/>
                </a:solidFill>
                <a:effectLst>
                  <a:innerShdw blurRad="69850" dist="43180" dir="5400000">
                    <a:srgbClr val="000000">
                      <a:alpha val="65000"/>
                    </a:srgbClr>
                  </a:innerShdw>
                </a:effectLst>
                <a:latin typeface="Segoe Print" pitchFamily="2" charset="0"/>
              </a:rPr>
              <a:t>(in the </a:t>
            </a:r>
            <a:r>
              <a:rPr lang="en-US" sz="2800" b="1" dirty="0" err="1">
                <a:ln w="1905">
                  <a:solidFill>
                    <a:srgbClr val="002060"/>
                  </a:solidFill>
                </a:ln>
                <a:solidFill>
                  <a:srgbClr val="0070C0"/>
                </a:solidFill>
                <a:effectLst>
                  <a:innerShdw blurRad="69850" dist="43180" dir="5400000">
                    <a:srgbClr val="000000">
                      <a:alpha val="65000"/>
                    </a:srgbClr>
                  </a:innerShdw>
                </a:effectLst>
                <a:latin typeface="Segoe Print" pitchFamily="2" charset="0"/>
              </a:rPr>
              <a:t>Tanach</a:t>
            </a:r>
            <a:r>
              <a:rPr lang="en-US" sz="2800" b="1" dirty="0">
                <a:ln w="1905">
                  <a:solidFill>
                    <a:srgbClr val="002060"/>
                  </a:solidFill>
                </a:ln>
                <a:solidFill>
                  <a:srgbClr val="0070C0"/>
                </a:solidFill>
                <a:effectLst>
                  <a:innerShdw blurRad="69850" dist="43180" dir="5400000">
                    <a:srgbClr val="000000">
                      <a:alpha val="65000"/>
                    </a:srgbClr>
                  </a:innerShdw>
                </a:effectLst>
                <a:latin typeface="Segoe Print" pitchFamily="2" charset="0"/>
              </a:rPr>
              <a:t>)</a:t>
            </a:r>
            <a:br>
              <a:rPr lang="en-US" sz="32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br>
            <a:r>
              <a:rPr lang="en-US" sz="32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t>tampered with or removed many of </a:t>
            </a:r>
            <a:r>
              <a:rPr lang="en-US" sz="3200" b="1" dirty="0">
                <a:ln w="1905">
                  <a:solidFill>
                    <a:srgbClr val="002060"/>
                  </a:solidFill>
                </a:ln>
                <a:solidFill>
                  <a:srgbClr val="0070C0"/>
                </a:solidFill>
                <a:effectLst>
                  <a:innerShdw blurRad="69850" dist="43180" dir="5400000">
                    <a:srgbClr val="000000">
                      <a:alpha val="65000"/>
                    </a:srgbClr>
                  </a:innerShdw>
                </a:effectLst>
                <a:latin typeface="Segoe Print" pitchFamily="2" charset="0"/>
              </a:rPr>
              <a:t>Yahuah’s</a:t>
            </a:r>
            <a:r>
              <a:rPr lang="en-US" sz="3200" b="1" dirty="0">
                <a:ln w="1905">
                  <a:solidFill>
                    <a:srgbClr val="00206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Segoe Print" pitchFamily="2" charset="0"/>
              </a:rPr>
              <a:t> Keys to the Kingdom!</a:t>
            </a:r>
          </a:p>
        </p:txBody>
      </p:sp>
    </p:spTree>
    <p:extLst>
      <p:ext uri="{BB962C8B-B14F-4D97-AF65-F5344CB8AC3E}">
        <p14:creationId xmlns:p14="http://schemas.microsoft.com/office/powerpoint/2010/main" val="156684350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wipe(left)">
                                      <p:cBhvr>
                                        <p:cTn id="7" dur="2000"/>
                                        <p:tgtEl>
                                          <p:spTgt spid="10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up)">
                                      <p:cBhvr>
                                        <p:cTn id="12" dur="2000"/>
                                        <p:tgtEl>
                                          <p:spTgt spid="10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1"/>
                                        </p:tgtEl>
                                        <p:attrNameLst>
                                          <p:attrName>style.visibility</p:attrName>
                                        </p:attrNameLst>
                                      </p:cBhvr>
                                      <p:to>
                                        <p:strVal val="visible"/>
                                      </p:to>
                                    </p:set>
                                    <p:animEffect transition="in" filter="barn(inVertical)">
                                      <p:cBhvr>
                                        <p:cTn id="17" dur="1500"/>
                                        <p:tgtEl>
                                          <p:spTgt spid="103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A4C6552-42F6-43F2-A3FB-E92E8C09004E}" type="slidenum">
              <a:rPr lang="en-US" smtClean="0"/>
              <a:t>78</a:t>
            </a:fld>
            <a:endParaRPr lang="en-US"/>
          </a:p>
        </p:txBody>
      </p:sp>
      <p:sp>
        <p:nvSpPr>
          <p:cNvPr id="3" name="Rectangle 2"/>
          <p:cNvSpPr/>
          <p:nvPr/>
        </p:nvSpPr>
        <p:spPr>
          <a:xfrm>
            <a:off x="6477000" y="0"/>
            <a:ext cx="5715000" cy="6858000"/>
          </a:xfrm>
          <a:prstGeom prst="rect">
            <a:avLst/>
          </a:prstGeom>
          <a:gradFill flip="none" rotWithShape="1">
            <a:gsLst>
              <a:gs pos="0">
                <a:srgbClr val="000000"/>
              </a:gs>
              <a:gs pos="20000">
                <a:srgbClr val="000040"/>
              </a:gs>
              <a:gs pos="50000">
                <a:srgbClr val="400040"/>
              </a:gs>
              <a:gs pos="75000">
                <a:srgbClr val="8F0040"/>
              </a:gs>
              <a:gs pos="89999">
                <a:srgbClr val="F27300"/>
              </a:gs>
              <a:gs pos="100000">
                <a:srgbClr val="FFBF00"/>
              </a:gs>
            </a:gsLst>
            <a:path path="circle">
              <a:fillToRect t="100000" r="100000"/>
            </a:path>
            <a:tileRect l="-100000" b="-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C:\Users\Rae\Desktop\Map - Judah onl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79920" y="762000"/>
            <a:ext cx="4777772" cy="57912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Flowchart: Alternate Process 3"/>
          <p:cNvSpPr/>
          <p:nvPr/>
        </p:nvSpPr>
        <p:spPr>
          <a:xfrm>
            <a:off x="8275320" y="3048000"/>
            <a:ext cx="1905000" cy="762000"/>
          </a:xfrm>
          <a:prstGeom prst="flowChartAlternateProcess">
            <a:avLst/>
          </a:prstGeom>
          <a:noFill/>
          <a:ln w="76200">
            <a:gradFill flip="none" rotWithShape="1">
              <a:gsLst>
                <a:gs pos="0">
                  <a:srgbClr val="000082"/>
                </a:gs>
                <a:gs pos="30000">
                  <a:srgbClr val="66008F"/>
                </a:gs>
                <a:gs pos="64999">
                  <a:srgbClr val="BA0066"/>
                </a:gs>
                <a:gs pos="89999">
                  <a:srgbClr val="FF0000"/>
                </a:gs>
                <a:gs pos="100000">
                  <a:srgbClr val="FF8200"/>
                </a:gs>
              </a:gsLst>
              <a:lin ang="18900000" scaled="1"/>
              <a:tileRect/>
            </a:gra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02833" y="-4465"/>
            <a:ext cx="5173469" cy="769441"/>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44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Everything points to:</a:t>
            </a:r>
          </a:p>
        </p:txBody>
      </p:sp>
      <p:sp>
        <p:nvSpPr>
          <p:cNvPr id="6" name="Down Arrow 5"/>
          <p:cNvSpPr/>
          <p:nvPr/>
        </p:nvSpPr>
        <p:spPr>
          <a:xfrm>
            <a:off x="9307814" y="609600"/>
            <a:ext cx="750586" cy="2590800"/>
          </a:xfrm>
          <a:prstGeom prst="downArrow">
            <a:avLst>
              <a:gd name="adj1" fmla="val 50000"/>
              <a:gd name="adj2" fmla="val 85000"/>
            </a:avLst>
          </a:prstGeom>
          <a:gradFill flip="none" rotWithShape="1">
            <a:gsLst>
              <a:gs pos="0">
                <a:srgbClr val="000082"/>
              </a:gs>
              <a:gs pos="30000">
                <a:srgbClr val="66008F"/>
              </a:gs>
              <a:gs pos="64999">
                <a:srgbClr val="BA0066"/>
              </a:gs>
              <a:gs pos="89999">
                <a:srgbClr val="FF0000"/>
              </a:gs>
              <a:gs pos="100000">
                <a:srgbClr val="FF8200"/>
              </a:gs>
            </a:gsLst>
            <a:path path="shape">
              <a:fillToRect l="50000" t="50000" r="50000" b="50000"/>
            </a:path>
            <a:tileRect/>
          </a:gradFill>
          <a:ln>
            <a:solidFill>
              <a:srgbClr val="4827BF"/>
            </a:solidFill>
          </a:ln>
          <a:effectLst>
            <a:outerShdw blurRad="127000" dist="38100" dir="2700000" algn="ctr">
              <a:srgbClr val="000000">
                <a:alpha val="45000"/>
              </a:srgbClr>
            </a:outerShdw>
          </a:effectLst>
          <a:scene3d>
            <a:camera prst="perspectiveFront" fov="2700000">
              <a:rot lat="20376000" lon="1938000" rev="20112001"/>
            </a:camera>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14800" y="1219200"/>
            <a:ext cx="2286000" cy="3416320"/>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r"/>
            <a:r>
              <a:rPr lang="en-US" sz="3600" b="1" cap="none" spc="0" dirty="0">
                <a:ln w="1905"/>
                <a:gradFill flip="none" rotWithShape="1">
                  <a:gsLst>
                    <a:gs pos="0">
                      <a:srgbClr val="000082"/>
                    </a:gs>
                    <a:gs pos="30000">
                      <a:srgbClr val="66008F"/>
                    </a:gs>
                    <a:gs pos="64999">
                      <a:srgbClr val="BA0066"/>
                    </a:gs>
                    <a:gs pos="89999">
                      <a:srgbClr val="FF0000"/>
                    </a:gs>
                    <a:gs pos="100000">
                      <a:srgbClr val="FF8200"/>
                    </a:gs>
                  </a:gsLst>
                  <a:path path="rect">
                    <a:fillToRect l="100000" b="100000"/>
                  </a:path>
                  <a:tileRect t="-100000" r="-100000"/>
                </a:gradFill>
                <a:effectLst>
                  <a:innerShdw blurRad="69850" dist="43180" dir="5400000">
                    <a:srgbClr val="000000">
                      <a:alpha val="65000"/>
                    </a:srgbClr>
                  </a:innerShdw>
                </a:effectLst>
              </a:rPr>
              <a:t>Who </a:t>
            </a:r>
            <a:r>
              <a:rPr lang="en-US" sz="3600" b="1" dirty="0">
                <a:ln w="1905"/>
                <a:gradFill flip="none" rotWithShape="1">
                  <a:gsLst>
                    <a:gs pos="0">
                      <a:srgbClr val="000082"/>
                    </a:gs>
                    <a:gs pos="30000">
                      <a:srgbClr val="66008F"/>
                    </a:gs>
                    <a:gs pos="64999">
                      <a:srgbClr val="BA0066"/>
                    </a:gs>
                    <a:gs pos="89999">
                      <a:srgbClr val="FF0000"/>
                    </a:gs>
                    <a:gs pos="100000">
                      <a:srgbClr val="FF8200"/>
                    </a:gs>
                  </a:gsLst>
                  <a:path path="rect">
                    <a:fillToRect l="100000" b="100000"/>
                  </a:path>
                  <a:tileRect t="-100000" r="-100000"/>
                </a:gradFill>
                <a:effectLst>
                  <a:innerShdw blurRad="69850" dist="43180" dir="5400000">
                    <a:srgbClr val="000000">
                      <a:alpha val="65000"/>
                    </a:srgbClr>
                  </a:innerShdw>
                </a:effectLst>
              </a:rPr>
              <a:t>tamper</a:t>
            </a:r>
            <a:r>
              <a:rPr lang="en-US" sz="3600" b="1" cap="none" spc="0" dirty="0">
                <a:ln w="1905"/>
                <a:gradFill flip="none" rotWithShape="1">
                  <a:gsLst>
                    <a:gs pos="0">
                      <a:srgbClr val="000082"/>
                    </a:gs>
                    <a:gs pos="30000">
                      <a:srgbClr val="66008F"/>
                    </a:gs>
                    <a:gs pos="64999">
                      <a:srgbClr val="BA0066"/>
                    </a:gs>
                    <a:gs pos="89999">
                      <a:srgbClr val="FF0000"/>
                    </a:gs>
                    <a:gs pos="100000">
                      <a:srgbClr val="FF8200"/>
                    </a:gs>
                  </a:gsLst>
                  <a:path path="rect">
                    <a:fillToRect l="100000" b="100000"/>
                  </a:path>
                  <a:tileRect t="-100000" r="-100000"/>
                </a:gradFill>
                <a:effectLst>
                  <a:innerShdw blurRad="69850" dist="43180" dir="5400000">
                    <a:srgbClr val="000000">
                      <a:alpha val="65000"/>
                    </a:srgbClr>
                  </a:innerShdw>
                </a:effectLst>
              </a:rPr>
              <a:t>ed with the Covenant Calendar Keys?</a:t>
            </a:r>
          </a:p>
        </p:txBody>
      </p:sp>
      <p:sp>
        <p:nvSpPr>
          <p:cNvPr id="9" name="Rectangle 8"/>
          <p:cNvSpPr/>
          <p:nvPr/>
        </p:nvSpPr>
        <p:spPr>
          <a:xfrm>
            <a:off x="7086601" y="4038600"/>
            <a:ext cx="3581399" cy="1446550"/>
          </a:xfrm>
          <a:prstGeom prst="rect">
            <a:avLst/>
          </a:prstGeom>
          <a:noFill/>
        </p:spPr>
        <p:txBody>
          <a:bodyPr wrap="square" lIns="91440" tIns="45720" rIns="91440" bIns="45720">
            <a:spAutoFit/>
            <a:scene3d>
              <a:camera prst="orthographicFront"/>
              <a:lightRig rig="threePt" dir="t"/>
            </a:scene3d>
            <a:sp3d extrusionH="57150">
              <a:bevelT h="25400" prst="softRound"/>
            </a:sp3d>
          </a:bodyPr>
          <a:lstStyle/>
          <a:p>
            <a:pPr algn="ctr"/>
            <a:r>
              <a:rPr lang="en-US" sz="4400" b="1" spc="50" dirty="0">
                <a:ln w="12700" cmpd="sng">
                  <a:solidFill>
                    <a:schemeClr val="accent6">
                      <a:satMod val="120000"/>
                      <a:shade val="80000"/>
                    </a:schemeClr>
                  </a:solidFill>
                  <a:prstDash val="solid"/>
                </a:ln>
                <a:solidFill>
                  <a:srgbClr val="990033"/>
                </a:solidFill>
                <a:effectLst>
                  <a:glow rad="53100">
                    <a:schemeClr val="accent6">
                      <a:satMod val="180000"/>
                      <a:alpha val="30000"/>
                    </a:schemeClr>
                  </a:glow>
                </a:effectLst>
              </a:rPr>
              <a:t>… in the Old</a:t>
            </a:r>
            <a:br>
              <a:rPr lang="en-US" sz="4400" b="1" spc="50" dirty="0">
                <a:ln w="12700" cmpd="sng">
                  <a:solidFill>
                    <a:schemeClr val="accent6">
                      <a:satMod val="120000"/>
                      <a:shade val="80000"/>
                    </a:schemeClr>
                  </a:solidFill>
                  <a:prstDash val="solid"/>
                </a:ln>
                <a:solidFill>
                  <a:srgbClr val="990033"/>
                </a:solidFill>
                <a:effectLst>
                  <a:glow rad="53100">
                    <a:schemeClr val="accent6">
                      <a:satMod val="180000"/>
                      <a:alpha val="30000"/>
                    </a:schemeClr>
                  </a:glow>
                </a:effectLst>
              </a:rPr>
            </a:br>
            <a:r>
              <a:rPr lang="en-US" sz="4400" b="1" spc="50" dirty="0">
                <a:ln w="12700" cmpd="sng">
                  <a:solidFill>
                    <a:schemeClr val="accent6">
                      <a:satMod val="120000"/>
                      <a:shade val="80000"/>
                    </a:schemeClr>
                  </a:solidFill>
                  <a:prstDash val="solid"/>
                </a:ln>
                <a:solidFill>
                  <a:srgbClr val="990033"/>
                </a:solidFill>
                <a:effectLst>
                  <a:glow rad="53100">
                    <a:schemeClr val="accent6">
                      <a:satMod val="180000"/>
                      <a:alpha val="30000"/>
                    </a:schemeClr>
                  </a:glow>
                </a:effectLst>
              </a:rPr>
              <a:t>Testament!</a:t>
            </a:r>
            <a:endParaRPr lang="en-US" sz="4400" b="1" cap="none" spc="50" dirty="0">
              <a:ln w="12700" cmpd="sng">
                <a:solidFill>
                  <a:schemeClr val="accent6">
                    <a:satMod val="120000"/>
                    <a:shade val="80000"/>
                  </a:schemeClr>
                </a:solidFill>
                <a:prstDash val="solid"/>
              </a:ln>
              <a:solidFill>
                <a:srgbClr val="990033"/>
              </a:solidFill>
              <a:effectLst>
                <a:glow rad="53100">
                  <a:schemeClr val="accent6">
                    <a:satMod val="180000"/>
                    <a:alpha val="30000"/>
                  </a:schemeClr>
                </a:glow>
              </a:effectLst>
            </a:endParaRPr>
          </a:p>
        </p:txBody>
      </p:sp>
    </p:spTree>
    <p:extLst>
      <p:ext uri="{BB962C8B-B14F-4D97-AF65-F5344CB8AC3E}">
        <p14:creationId xmlns:p14="http://schemas.microsoft.com/office/powerpoint/2010/main" val="43399122"/>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2000"/>
                                        <p:tgtEl>
                                          <p:spTgt spid="5">
                                            <p:txEl>
                                              <p:pRg st="0" end="0"/>
                                            </p:txEl>
                                          </p:spTgt>
                                        </p:tgtEl>
                                      </p:cBhvr>
                                    </p:animEffect>
                                  </p:childTnLst>
                                </p:cTn>
                              </p:par>
                              <p:par>
                                <p:cTn id="8" presetID="22" presetClass="entr" presetSubtype="1" fill="hold" nodeType="withEffect">
                                  <p:stCondLst>
                                    <p:cond delay="0"/>
                                  </p:stCondLst>
                                  <p:childTnLst>
                                    <p:set>
                                      <p:cBhvr>
                                        <p:cTn id="9" dur="1" fill="hold">
                                          <p:stCondLst>
                                            <p:cond delay="0"/>
                                          </p:stCondLst>
                                        </p:cTn>
                                        <p:tgtEl>
                                          <p:spTgt spid="7172"/>
                                        </p:tgtEl>
                                        <p:attrNameLst>
                                          <p:attrName>style.visibility</p:attrName>
                                        </p:attrNameLst>
                                      </p:cBhvr>
                                      <p:to>
                                        <p:strVal val="visible"/>
                                      </p:to>
                                    </p:set>
                                    <p:animEffect transition="in" filter="wipe(up)">
                                      <p:cBhvr>
                                        <p:cTn id="10" dur="3000"/>
                                        <p:tgtEl>
                                          <p:spTgt spid="7172"/>
                                        </p:tgtEl>
                                      </p:cBhvr>
                                    </p:animEffect>
                                  </p:childTnLst>
                                </p:cTn>
                              </p:par>
                            </p:childTnLst>
                          </p:cTn>
                        </p:par>
                        <p:par>
                          <p:cTn id="11" fill="hold">
                            <p:stCondLst>
                              <p:cond delay="3000"/>
                            </p:stCondLst>
                            <p:childTnLst>
                              <p:par>
                                <p:cTn id="12" presetID="22" presetClass="entr" presetSubtype="1"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1500"/>
                                        <p:tgtEl>
                                          <p:spTgt spid="6"/>
                                        </p:tgtEl>
                                      </p:cBhvr>
                                    </p:animEffect>
                                  </p:childTnLst>
                                </p:cTn>
                              </p:par>
                              <p:par>
                                <p:cTn id="15" presetID="22" presetClass="entr" presetSubtype="8" fill="hold" nodeType="withEffect">
                                  <p:stCondLst>
                                    <p:cond delay="100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wipe(left)">
                                      <p:cBhvr>
                                        <p:cTn id="17" dur="2000"/>
                                        <p:tgtEl>
                                          <p:spTgt spid="9">
                                            <p:txEl>
                                              <p:pRg st="0" end="0"/>
                                            </p:txEl>
                                          </p:spTgt>
                                        </p:tgtEl>
                                      </p:cBhvr>
                                    </p:animEffect>
                                  </p:childTnLst>
                                </p:cTn>
                              </p:par>
                            </p:childTnLst>
                          </p:cTn>
                        </p:par>
                        <p:par>
                          <p:cTn id="18" fill="hold">
                            <p:stCondLst>
                              <p:cond delay="6000"/>
                            </p:stCondLst>
                            <p:childTnLst>
                              <p:par>
                                <p:cTn id="19" presetID="21" presetClass="entr" presetSubtype="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000250" y="60464"/>
            <a:ext cx="5943600" cy="838200"/>
          </a:xfrm>
          <a:prstGeom prst="rect">
            <a:avLst/>
          </a:prstGeom>
        </p:spPr>
        <p:txBody>
          <a:bodyPr>
            <a:normAutofit lnSpcReduction="10000"/>
            <a:scene3d>
              <a:camera prst="orthographicFront"/>
              <a:lightRig rig="threePt" dir="t"/>
            </a:scene3d>
            <a:sp3d extrusionH="57150">
              <a:bevelT w="38100" h="38100" prst="angle"/>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r>
              <a:rPr lang="en-US" sz="5400" b="1" dirty="0">
                <a:ln w="900" cmpd="sng">
                  <a:solidFill>
                    <a:srgbClr val="7030A0">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lgerian" pitchFamily="82" charset="0"/>
              </a:rPr>
              <a:t>Calendar  of</a:t>
            </a:r>
          </a:p>
        </p:txBody>
      </p:sp>
      <p:sp>
        <p:nvSpPr>
          <p:cNvPr id="4" name="Content Placeholder 3"/>
          <p:cNvSpPr txBox="1">
            <a:spLocks/>
          </p:cNvSpPr>
          <p:nvPr/>
        </p:nvSpPr>
        <p:spPr>
          <a:xfrm>
            <a:off x="1371600" y="2362200"/>
            <a:ext cx="10134600" cy="4114800"/>
          </a:xfrm>
          <a:prstGeom prst="rect">
            <a:avLst/>
          </a:prstGeom>
        </p:spPr>
        <p:txBody>
          <a:bodyPr>
            <a:noAutofit/>
            <a:scene3d>
              <a:camera prst="orthographicFront"/>
              <a:lightRig rig="threePt" dir="t"/>
            </a:scene3d>
            <a:sp3d extrusionH="57150">
              <a:bevelT w="38100" h="38100" prst="angle"/>
            </a:sp3d>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marL="82296" indent="0" algn="ctr">
              <a:buNone/>
            </a:pPr>
            <a: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a. Judah the Tribe</a:t>
            </a:r>
            <a:br>
              <a:rPr lang="en-US" sz="10600" b="1" dirty="0">
                <a:ln w="900" cmpd="sng">
                  <a:solidFill>
                    <a:srgbClr val="B13F9A">
                      <a:alpha val="55000"/>
                    </a:srgbClr>
                  </a:solidFill>
                  <a:prstDash val="solid"/>
                </a:ln>
                <a:solidFill>
                  <a:srgbClr val="00FFFF"/>
                </a:solidFill>
                <a:effectLst>
                  <a:innerShdw blurRad="101600" dist="76200" dir="5400000">
                    <a:schemeClr val="accent1">
                      <a:satMod val="190000"/>
                      <a:tint val="100000"/>
                      <a:alpha val="74000"/>
                    </a:schemeClr>
                  </a:innerShdw>
                </a:effectLst>
                <a:latin typeface="Edwardian Script ITC" pitchFamily="66" charset="0"/>
              </a:rPr>
            </a:br>
            <a:r>
              <a:rPr lang="en-US" sz="106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b. Judas the Betrayer</a:t>
            </a:r>
            <a:endParaRPr lang="en-US" sz="10600" b="1" strike="sngStrike" dirty="0">
              <a:ln w="900" cmpd="sng">
                <a:solidFill>
                  <a:srgbClr val="B13F9A">
                    <a:alpha val="55000"/>
                  </a:srgbClr>
                </a:solidFill>
                <a:prstDash val="solid"/>
              </a:ln>
              <a:solidFill>
                <a:srgbClr val="00B0F0"/>
              </a:solidFill>
              <a:effectLst>
                <a:innerShdw blurRad="101600" dist="76200" dir="5400000">
                  <a:schemeClr val="accent1">
                    <a:satMod val="190000"/>
                    <a:tint val="100000"/>
                    <a:alpha val="74000"/>
                  </a:schemeClr>
                </a:innerShdw>
              </a:effectLst>
              <a:latin typeface="Edwardian Script ITC" pitchFamily="66" charset="0"/>
            </a:endParaRPr>
          </a:p>
        </p:txBody>
      </p:sp>
      <p:pic>
        <p:nvPicPr>
          <p:cNvPr id="5" name="Picture 3" descr="C:\Users\Rae\Desktop\paleo-version-of-yahuah.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9450" y="0"/>
            <a:ext cx="2952750" cy="883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898664"/>
            <a:ext cx="11353800" cy="1200329"/>
          </a:xfrm>
          <a:prstGeom prst="rect">
            <a:avLst/>
          </a:prstGeom>
          <a:noFill/>
        </p:spPr>
        <p:txBody>
          <a:bodyPr wrap="square" rtlCol="0">
            <a:spAutoFit/>
          </a:bodyPr>
          <a:lstStyle/>
          <a:p>
            <a:pPr algn="ctr"/>
            <a:r>
              <a:rPr lang="en-US" sz="72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Part 5:  New Testament Era</a:t>
            </a:r>
            <a:endParaRPr lang="en-US" sz="3200" dirty="0">
              <a:solidFill>
                <a:schemeClr val="accent4"/>
              </a:solidFill>
              <a:latin typeface="Edwardian Script ITC" pitchFamily="66" charset="0"/>
            </a:endParaRPr>
          </a:p>
        </p:txBody>
      </p:sp>
      <p:sp>
        <p:nvSpPr>
          <p:cNvPr id="7" name="Slide Number Placeholder 1"/>
          <p:cNvSpPr>
            <a:spLocks noGrp="1"/>
          </p:cNvSpPr>
          <p:nvPr>
            <p:ph type="sldNum" sz="quarter" idx="12"/>
          </p:nvPr>
        </p:nvSpPr>
        <p:spPr>
          <a:xfrm>
            <a:off x="9296400" y="6400800"/>
            <a:ext cx="2743200" cy="365125"/>
          </a:xfrm>
        </p:spPr>
        <p:txBody>
          <a:bodyPr/>
          <a:lstStyle/>
          <a:p>
            <a:fld id="{AA4C6552-42F6-43F2-A3FB-E92E8C09004E}" type="slidenum">
              <a:rPr lang="en-US" sz="2000" smtClean="0">
                <a:solidFill>
                  <a:srgbClr val="FADA7A"/>
                </a:solidFill>
              </a:rPr>
              <a:t>79</a:t>
            </a:fld>
            <a:endParaRPr lang="en-US" sz="2000" dirty="0">
              <a:solidFill>
                <a:srgbClr val="FADA7A"/>
              </a:solidFill>
            </a:endParaRPr>
          </a:p>
        </p:txBody>
      </p:sp>
    </p:spTree>
    <p:extLst>
      <p:ext uri="{BB962C8B-B14F-4D97-AF65-F5344CB8AC3E}">
        <p14:creationId xmlns:p14="http://schemas.microsoft.com/office/powerpoint/2010/main" val="218649512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2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8" name="Title 1"/>
          <p:cNvSpPr txBox="1">
            <a:spLocks/>
          </p:cNvSpPr>
          <p:nvPr/>
        </p:nvSpPr>
        <p:spPr>
          <a:xfrm>
            <a:off x="0" y="0"/>
            <a:ext cx="12192000" cy="869950"/>
          </a:xfrm>
          <a:prstGeom prst="rect">
            <a:avLst/>
          </a:prstGeom>
        </p:spPr>
        <p:txBody>
          <a:bodyPr vert="horz" anchor="ctr">
            <a:normAutofit fontScale="92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H2320 &lt;</a:t>
            </a:r>
            <a:r>
              <a:rPr lang="en-US" sz="4800" b="1" dirty="0" err="1">
                <a:ln w="11430"/>
                <a:solidFill>
                  <a:srgbClr val="8E002F"/>
                </a:solidFill>
                <a:effectLst>
                  <a:outerShdw blurRad="50800" dist="39000" dir="5460000" algn="tl">
                    <a:srgbClr val="000000">
                      <a:alpha val="38000"/>
                    </a:srgbClr>
                  </a:outerShdw>
                </a:effectLst>
                <a:latin typeface="Arial Rounded MT Bold" pitchFamily="34" charset="0"/>
              </a:rPr>
              <a:t>chodesh</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&gt; </a:t>
            </a:r>
          </a:p>
        </p:txBody>
      </p:sp>
      <p:graphicFrame>
        <p:nvGraphicFramePr>
          <p:cNvPr id="19" name="Diagram 18"/>
          <p:cNvGraphicFramePr/>
          <p:nvPr>
            <p:extLst>
              <p:ext uri="{D42A27DB-BD31-4B8C-83A1-F6EECF244321}">
                <p14:modId xmlns:p14="http://schemas.microsoft.com/office/powerpoint/2010/main" val="1747336833"/>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TextBox 19"/>
          <p:cNvSpPr txBox="1"/>
          <p:nvPr/>
        </p:nvSpPr>
        <p:spPr>
          <a:xfrm>
            <a:off x="437744" y="2497574"/>
            <a:ext cx="4829134"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6.  Bible Translations</a:t>
            </a:r>
            <a:endParaRPr lang="en-US" sz="3600" dirty="0"/>
          </a:p>
        </p:txBody>
      </p:sp>
      <p:sp>
        <p:nvSpPr>
          <p:cNvPr id="21" name="TextBox 20"/>
          <p:cNvSpPr txBox="1"/>
          <p:nvPr/>
        </p:nvSpPr>
        <p:spPr>
          <a:xfrm>
            <a:off x="429640" y="3876793"/>
            <a:ext cx="482913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7.  Bible Commentators </a:t>
            </a:r>
            <a:endParaRPr lang="en-US" sz="3600" dirty="0"/>
          </a:p>
        </p:txBody>
      </p:sp>
      <p:sp>
        <p:nvSpPr>
          <p:cNvPr id="22" name="TextBox 21"/>
          <p:cNvSpPr txBox="1"/>
          <p:nvPr/>
        </p:nvSpPr>
        <p:spPr>
          <a:xfrm>
            <a:off x="433528" y="5295863"/>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8.  Adam to Noah </a:t>
            </a:r>
            <a:endParaRPr lang="en-US" sz="3600" dirty="0"/>
          </a:p>
        </p:txBody>
      </p:sp>
      <p:sp>
        <p:nvSpPr>
          <p:cNvPr id="23" name="TextBox 22"/>
          <p:cNvSpPr txBox="1"/>
          <p:nvPr/>
        </p:nvSpPr>
        <p:spPr>
          <a:xfrm>
            <a:off x="428666" y="1115923"/>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5.  1611 KJV Translators</a:t>
            </a:r>
            <a:endParaRPr lang="en-US" sz="3600" dirty="0"/>
          </a:p>
        </p:txBody>
      </p:sp>
      <p:sp>
        <p:nvSpPr>
          <p:cNvPr id="24" name="Content Placeholder 2"/>
          <p:cNvSpPr txBox="1">
            <a:spLocks/>
          </p:cNvSpPr>
          <p:nvPr/>
        </p:nvSpPr>
        <p:spPr>
          <a:xfrm>
            <a:off x="5266878" y="1022350"/>
            <a:ext cx="6391722" cy="126365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2060"/>
                </a:solidFill>
              </a:rPr>
              <a:t>Investigation of 1611 KJV Translators and their treatment of H2320 &lt;</a:t>
            </a:r>
            <a:r>
              <a:rPr lang="en-US" sz="2400" b="1" dirty="0" err="1">
                <a:solidFill>
                  <a:srgbClr val="002060"/>
                </a:solidFill>
              </a:rPr>
              <a:t>chodesh</a:t>
            </a:r>
            <a:r>
              <a:rPr lang="en-US" sz="2400" b="1" dirty="0">
                <a:solidFill>
                  <a:srgbClr val="002060"/>
                </a:solidFill>
              </a:rPr>
              <a:t>&gt; in Isaiah 47:13.  </a:t>
            </a:r>
            <a:br>
              <a:rPr lang="en-US" sz="2400" b="1" dirty="0">
                <a:solidFill>
                  <a:srgbClr val="002060"/>
                </a:solidFill>
              </a:rPr>
            </a:br>
            <a:r>
              <a:rPr lang="en-US" sz="2400" b="1" dirty="0">
                <a:solidFill>
                  <a:srgbClr val="002060"/>
                </a:solidFill>
              </a:rPr>
              <a:t>Findings:  their </a:t>
            </a:r>
            <a:r>
              <a:rPr lang="en-US" sz="2400" b="1" dirty="0" err="1">
                <a:solidFill>
                  <a:srgbClr val="002060"/>
                </a:solidFill>
              </a:rPr>
              <a:t>mis</a:t>
            </a:r>
            <a:r>
              <a:rPr lang="en-US" sz="2400" b="1" dirty="0">
                <a:solidFill>
                  <a:srgbClr val="002060"/>
                </a:solidFill>
              </a:rPr>
              <a:t>-translation was deliberate!</a:t>
            </a:r>
          </a:p>
        </p:txBody>
      </p:sp>
      <p:sp>
        <p:nvSpPr>
          <p:cNvPr id="25" name="Content Placeholder 2"/>
          <p:cNvSpPr txBox="1">
            <a:spLocks/>
          </p:cNvSpPr>
          <p:nvPr/>
        </p:nvSpPr>
        <p:spPr>
          <a:xfrm>
            <a:off x="5266878" y="2438400"/>
            <a:ext cx="6391722" cy="1109770"/>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chemeClr val="bg2">
                    <a:lumMod val="25000"/>
                  </a:schemeClr>
                </a:solidFill>
              </a:rPr>
              <a:t>Examination of 10 different translations (of many) that clearly give the true interpretation for the context of Isaiah 47:13.</a:t>
            </a:r>
          </a:p>
        </p:txBody>
      </p:sp>
      <p:sp>
        <p:nvSpPr>
          <p:cNvPr id="26" name="Content Placeholder 2"/>
          <p:cNvSpPr txBox="1">
            <a:spLocks/>
          </p:cNvSpPr>
          <p:nvPr/>
        </p:nvSpPr>
        <p:spPr>
          <a:xfrm>
            <a:off x="5281674" y="3809999"/>
            <a:ext cx="6376926" cy="1159217"/>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6600"/>
                </a:solidFill>
              </a:rPr>
              <a:t>Examination of 3 Bible Commentators for their insight into the proper meaning and history of </a:t>
            </a:r>
            <a:br>
              <a:rPr lang="en-US" sz="2400" b="1" dirty="0">
                <a:solidFill>
                  <a:srgbClr val="006600"/>
                </a:solidFill>
              </a:rPr>
            </a:br>
            <a:r>
              <a:rPr lang="en-US" sz="2400" b="1" dirty="0">
                <a:solidFill>
                  <a:srgbClr val="006600"/>
                </a:solidFill>
              </a:rPr>
              <a:t>Isaiah 47:13.  They agree with proper context.</a:t>
            </a:r>
          </a:p>
        </p:txBody>
      </p:sp>
      <p:sp>
        <p:nvSpPr>
          <p:cNvPr id="27" name="Content Placeholder 2"/>
          <p:cNvSpPr txBox="1">
            <a:spLocks/>
          </p:cNvSpPr>
          <p:nvPr/>
        </p:nvSpPr>
        <p:spPr>
          <a:xfrm>
            <a:off x="5266878" y="5146875"/>
            <a:ext cx="63917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494E16"/>
                </a:solidFill>
              </a:rPr>
              <a:t>The Old Testament history search began with Adam to Noah to see if any patriarchs were involved &amp; trapped in the worship of ‘no gods.’ </a:t>
            </a:r>
            <a:endParaRPr lang="en-US" sz="2400" b="1" strike="sngStrike" dirty="0">
              <a:solidFill>
                <a:srgbClr val="494E16"/>
              </a:solidFill>
            </a:endParaRPr>
          </a:p>
        </p:txBody>
      </p:sp>
      <p:sp>
        <p:nvSpPr>
          <p:cNvPr id="28" name="TextBox 27"/>
          <p:cNvSpPr txBox="1"/>
          <p:nvPr/>
        </p:nvSpPr>
        <p:spPr>
          <a:xfrm>
            <a:off x="13540866" y="4801870"/>
            <a:ext cx="551519" cy="1815882"/>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rgbClr val="7030A0"/>
                </a:solidFill>
                <a:effectLst>
                  <a:outerShdw blurRad="50800" dist="39000" dir="5460000" algn="tl">
                    <a:srgbClr val="000000">
                      <a:alpha val="38000"/>
                    </a:srgbClr>
                  </a:outerShdw>
                </a:effectLst>
              </a:rPr>
              <a:t>NEW</a:t>
            </a:r>
            <a:br>
              <a:rPr lang="en-US" sz="2800" b="1" dirty="0">
                <a:ln w="11430"/>
                <a:solidFill>
                  <a:srgbClr val="7030A0"/>
                </a:solidFill>
                <a:effectLst>
                  <a:outerShdw blurRad="50800" dist="39000" dir="5460000" algn="tl">
                    <a:srgbClr val="000000">
                      <a:alpha val="38000"/>
                    </a:srgbClr>
                  </a:outerShdw>
                </a:effectLst>
              </a:rPr>
            </a:br>
            <a:endParaRPr lang="en-US" sz="2800" b="1" dirty="0">
              <a:ln w="11430"/>
              <a:solidFill>
                <a:srgbClr val="7030A0"/>
              </a:solidFill>
              <a:effectLst>
                <a:outerShdw blurRad="50800" dist="39000" dir="5460000" algn="tl">
                  <a:srgbClr val="000000">
                    <a:alpha val="38000"/>
                  </a:srgbClr>
                </a:outerShdw>
              </a:effectLst>
            </a:endParaRPr>
          </a:p>
        </p:txBody>
      </p:sp>
      <p:sp>
        <p:nvSpPr>
          <p:cNvPr id="29" name="TextBox 28"/>
          <p:cNvSpPr txBox="1"/>
          <p:nvPr/>
        </p:nvSpPr>
        <p:spPr>
          <a:xfrm>
            <a:off x="13563600" y="869950"/>
            <a:ext cx="551519" cy="3785652"/>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dirty="0">
                <a:ln w="11430"/>
                <a:solidFill>
                  <a:srgbClr val="8E002F"/>
                </a:solidFill>
                <a:effectLst>
                  <a:outerShdw blurRad="50800" dist="39000" dir="5460000" algn="tl">
                    <a:srgbClr val="000000">
                      <a:alpha val="38000"/>
                    </a:srgbClr>
                  </a:outerShdw>
                </a:effectLst>
              </a:rPr>
              <a:t>R</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V</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I</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W</a:t>
            </a:r>
          </a:p>
        </p:txBody>
      </p:sp>
      <p:sp>
        <p:nvSpPr>
          <p:cNvPr id="30" name="Slide Number Placeholder 1"/>
          <p:cNvSpPr txBox="1">
            <a:spLocks/>
          </p:cNvSpPr>
          <p:nvPr/>
        </p:nvSpPr>
        <p:spPr>
          <a:xfrm>
            <a:off x="11353800" y="646176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2000" smtClean="0">
                <a:solidFill>
                  <a:schemeClr val="tx1"/>
                </a:solidFill>
              </a:rPr>
              <a:pPr/>
              <a:t>8</a:t>
            </a:fld>
            <a:endParaRPr lang="en-US" sz="2000" dirty="0">
              <a:solidFill>
                <a:schemeClr val="tx1"/>
              </a:solidFill>
            </a:endParaRPr>
          </a:p>
        </p:txBody>
      </p:sp>
      <p:sp>
        <p:nvSpPr>
          <p:cNvPr id="31" name="Title 1"/>
          <p:cNvSpPr txBox="1">
            <a:spLocks/>
          </p:cNvSpPr>
          <p:nvPr/>
        </p:nvSpPr>
        <p:spPr>
          <a:xfrm>
            <a:off x="428666" y="4981555"/>
            <a:ext cx="4829134" cy="390107"/>
          </a:xfrm>
          <a:prstGeom prst="roundRect">
            <a:avLst/>
          </a:prstGeom>
          <a:solidFill>
            <a:srgbClr val="FDEDCB"/>
          </a:solidFill>
          <a:ln w="57150">
            <a:solidFill>
              <a:schemeClr val="accent5">
                <a:lumMod val="75000"/>
              </a:schemeClr>
            </a:solidFill>
          </a:ln>
          <a:scene3d>
            <a:camera prst="orthographicFront"/>
            <a:lightRig rig="flat" dir="tl">
              <a:rot lat="0" lon="0" rev="6600000"/>
            </a:lightRig>
          </a:scene3d>
          <a:sp3d>
            <a:bevelT w="165100" prst="coolSlant"/>
          </a:sp3d>
        </p:spPr>
        <p:txBody>
          <a:bodyPr vert="horz" anchor="ctr">
            <a:normAutofit fontScale="92500" lnSpcReduction="20000"/>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2000" b="1" dirty="0">
                <a:ln w="11430"/>
                <a:solidFill>
                  <a:srgbClr val="008080"/>
                </a:solidFill>
                <a:latin typeface="Arial Rounded MT Bold" pitchFamily="34" charset="0"/>
              </a:rPr>
              <a:t>Mapping</a:t>
            </a:r>
            <a:r>
              <a:rPr lang="en-US" sz="2000" b="1" dirty="0">
                <a:ln w="11430"/>
                <a:solidFill>
                  <a:srgbClr val="8E002F"/>
                </a:solidFill>
                <a:latin typeface="Arial Rounded MT Bold" pitchFamily="34" charset="0"/>
              </a:rPr>
              <a:t> </a:t>
            </a:r>
            <a:r>
              <a:rPr lang="en-US" sz="2000" b="1" dirty="0">
                <a:ln w="11430"/>
                <a:solidFill>
                  <a:srgbClr val="008080"/>
                </a:solidFill>
                <a:latin typeface="Arial Rounded MT Bold" pitchFamily="34" charset="0"/>
              </a:rPr>
              <a:t>the Topics for </a:t>
            </a:r>
            <a:r>
              <a:rPr lang="en-US" sz="2000" b="1" dirty="0" err="1">
                <a:ln w="11430"/>
                <a:solidFill>
                  <a:srgbClr val="8E002F"/>
                </a:solidFill>
                <a:latin typeface="Arial Rounded MT Bold" pitchFamily="34" charset="0"/>
              </a:rPr>
              <a:t>Tanach</a:t>
            </a:r>
            <a:r>
              <a:rPr lang="en-US" sz="2000" b="1" dirty="0">
                <a:ln w="11430"/>
                <a:solidFill>
                  <a:srgbClr val="8E002F"/>
                </a:solidFill>
                <a:latin typeface="Arial Rounded MT Bold" pitchFamily="34" charset="0"/>
              </a:rPr>
              <a:t> History </a:t>
            </a:r>
          </a:p>
        </p:txBody>
      </p:sp>
      <p:sp>
        <p:nvSpPr>
          <p:cNvPr id="16" name="Rectangle 15"/>
          <p:cNvSpPr/>
          <p:nvPr/>
        </p:nvSpPr>
        <p:spPr>
          <a:xfrm>
            <a:off x="1196843" y="1671935"/>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006600"/>
                </a:solidFill>
                <a:effectLst>
                  <a:outerShdw blurRad="25400" algn="tl" rotWithShape="0">
                    <a:srgbClr val="000000">
                      <a:alpha val="43000"/>
                    </a:srgbClr>
                  </a:outerShdw>
                </a:effectLst>
              </a:rPr>
              <a:t>(Moon Part #7)</a:t>
            </a:r>
          </a:p>
        </p:txBody>
      </p:sp>
      <p:sp>
        <p:nvSpPr>
          <p:cNvPr id="17" name="Rectangle 16"/>
          <p:cNvSpPr/>
          <p:nvPr/>
        </p:nvSpPr>
        <p:spPr>
          <a:xfrm>
            <a:off x="1198928" y="30581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006600"/>
                </a:solidFill>
                <a:effectLst>
                  <a:outerShdw blurRad="25400" algn="tl" rotWithShape="0">
                    <a:srgbClr val="000000">
                      <a:alpha val="43000"/>
                    </a:srgbClr>
                  </a:outerShdw>
                </a:effectLst>
              </a:rPr>
              <a:t>(Moon Part #7)</a:t>
            </a:r>
          </a:p>
        </p:txBody>
      </p:sp>
      <p:sp>
        <p:nvSpPr>
          <p:cNvPr id="32" name="Rectangle 31"/>
          <p:cNvSpPr/>
          <p:nvPr/>
        </p:nvSpPr>
        <p:spPr>
          <a:xfrm>
            <a:off x="1207625" y="44297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rgbClr val="006600"/>
                </a:solidFill>
                <a:effectLst>
                  <a:outerShdw blurRad="25400" algn="tl" rotWithShape="0">
                    <a:srgbClr val="000000">
                      <a:alpha val="43000"/>
                    </a:srgbClr>
                  </a:outerShdw>
                </a:effectLst>
              </a:rPr>
              <a:t>(Moon Part #7)</a:t>
            </a:r>
          </a:p>
        </p:txBody>
      </p:sp>
      <p:sp>
        <p:nvSpPr>
          <p:cNvPr id="33" name="Rectangle 32"/>
          <p:cNvSpPr/>
          <p:nvPr/>
        </p:nvSpPr>
        <p:spPr>
          <a:xfrm>
            <a:off x="1234461" y="5862134"/>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
        <p:nvSpPr>
          <p:cNvPr id="34" name="TextBox 33"/>
          <p:cNvSpPr txBox="1"/>
          <p:nvPr/>
        </p:nvSpPr>
        <p:spPr>
          <a:xfrm>
            <a:off x="11640820" y="913472"/>
            <a:ext cx="551519" cy="2677656"/>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chemeClr val="accent1">
                    <a:lumMod val="75000"/>
                  </a:schemeClr>
                </a:solidFill>
                <a:effectLst>
                  <a:outerShdw blurRad="50800" dist="39000" dir="5460000" algn="tl">
                    <a:srgbClr val="000000">
                      <a:alpha val="38000"/>
                    </a:srgbClr>
                  </a:outerShdw>
                </a:effectLst>
              </a:rPr>
              <a:t>R</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E</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V</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I</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E</a:t>
            </a:r>
            <a:br>
              <a:rPr lang="en-US" sz="2800" b="1" dirty="0">
                <a:ln w="11430"/>
                <a:solidFill>
                  <a:schemeClr val="accent1">
                    <a:lumMod val="75000"/>
                  </a:schemeClr>
                </a:solidFill>
                <a:effectLst>
                  <a:outerShdw blurRad="50800" dist="39000" dir="5460000" algn="tl">
                    <a:srgbClr val="000000">
                      <a:alpha val="38000"/>
                    </a:srgbClr>
                  </a:outerShdw>
                </a:effectLst>
              </a:rPr>
            </a:br>
            <a:r>
              <a:rPr lang="en-US" sz="2800" b="1" dirty="0">
                <a:ln w="11430"/>
                <a:solidFill>
                  <a:schemeClr val="accent1">
                    <a:lumMod val="75000"/>
                  </a:schemeClr>
                </a:solidFill>
                <a:effectLst>
                  <a:outerShdw blurRad="50800" dist="39000" dir="5460000" algn="tl">
                    <a:srgbClr val="000000">
                      <a:alpha val="38000"/>
                    </a:srgbClr>
                  </a:outerShdw>
                </a:effectLst>
              </a:rPr>
              <a:t>W</a:t>
            </a:r>
          </a:p>
        </p:txBody>
      </p:sp>
      <p:sp>
        <p:nvSpPr>
          <p:cNvPr id="35" name="TextBox 34"/>
          <p:cNvSpPr txBox="1"/>
          <p:nvPr/>
        </p:nvSpPr>
        <p:spPr>
          <a:xfrm>
            <a:off x="11640481" y="3723144"/>
            <a:ext cx="551519" cy="2677656"/>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rgbClr val="8E002F"/>
                </a:solidFill>
                <a:effectLst>
                  <a:outerShdw blurRad="50800" dist="39000" dir="5460000" algn="tl">
                    <a:srgbClr val="000000">
                      <a:alpha val="38000"/>
                    </a:srgbClr>
                  </a:outerShdw>
                </a:effectLst>
              </a:rPr>
              <a:t>R</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E</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V</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I</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E</a:t>
            </a:r>
            <a:br>
              <a:rPr lang="en-US" sz="2800" b="1" dirty="0">
                <a:ln w="11430"/>
                <a:solidFill>
                  <a:srgbClr val="8E002F"/>
                </a:solidFill>
                <a:effectLst>
                  <a:outerShdw blurRad="50800" dist="39000" dir="5460000" algn="tl">
                    <a:srgbClr val="000000">
                      <a:alpha val="38000"/>
                    </a:srgbClr>
                  </a:outerShdw>
                </a:effectLst>
              </a:rPr>
            </a:br>
            <a:r>
              <a:rPr lang="en-US" sz="2800" b="1" dirty="0">
                <a:ln w="11430"/>
                <a:solidFill>
                  <a:srgbClr val="8E002F"/>
                </a:solidFill>
                <a:effectLst>
                  <a:outerShdw blurRad="50800" dist="39000" dir="5460000" algn="tl">
                    <a:srgbClr val="000000">
                      <a:alpha val="38000"/>
                    </a:srgbClr>
                  </a:outerShdw>
                </a:effectLst>
              </a:rPr>
              <a:t>W</a:t>
            </a:r>
          </a:p>
        </p:txBody>
      </p:sp>
    </p:spTree>
    <p:extLst>
      <p:ext uri="{BB962C8B-B14F-4D97-AF65-F5344CB8AC3E}">
        <p14:creationId xmlns:p14="http://schemas.microsoft.com/office/powerpoint/2010/main" val="124122362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wipe(up)">
                                      <p:cBhvr>
                                        <p:cTn id="7" dur="2000"/>
                                        <p:tgtEl>
                                          <p:spTgt spid="34">
                                            <p:txEl>
                                              <p:pRg st="0" end="0"/>
                                            </p:txEl>
                                          </p:spTgt>
                                        </p:tgtEl>
                                      </p:cBhvr>
                                    </p:animEffect>
                                  </p:childTnLst>
                                </p:cTn>
                              </p:par>
                            </p:childTnLst>
                          </p:cTn>
                        </p:par>
                        <p:par>
                          <p:cTn id="8" fill="hold">
                            <p:stCondLst>
                              <p:cond delay="2000"/>
                            </p:stCondLst>
                            <p:childTnLst>
                              <p:par>
                                <p:cTn id="9" presetID="22" presetClass="entr" presetSubtype="8" fill="hold" nodeType="afterEffect">
                                  <p:stCondLst>
                                    <p:cond delay="1000"/>
                                  </p:stCondLst>
                                  <p:childTnLst>
                                    <p:set>
                                      <p:cBhvr>
                                        <p:cTn id="10" dur="1" fill="hold">
                                          <p:stCondLst>
                                            <p:cond delay="0"/>
                                          </p:stCondLst>
                                        </p:cTn>
                                        <p:tgtEl>
                                          <p:spTgt spid="25">
                                            <p:txEl>
                                              <p:pRg st="0" end="0"/>
                                            </p:txEl>
                                          </p:spTgt>
                                        </p:tgtEl>
                                        <p:attrNameLst>
                                          <p:attrName>style.visibility</p:attrName>
                                        </p:attrNameLst>
                                      </p:cBhvr>
                                      <p:to>
                                        <p:strVal val="visible"/>
                                      </p:to>
                                    </p:set>
                                    <p:animEffect transition="in" filter="wipe(left)">
                                      <p:cBhvr>
                                        <p:cTn id="11" dur="1750"/>
                                        <p:tgtEl>
                                          <p:spTgt spid="25">
                                            <p:txEl>
                                              <p:pRg st="0" end="0"/>
                                            </p:txEl>
                                          </p:spTgt>
                                        </p:tgtEl>
                                      </p:cBhvr>
                                    </p:animEffect>
                                  </p:childTnLst>
                                </p:cTn>
                              </p:par>
                              <p:par>
                                <p:cTn id="12" presetID="22" presetClass="entr" presetSubtype="1" fill="hold" nodeType="withEffect">
                                  <p:stCondLst>
                                    <p:cond delay="0"/>
                                  </p:stCondLst>
                                  <p:childTnLst>
                                    <p:set>
                                      <p:cBhvr>
                                        <p:cTn id="13" dur="1" fill="hold">
                                          <p:stCondLst>
                                            <p:cond delay="0"/>
                                          </p:stCondLst>
                                        </p:cTn>
                                        <p:tgtEl>
                                          <p:spTgt spid="35">
                                            <p:txEl>
                                              <p:pRg st="0" end="0"/>
                                            </p:txEl>
                                          </p:spTgt>
                                        </p:tgtEl>
                                        <p:attrNameLst>
                                          <p:attrName>style.visibility</p:attrName>
                                        </p:attrNameLst>
                                      </p:cBhvr>
                                      <p:to>
                                        <p:strVal val="visible"/>
                                      </p:to>
                                    </p:set>
                                    <p:animEffect transition="in" filter="wipe(up)">
                                      <p:cBhvr>
                                        <p:cTn id="14" dur="2000"/>
                                        <p:tgtEl>
                                          <p:spTgt spid="35">
                                            <p:txEl>
                                              <p:pRg st="0" end="0"/>
                                            </p:txEl>
                                          </p:spTgt>
                                        </p:tgtEl>
                                      </p:cBhvr>
                                    </p:animEffect>
                                  </p:childTnLst>
                                </p:cTn>
                              </p:par>
                            </p:childTnLst>
                          </p:cTn>
                        </p:par>
                        <p:par>
                          <p:cTn id="15" fill="hold">
                            <p:stCondLst>
                              <p:cond delay="4750"/>
                            </p:stCondLst>
                            <p:childTnLst>
                              <p:par>
                                <p:cTn id="16" presetID="22" presetClass="entr" presetSubtype="8" fill="hold" nodeType="afterEffect">
                                  <p:stCondLst>
                                    <p:cond delay="100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wipe(left)">
                                      <p:cBhvr>
                                        <p:cTn id="18" dur="1750"/>
                                        <p:tgtEl>
                                          <p:spTgt spid="26">
                                            <p:txEl>
                                              <p:pRg st="0" end="0"/>
                                            </p:txEl>
                                          </p:spTgt>
                                        </p:tgtEl>
                                      </p:cBhvr>
                                    </p:animEffect>
                                  </p:childTnLst>
                                </p:cTn>
                              </p:par>
                            </p:childTnLst>
                          </p:cTn>
                        </p:par>
                        <p:par>
                          <p:cTn id="19" fill="hold">
                            <p:stCondLst>
                              <p:cond delay="7500"/>
                            </p:stCondLst>
                            <p:childTnLst>
                              <p:par>
                                <p:cTn id="20" presetID="22" presetClass="entr" presetSubtype="8" fill="hold" nodeType="afterEffect">
                                  <p:stCondLst>
                                    <p:cond delay="1000"/>
                                  </p:stCondLst>
                                  <p:childTnLst>
                                    <p:set>
                                      <p:cBhvr>
                                        <p:cTn id="21" dur="1" fill="hold">
                                          <p:stCondLst>
                                            <p:cond delay="0"/>
                                          </p:stCondLst>
                                        </p:cTn>
                                        <p:tgtEl>
                                          <p:spTgt spid="27">
                                            <p:txEl>
                                              <p:pRg st="0" end="0"/>
                                            </p:txEl>
                                          </p:spTgt>
                                        </p:tgtEl>
                                        <p:attrNameLst>
                                          <p:attrName>style.visibility</p:attrName>
                                        </p:attrNameLst>
                                      </p:cBhvr>
                                      <p:to>
                                        <p:strVal val="visible"/>
                                      </p:to>
                                    </p:set>
                                    <p:animEffect transition="in" filter="wipe(left)">
                                      <p:cBhvr>
                                        <p:cTn id="22" dur="175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249679"/>
            <a:ext cx="11353801" cy="3647757"/>
          </a:xfrm>
          <a:solidFill>
            <a:schemeClr val="accent6">
              <a:lumMod val="50000"/>
              <a:alpha val="42000"/>
            </a:schemeClr>
          </a:solidFill>
          <a:scene3d>
            <a:camera prst="orthographicFront"/>
            <a:lightRig rig="threePt" dir="t"/>
          </a:scene3d>
          <a:sp3d>
            <a:bevelT w="152400" h="50800" prst="softRound"/>
          </a:sp3d>
        </p:spPr>
        <p:txBody>
          <a:bodyPr>
            <a:noAutofit/>
          </a:bodyPr>
          <a:lstStyle/>
          <a:p>
            <a:r>
              <a:rPr lang="en-US" sz="3400" b="1" spc="50" dirty="0">
                <a:ln w="12700" cmpd="sng">
                  <a:solidFill>
                    <a:schemeClr val="tx1"/>
                  </a:solidFill>
                  <a:prstDash val="solid"/>
                </a:ln>
                <a:solidFill>
                  <a:schemeClr val="accent6">
                    <a:tint val="1000"/>
                  </a:schemeClr>
                </a:solidFill>
                <a:effectLst>
                  <a:glow>
                    <a:schemeClr val="bg1">
                      <a:alpha val="58000"/>
                    </a:schemeClr>
                  </a:glow>
                </a:effectLst>
              </a:rPr>
              <a:t>The Sundial Miracle of 700 BC should have been a sign </a:t>
            </a:r>
            <a:br>
              <a:rPr lang="en-US" sz="3400" b="1" spc="50" dirty="0">
                <a:ln w="12700" cmpd="sng">
                  <a:solidFill>
                    <a:schemeClr val="tx1"/>
                  </a:solidFill>
                  <a:prstDash val="solid"/>
                </a:ln>
                <a:solidFill>
                  <a:schemeClr val="accent6">
                    <a:tint val="1000"/>
                  </a:schemeClr>
                </a:solidFill>
                <a:effectLst>
                  <a:glow>
                    <a:schemeClr val="bg1">
                      <a:alpha val="58000"/>
                    </a:schemeClr>
                  </a:glow>
                </a:effectLst>
              </a:rPr>
            </a:br>
            <a:r>
              <a:rPr lang="en-US" sz="3400" b="1" spc="50" dirty="0">
                <a:ln w="12700" cmpd="sng">
                  <a:solidFill>
                    <a:schemeClr val="tx1"/>
                  </a:solidFill>
                  <a:prstDash val="solid"/>
                </a:ln>
                <a:solidFill>
                  <a:schemeClr val="accent6">
                    <a:tint val="1000"/>
                  </a:schemeClr>
                </a:solidFill>
                <a:effectLst>
                  <a:glow>
                    <a:schemeClr val="bg1">
                      <a:alpha val="58000"/>
                    </a:schemeClr>
                  </a:glow>
                </a:effectLst>
              </a:rPr>
              <a:t>to apostate Judah to return to the Old Paths {</a:t>
            </a:r>
            <a:r>
              <a:rPr lang="en-US" sz="3400" b="1" u="sng" spc="50" dirty="0">
                <a:ln w="19050" cmpd="sng">
                  <a:solidFill>
                    <a:srgbClr val="4827BF"/>
                  </a:solidFill>
                  <a:prstDash val="solid"/>
                </a:ln>
                <a:solidFill>
                  <a:schemeClr val="accent6">
                    <a:tint val="1000"/>
                  </a:schemeClr>
                </a:solidFill>
                <a:effectLst>
                  <a:glow>
                    <a:srgbClr val="FFFF00">
                      <a:alpha val="58000"/>
                    </a:srgbClr>
                  </a:glow>
                </a:effectLst>
              </a:rPr>
              <a:t>The Wa</a:t>
            </a:r>
            <a:r>
              <a:rPr lang="en-US" sz="3400" b="1" spc="50" dirty="0">
                <a:ln w="19050" cmpd="sng">
                  <a:solidFill>
                    <a:srgbClr val="4827BF"/>
                  </a:solidFill>
                  <a:prstDash val="solid"/>
                </a:ln>
                <a:solidFill>
                  <a:schemeClr val="accent6">
                    <a:tint val="1000"/>
                  </a:schemeClr>
                </a:solidFill>
                <a:effectLst>
                  <a:glow>
                    <a:srgbClr val="FFFF00">
                      <a:alpha val="58000"/>
                    </a:srgbClr>
                  </a:glow>
                </a:effectLst>
              </a:rPr>
              <a:t>y</a:t>
            </a:r>
            <a:r>
              <a:rPr lang="en-US" sz="3400" b="1" spc="50" dirty="0">
                <a:ln w="12700" cmpd="sng">
                  <a:solidFill>
                    <a:schemeClr val="tx1"/>
                  </a:solidFill>
                  <a:prstDash val="solid"/>
                </a:ln>
                <a:solidFill>
                  <a:schemeClr val="accent6">
                    <a:tint val="1000"/>
                  </a:schemeClr>
                </a:solidFill>
                <a:effectLst>
                  <a:glow>
                    <a:schemeClr val="bg1">
                      <a:alpha val="58000"/>
                    </a:schemeClr>
                  </a:glow>
                </a:effectLst>
              </a:rPr>
              <a:t>} </a:t>
            </a:r>
            <a:br>
              <a:rPr lang="en-US" sz="3400" b="1" spc="50" dirty="0">
                <a:ln w="12700" cmpd="sng">
                  <a:solidFill>
                    <a:schemeClr val="tx1"/>
                  </a:solidFill>
                  <a:prstDash val="solid"/>
                </a:ln>
                <a:solidFill>
                  <a:schemeClr val="accent6">
                    <a:tint val="1000"/>
                  </a:schemeClr>
                </a:solidFill>
                <a:effectLst>
                  <a:glow>
                    <a:schemeClr val="bg1">
                      <a:alpha val="58000"/>
                    </a:schemeClr>
                  </a:glow>
                </a:effectLst>
              </a:rPr>
            </a:br>
            <a:r>
              <a:rPr lang="en-US" sz="3400" b="1" spc="50" dirty="0">
                <a:ln w="12700" cmpd="sng">
                  <a:solidFill>
                    <a:schemeClr val="tx1"/>
                  </a:solidFill>
                  <a:prstDash val="solid"/>
                </a:ln>
                <a:solidFill>
                  <a:schemeClr val="accent6">
                    <a:tint val="1000"/>
                  </a:schemeClr>
                </a:solidFill>
                <a:effectLst>
                  <a:glow>
                    <a:schemeClr val="bg1">
                      <a:alpha val="58000"/>
                    </a:schemeClr>
                  </a:glow>
                </a:effectLst>
              </a:rPr>
              <a:t>of the Covenant Calendar.</a:t>
            </a:r>
          </a:p>
          <a:p>
            <a:r>
              <a:rPr lang="en-US" sz="3400" b="1" spc="50" dirty="0">
                <a:ln w="12700" cmpd="sng">
                  <a:solidFill>
                    <a:schemeClr val="tx1"/>
                  </a:solidFill>
                  <a:prstDash val="solid"/>
                </a:ln>
                <a:solidFill>
                  <a:schemeClr val="accent4"/>
                </a:solidFill>
                <a:effectLst>
                  <a:glow>
                    <a:schemeClr val="bg1">
                      <a:alpha val="58000"/>
                    </a:schemeClr>
                  </a:glow>
                </a:effectLst>
              </a:rPr>
              <a:t>The pagan moon-month contains less days than Yahuah’s festal month </a:t>
            </a:r>
            <a:r>
              <a:rPr lang="en-US" sz="3400" b="1" u="sng" spc="50" dirty="0">
                <a:ln w="12700" cmpd="sng">
                  <a:solidFill>
                    <a:schemeClr val="tx1"/>
                  </a:solidFill>
                  <a:prstDash val="solid"/>
                </a:ln>
                <a:solidFill>
                  <a:schemeClr val="accent4"/>
                </a:solidFill>
                <a:effectLst>
                  <a:glow>
                    <a:schemeClr val="bg1">
                      <a:alpha val="58000"/>
                    </a:schemeClr>
                  </a:glow>
                </a:effectLst>
              </a:rPr>
              <a:t>compromising</a:t>
            </a:r>
            <a:r>
              <a:rPr lang="en-US" sz="3400" b="1" spc="50" dirty="0">
                <a:ln w="12700" cmpd="sng">
                  <a:solidFill>
                    <a:schemeClr val="tx1"/>
                  </a:solidFill>
                  <a:prstDash val="solid"/>
                </a:ln>
                <a:solidFill>
                  <a:schemeClr val="accent4"/>
                </a:solidFill>
                <a:effectLst>
                  <a:glow>
                    <a:schemeClr val="bg1">
                      <a:alpha val="58000"/>
                    </a:schemeClr>
                  </a:glow>
                </a:effectLst>
              </a:rPr>
              <a:t> all festival worship statutes.</a:t>
            </a:r>
          </a:p>
          <a:p>
            <a:r>
              <a:rPr lang="en-US" sz="3400" b="1" spc="50" dirty="0">
                <a:ln w="12700" cmpd="sng">
                  <a:solidFill>
                    <a:schemeClr val="tx1"/>
                  </a:solidFill>
                  <a:prstDash val="solid"/>
                </a:ln>
                <a:solidFill>
                  <a:schemeClr val="accent3">
                    <a:lumMod val="60000"/>
                    <a:lumOff val="40000"/>
                  </a:schemeClr>
                </a:solidFill>
                <a:effectLst>
                  <a:glow>
                    <a:schemeClr val="bg1">
                      <a:alpha val="58000"/>
                    </a:schemeClr>
                  </a:glow>
                </a:effectLst>
              </a:rPr>
              <a:t>Many prophets continually beckoned Judah to forsake the homage of Baal, Ashtoreth, pagan festivals and calendars.</a:t>
            </a:r>
          </a:p>
        </p:txBody>
      </p:sp>
      <p:sp>
        <p:nvSpPr>
          <p:cNvPr id="9" name="Slide Number Placeholder 1"/>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600" b="1" smtClean="0">
                <a:solidFill>
                  <a:schemeClr val="accent4">
                    <a:lumMod val="20000"/>
                    <a:lumOff val="80000"/>
                  </a:schemeClr>
                </a:solidFill>
              </a:rPr>
              <a:pPr algn="r"/>
              <a:t>80</a:t>
            </a:fld>
            <a:endParaRPr lang="en-US" b="1" dirty="0">
              <a:solidFill>
                <a:schemeClr val="accent4">
                  <a:lumMod val="20000"/>
                  <a:lumOff val="80000"/>
                </a:schemeClr>
              </a:solidFill>
            </a:endParaRPr>
          </a:p>
        </p:txBody>
      </p:sp>
      <p:sp>
        <p:nvSpPr>
          <p:cNvPr id="11" name="Title 2"/>
          <p:cNvSpPr txBox="1">
            <a:spLocks/>
          </p:cNvSpPr>
          <p:nvPr/>
        </p:nvSpPr>
        <p:spPr>
          <a:xfrm>
            <a:off x="304800" y="0"/>
            <a:ext cx="11887199" cy="1325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80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Matura MT Script Capitals" pitchFamily="66" charset="0"/>
              </a:rPr>
              <a:t>Judah, the Tribe </a:t>
            </a:r>
            <a:r>
              <a:rPr lang="en-US" sz="3200" b="1" dirty="0">
                <a:ln w="11430">
                  <a:solidFill>
                    <a:srgbClr val="E25110"/>
                  </a:solidFill>
                </a:ln>
                <a:solidFill>
                  <a:schemeClr val="bg2">
                    <a:lumMod val="50000"/>
                  </a:schemeClr>
                </a:solidFill>
                <a:effectLst>
                  <a:outerShdw blurRad="50800" dist="39000" dir="5460000" algn="tl">
                    <a:srgbClr val="000000">
                      <a:alpha val="38000"/>
                    </a:srgbClr>
                  </a:outerShdw>
                </a:effectLst>
                <a:latin typeface="Arial Rounded MT Bold" pitchFamily="34" charset="0"/>
              </a:rPr>
              <a:t>(New Testament)</a:t>
            </a:r>
            <a:endParaRPr lang="en-US" sz="8000" b="1" dirty="0">
              <a:ln w="11430">
                <a:solidFill>
                  <a:srgbClr val="9E2A2A"/>
                </a:solidFill>
              </a:ln>
              <a:solidFill>
                <a:schemeClr val="bg2">
                  <a:lumMod val="50000"/>
                </a:schemeClr>
              </a:solidFill>
              <a:effectLst>
                <a:outerShdw blurRad="50800" dist="39000" dir="5460000" algn="tl">
                  <a:srgbClr val="000000">
                    <a:alpha val="38000"/>
                  </a:srgbClr>
                </a:outerShdw>
              </a:effectLst>
              <a:latin typeface="Arial Rounded MT Bold" pitchFamily="34" charset="0"/>
            </a:endParaRPr>
          </a:p>
        </p:txBody>
      </p:sp>
      <p:sp>
        <p:nvSpPr>
          <p:cNvPr id="2" name="Rectangle 1"/>
          <p:cNvSpPr/>
          <p:nvPr/>
        </p:nvSpPr>
        <p:spPr>
          <a:xfrm>
            <a:off x="411314" y="5257800"/>
            <a:ext cx="3398686" cy="707886"/>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prst="softRound"/>
              <a:contourClr>
                <a:schemeClr val="bg2"/>
              </a:contourClr>
            </a:sp3d>
          </a:bodyPr>
          <a:lstStyle/>
          <a:p>
            <a:pPr algn="ctr"/>
            <a:r>
              <a:rPr lang="en-US" sz="4000" b="1" cap="none" spc="0" dirty="0">
                <a:ln w="3175">
                  <a:solidFill>
                    <a:schemeClr val="accent5">
                      <a:lumMod val="50000"/>
                    </a:schemeClr>
                  </a:solidFill>
                </a:ln>
                <a:gradFill flip="none"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0" scaled="1"/>
                  <a:tileRect/>
                </a:gradFill>
                <a:effectLst/>
                <a:latin typeface="Ravie" pitchFamily="82" charset="0"/>
              </a:rPr>
              <a:t>Question:</a:t>
            </a:r>
          </a:p>
        </p:txBody>
      </p:sp>
      <p:sp>
        <p:nvSpPr>
          <p:cNvPr id="12" name="Content Placeholder 5"/>
          <p:cNvSpPr txBox="1">
            <a:spLocks/>
          </p:cNvSpPr>
          <p:nvPr/>
        </p:nvSpPr>
        <p:spPr>
          <a:xfrm>
            <a:off x="3810000" y="4897437"/>
            <a:ext cx="8001001" cy="1676400"/>
          </a:xfrm>
          <a:prstGeom prst="rect">
            <a:avLst/>
          </a:prstGeom>
          <a:solidFill>
            <a:schemeClr val="accent6">
              <a:lumMod val="50000"/>
              <a:alpha val="42000"/>
            </a:schemeClr>
          </a:solidFill>
          <a:scene3d>
            <a:camera prst="orthographicFront"/>
            <a:lightRig rig="threePt" dir="t"/>
          </a:scene3d>
          <a:sp3d>
            <a:bevelT w="152400" h="50800" prst="softRound"/>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spc="50" dirty="0">
                <a:ln w="12700" cmpd="sng">
                  <a:solidFill>
                    <a:schemeClr val="accent5">
                      <a:lumMod val="50000"/>
                    </a:schemeClr>
                  </a:solidFill>
                  <a:prstDash val="solid"/>
                </a:ln>
                <a:solidFill>
                  <a:schemeClr val="accent6">
                    <a:tint val="1000"/>
                  </a:schemeClr>
                </a:solidFill>
                <a:effectLst>
                  <a:glow rad="53100">
                    <a:schemeClr val="accent6">
                      <a:satMod val="180000"/>
                      <a:alpha val="30000"/>
                    </a:schemeClr>
                  </a:glow>
                </a:effectLst>
              </a:rPr>
              <a:t>If Judah would have restored the Covenant Calendar, is there a chance the people would have been given the knowledge of how to count out </a:t>
            </a:r>
            <a:br>
              <a:rPr lang="en-US" b="1" spc="50" dirty="0">
                <a:ln w="12700" cmpd="sng">
                  <a:solidFill>
                    <a:schemeClr val="accent5">
                      <a:lumMod val="50000"/>
                    </a:schemeClr>
                  </a:solidFill>
                  <a:prstDash val="solid"/>
                </a:ln>
                <a:solidFill>
                  <a:schemeClr val="accent6">
                    <a:tint val="1000"/>
                  </a:schemeClr>
                </a:solidFill>
                <a:effectLst>
                  <a:glow rad="53100">
                    <a:schemeClr val="accent6">
                      <a:satMod val="180000"/>
                      <a:alpha val="30000"/>
                    </a:schemeClr>
                  </a:glow>
                </a:effectLst>
              </a:rPr>
            </a:br>
            <a:r>
              <a:rPr lang="en-US" b="1" spc="50" dirty="0">
                <a:ln w="12700" cmpd="sng">
                  <a:solidFill>
                    <a:schemeClr val="accent5">
                      <a:lumMod val="50000"/>
                    </a:schemeClr>
                  </a:solidFill>
                  <a:prstDash val="solid"/>
                </a:ln>
                <a:solidFill>
                  <a:schemeClr val="accent6">
                    <a:tint val="1000"/>
                  </a:schemeClr>
                </a:solidFill>
                <a:effectLst>
                  <a:glow rad="53100">
                    <a:schemeClr val="accent6">
                      <a:satMod val="180000"/>
                      <a:alpha val="30000"/>
                    </a:schemeClr>
                  </a:glow>
                </a:effectLst>
              </a:rPr>
              <a:t>the Daniel 9 timelines to recognize the Messiah?  </a:t>
            </a:r>
          </a:p>
        </p:txBody>
      </p:sp>
    </p:spTree>
    <p:extLst>
      <p:ext uri="{BB962C8B-B14F-4D97-AF65-F5344CB8AC3E}">
        <p14:creationId xmlns:p14="http://schemas.microsoft.com/office/powerpoint/2010/main" val="211898659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250"/>
                                        <p:tgtEl>
                                          <p:spTgt spid="2"/>
                                        </p:tgtEl>
                                      </p:cBhvr>
                                    </p:animEffect>
                                  </p:childTnLst>
                                </p:cTn>
                              </p:par>
                              <p:par>
                                <p:cTn id="8" presetID="42" presetClass="entr" presetSubtype="0"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750"/>
                                        <p:tgtEl>
                                          <p:spTgt spid="12"/>
                                        </p:tgtEl>
                                      </p:cBhvr>
                                    </p:animEffect>
                                    <p:anim calcmode="lin" valueType="num">
                                      <p:cBhvr>
                                        <p:cTn id="11" dur="1750" fill="hold"/>
                                        <p:tgtEl>
                                          <p:spTgt spid="12"/>
                                        </p:tgtEl>
                                        <p:attrNameLst>
                                          <p:attrName>ppt_x</p:attrName>
                                        </p:attrNameLst>
                                      </p:cBhvr>
                                      <p:tavLst>
                                        <p:tav tm="0">
                                          <p:val>
                                            <p:strVal val="#ppt_x"/>
                                          </p:val>
                                        </p:tav>
                                        <p:tav tm="100000">
                                          <p:val>
                                            <p:strVal val="#ppt_x"/>
                                          </p:val>
                                        </p:tav>
                                      </p:tavLst>
                                    </p:anim>
                                    <p:anim calcmode="lin" valueType="num">
                                      <p:cBhvr>
                                        <p:cTn id="12" dur="1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1298622"/>
            <a:ext cx="7848600" cy="5535980"/>
          </a:xfrm>
        </p:spPr>
        <p:txBody>
          <a:bodyPr>
            <a:normAutofit fontScale="77500" lnSpcReduction="20000"/>
            <a:scene3d>
              <a:camera prst="orthographicFront"/>
              <a:lightRig rig="threePt" dir="t"/>
            </a:scene3d>
            <a:sp3d extrusionH="57150">
              <a:bevelT w="38100" h="38100"/>
            </a:sp3d>
          </a:bodyPr>
          <a:lstStyle/>
          <a:p>
            <a:pPr>
              <a:lnSpc>
                <a:spcPct val="120000"/>
              </a:lnSpc>
            </a:pPr>
            <a:r>
              <a:rPr lang="en-US" dirty="0">
                <a:solidFill>
                  <a:schemeClr val="accent5">
                    <a:lumMod val="75000"/>
                  </a:schemeClr>
                </a:solidFill>
              </a:rPr>
              <a:t>These leaders of Judah did not stay true to the written instructions of </a:t>
            </a:r>
            <a:r>
              <a:rPr lang="en-US" b="1" dirty="0">
                <a:solidFill>
                  <a:srgbClr val="0070C0"/>
                </a:solidFill>
              </a:rPr>
              <a:t>Yahuah</a:t>
            </a:r>
            <a:r>
              <a:rPr lang="en-US" dirty="0">
                <a:solidFill>
                  <a:schemeClr val="accent5">
                    <a:lumMod val="75000"/>
                  </a:schemeClr>
                </a:solidFill>
              </a:rPr>
              <a:t> – especially for His Covenant Calendar.  </a:t>
            </a:r>
            <a:r>
              <a:rPr lang="en-US" b="1" u="sng" dirty="0">
                <a:solidFill>
                  <a:schemeClr val="accent5">
                    <a:lumMod val="75000"/>
                  </a:schemeClr>
                </a:solidFill>
              </a:rPr>
              <a:t>They</a:t>
            </a:r>
            <a:r>
              <a:rPr lang="en-US" dirty="0">
                <a:solidFill>
                  <a:schemeClr val="accent5">
                    <a:lumMod val="75000"/>
                  </a:schemeClr>
                </a:solidFill>
              </a:rPr>
              <a:t> erroneously </a:t>
            </a:r>
            <a:r>
              <a:rPr lang="en-US" b="1" u="sng" dirty="0">
                <a:solidFill>
                  <a:schemeClr val="accent5">
                    <a:lumMod val="75000"/>
                  </a:schemeClr>
                </a:solidFill>
              </a:rPr>
              <a:t>professed authority to calculate the timing </a:t>
            </a:r>
            <a:br>
              <a:rPr lang="en-US" b="1" u="sng" dirty="0">
                <a:solidFill>
                  <a:schemeClr val="accent5">
                    <a:lumMod val="75000"/>
                  </a:schemeClr>
                </a:solidFill>
              </a:rPr>
            </a:br>
            <a:r>
              <a:rPr lang="en-US" b="1" u="sng" dirty="0">
                <a:solidFill>
                  <a:schemeClr val="accent5">
                    <a:lumMod val="75000"/>
                  </a:schemeClr>
                </a:solidFill>
              </a:rPr>
              <a:t>for the festival worship statutes</a:t>
            </a:r>
            <a:r>
              <a:rPr lang="en-US" dirty="0">
                <a:solidFill>
                  <a:schemeClr val="accent5">
                    <a:lumMod val="75000"/>
                  </a:schemeClr>
                </a:solidFill>
              </a:rPr>
              <a:t>.</a:t>
            </a:r>
          </a:p>
          <a:p>
            <a:pPr>
              <a:lnSpc>
                <a:spcPct val="120000"/>
              </a:lnSpc>
            </a:pPr>
            <a:r>
              <a:rPr lang="en-US" dirty="0">
                <a:solidFill>
                  <a:srgbClr val="006600"/>
                </a:solidFill>
              </a:rPr>
              <a:t>Judah’s leaders used instructions from the </a:t>
            </a:r>
            <a:r>
              <a:rPr lang="en-US" b="1" dirty="0">
                <a:solidFill>
                  <a:srgbClr val="006600"/>
                </a:solidFill>
              </a:rPr>
              <a:t>Mishnah</a:t>
            </a:r>
            <a:r>
              <a:rPr lang="en-US" dirty="0">
                <a:solidFill>
                  <a:srgbClr val="006600"/>
                </a:solidFill>
              </a:rPr>
              <a:t> </a:t>
            </a:r>
            <a:br>
              <a:rPr lang="en-US" dirty="0">
                <a:solidFill>
                  <a:srgbClr val="006600"/>
                </a:solidFill>
              </a:rPr>
            </a:br>
            <a:r>
              <a:rPr lang="en-US" dirty="0">
                <a:solidFill>
                  <a:srgbClr val="006600"/>
                </a:solidFill>
              </a:rPr>
              <a:t>(the </a:t>
            </a:r>
            <a:r>
              <a:rPr lang="en-US" b="1" dirty="0">
                <a:solidFill>
                  <a:srgbClr val="006600"/>
                </a:solidFill>
              </a:rPr>
              <a:t>oral law</a:t>
            </a:r>
            <a:r>
              <a:rPr lang="en-US" dirty="0">
                <a:solidFill>
                  <a:srgbClr val="006600"/>
                </a:solidFill>
              </a:rPr>
              <a:t> in Judaism), as opposed to the written </a:t>
            </a:r>
            <a:r>
              <a:rPr lang="en-US" b="1" dirty="0">
                <a:solidFill>
                  <a:srgbClr val="006600"/>
                </a:solidFill>
              </a:rPr>
              <a:t>Torah</a:t>
            </a:r>
            <a:r>
              <a:rPr lang="en-US" dirty="0">
                <a:solidFill>
                  <a:srgbClr val="006600"/>
                </a:solidFill>
              </a:rPr>
              <a:t>, </a:t>
            </a:r>
            <a:br>
              <a:rPr lang="en-US" dirty="0">
                <a:solidFill>
                  <a:srgbClr val="006600"/>
                </a:solidFill>
              </a:rPr>
            </a:br>
            <a:r>
              <a:rPr lang="en-US" dirty="0">
                <a:solidFill>
                  <a:srgbClr val="006600"/>
                </a:solidFill>
              </a:rPr>
              <a:t>or the </a:t>
            </a:r>
            <a:r>
              <a:rPr lang="en-US" b="1" dirty="0">
                <a:solidFill>
                  <a:srgbClr val="006600"/>
                </a:solidFill>
              </a:rPr>
              <a:t>Mosaic Law</a:t>
            </a:r>
            <a:r>
              <a:rPr lang="en-US" dirty="0">
                <a:solidFill>
                  <a:srgbClr val="006600"/>
                </a:solidFill>
              </a:rPr>
              <a:t>.  The </a:t>
            </a:r>
            <a:r>
              <a:rPr lang="en-US" b="1" dirty="0">
                <a:solidFill>
                  <a:srgbClr val="006600"/>
                </a:solidFill>
              </a:rPr>
              <a:t>Mishnah</a:t>
            </a:r>
            <a:r>
              <a:rPr lang="en-US" dirty="0">
                <a:solidFill>
                  <a:srgbClr val="006600"/>
                </a:solidFill>
              </a:rPr>
              <a:t> also laid a multitude of burdens on the people (Matt 23:4).</a:t>
            </a:r>
          </a:p>
          <a:p>
            <a:pPr>
              <a:lnSpc>
                <a:spcPct val="120000"/>
              </a:lnSpc>
            </a:pPr>
            <a:r>
              <a:rPr lang="en-US" dirty="0">
                <a:solidFill>
                  <a:srgbClr val="C00000"/>
                </a:solidFill>
              </a:rPr>
              <a:t>The </a:t>
            </a:r>
            <a:r>
              <a:rPr lang="en-US" b="1" dirty="0">
                <a:solidFill>
                  <a:srgbClr val="C00000"/>
                </a:solidFill>
              </a:rPr>
              <a:t>Mishnah</a:t>
            </a:r>
            <a:r>
              <a:rPr lang="en-US" dirty="0">
                <a:solidFill>
                  <a:srgbClr val="C00000"/>
                </a:solidFill>
              </a:rPr>
              <a:t> was collected and committed to writing about </a:t>
            </a:r>
            <a:br>
              <a:rPr lang="en-US" dirty="0">
                <a:solidFill>
                  <a:srgbClr val="C00000"/>
                </a:solidFill>
              </a:rPr>
            </a:br>
            <a:r>
              <a:rPr lang="en-US" dirty="0">
                <a:solidFill>
                  <a:srgbClr val="C00000"/>
                </a:solidFill>
              </a:rPr>
              <a:t>200 AD and forms part of the </a:t>
            </a:r>
            <a:r>
              <a:rPr lang="en-US" b="1" u="sng" dirty="0">
                <a:solidFill>
                  <a:srgbClr val="C00000"/>
                </a:solidFill>
              </a:rPr>
              <a:t>Talmud</a:t>
            </a:r>
            <a:r>
              <a:rPr lang="en-US" dirty="0">
                <a:solidFill>
                  <a:srgbClr val="C00000"/>
                </a:solidFill>
              </a:rPr>
              <a:t>.</a:t>
            </a:r>
          </a:p>
          <a:p>
            <a:pPr>
              <a:lnSpc>
                <a:spcPct val="120000"/>
              </a:lnSpc>
            </a:pPr>
            <a:r>
              <a:rPr lang="en-US" b="1" dirty="0">
                <a:ln>
                  <a:solidFill>
                    <a:srgbClr val="002060"/>
                  </a:solidFill>
                </a:ln>
                <a:solidFill>
                  <a:srgbClr val="7030A0"/>
                </a:solidFill>
              </a:rPr>
              <a:t>At the end of </a:t>
            </a:r>
            <a:r>
              <a:rPr lang="en-US" b="1" dirty="0">
                <a:ln>
                  <a:solidFill>
                    <a:srgbClr val="002060"/>
                  </a:solidFill>
                </a:ln>
                <a:solidFill>
                  <a:srgbClr val="0070C0"/>
                </a:solidFill>
              </a:rPr>
              <a:t>Yahusha’s</a:t>
            </a:r>
            <a:r>
              <a:rPr lang="en-US" b="1" dirty="0">
                <a:ln>
                  <a:solidFill>
                    <a:srgbClr val="002060"/>
                  </a:solidFill>
                </a:ln>
                <a:solidFill>
                  <a:srgbClr val="7030A0"/>
                </a:solidFill>
              </a:rPr>
              <a:t> ministry, He exposed the atrocious intentions of these leaders to the people while staying true </a:t>
            </a:r>
            <a:br>
              <a:rPr lang="en-US" b="1" dirty="0">
                <a:ln>
                  <a:solidFill>
                    <a:srgbClr val="002060"/>
                  </a:solidFill>
                </a:ln>
                <a:solidFill>
                  <a:srgbClr val="7030A0"/>
                </a:solidFill>
              </a:rPr>
            </a:br>
            <a:r>
              <a:rPr lang="en-US" b="1" dirty="0">
                <a:ln>
                  <a:solidFill>
                    <a:srgbClr val="002060"/>
                  </a:solidFill>
                </a:ln>
                <a:solidFill>
                  <a:srgbClr val="7030A0"/>
                </a:solidFill>
              </a:rPr>
              <a:t>to His Covenant Calendar through His actions, miracles and parables.</a:t>
            </a:r>
          </a:p>
        </p:txBody>
      </p:sp>
      <p:sp>
        <p:nvSpPr>
          <p:cNvPr id="9" name="Slide Number Placeholder 1"/>
          <p:cNvSpPr txBox="1">
            <a:spLocks/>
          </p:cNvSpPr>
          <p:nvPr/>
        </p:nvSpPr>
        <p:spPr>
          <a:xfrm>
            <a:off x="9441084" y="646947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600" b="1" smtClean="0">
                <a:solidFill>
                  <a:srgbClr val="713A1F"/>
                </a:solidFill>
              </a:rPr>
              <a:pPr algn="r"/>
              <a:t>81</a:t>
            </a:fld>
            <a:endParaRPr lang="en-US" b="1" dirty="0">
              <a:solidFill>
                <a:srgbClr val="713A1F"/>
              </a:solidFill>
            </a:endParaRPr>
          </a:p>
        </p:txBody>
      </p:sp>
      <p:sp>
        <p:nvSpPr>
          <p:cNvPr id="11" name="Title 2"/>
          <p:cNvSpPr txBox="1">
            <a:spLocks/>
          </p:cNvSpPr>
          <p:nvPr/>
        </p:nvSpPr>
        <p:spPr>
          <a:xfrm>
            <a:off x="152400" y="121920"/>
            <a:ext cx="11734800" cy="944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6600" b="1" dirty="0">
                <a:ln w="11430">
                  <a:solidFill>
                    <a:srgbClr val="E25110"/>
                  </a:solidFill>
                </a:ln>
                <a:solidFill>
                  <a:schemeClr val="accent5">
                    <a:lumMod val="50000"/>
                  </a:schemeClr>
                </a:solidFill>
                <a:effectLst>
                  <a:outerShdw blurRad="50800" dist="39000" dir="5460000" algn="tl">
                    <a:srgbClr val="000000">
                      <a:alpha val="38000"/>
                    </a:srgbClr>
                  </a:outerShdw>
                </a:effectLst>
                <a:latin typeface="Matura MT Script Capitals" pitchFamily="66" charset="0"/>
              </a:rPr>
              <a:t>Scribes, Pharisees, Hypocrites!</a:t>
            </a:r>
            <a:endParaRPr lang="en-US" sz="6600" b="1" dirty="0">
              <a:ln w="11430">
                <a:solidFill>
                  <a:srgbClr val="9E2A2A"/>
                </a:solidFill>
              </a:ln>
              <a:solidFill>
                <a:schemeClr val="accent5">
                  <a:lumMod val="50000"/>
                </a:schemeClr>
              </a:solidFill>
              <a:effectLst>
                <a:outerShdw blurRad="50800" dist="39000" dir="5460000" algn="tl">
                  <a:srgbClr val="000000">
                    <a:alpha val="38000"/>
                  </a:srgbClr>
                </a:outerShdw>
              </a:effectLst>
              <a:latin typeface="Matura MT Script Capitals" pitchFamily="66" charset="0"/>
            </a:endParaRPr>
          </a:p>
        </p:txBody>
      </p:sp>
      <p:pic>
        <p:nvPicPr>
          <p:cNvPr id="6148" name="Picture 4" descr="C:\Users\Rae\Desktop\matt 23 woes 10.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77951" y="1371600"/>
            <a:ext cx="4012793" cy="3886200"/>
          </a:xfrm>
          <a:prstGeom prst="roundRect">
            <a:avLst>
              <a:gd name="adj" fmla="val 11111"/>
            </a:avLst>
          </a:prstGeom>
          <a:ln w="190500" cap="rnd">
            <a:solidFill>
              <a:schemeClr val="accent5">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softRound"/>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71106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750"/>
                                        <p:tgtEl>
                                          <p:spTgt spid="6">
                                            <p:txEl>
                                              <p:pRg st="2" end="2"/>
                                            </p:txEl>
                                          </p:spTgt>
                                        </p:tgtEl>
                                      </p:cBhvr>
                                    </p:animEffect>
                                    <p:anim calcmode="lin" valueType="num">
                                      <p:cBhvr>
                                        <p:cTn id="8" dur="175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9" dur="1750" fill="hold"/>
                                        <p:tgtEl>
                                          <p:spTgt spid="6">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1750"/>
                                        <p:tgtEl>
                                          <p:spTgt spid="6">
                                            <p:txEl>
                                              <p:pRg st="3" end="3"/>
                                            </p:txEl>
                                          </p:spTgt>
                                        </p:tgtEl>
                                      </p:cBhvr>
                                    </p:animEffect>
                                    <p:anim calcmode="lin" valueType="num">
                                      <p:cBhvr>
                                        <p:cTn id="13" dur="175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4" dur="175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0" y="5715000"/>
            <a:ext cx="12192000" cy="1143000"/>
          </a:xfrm>
          <a:prstGeom prst="rect">
            <a:avLst/>
          </a:prstGeom>
          <a:solidFill>
            <a:schemeClr val="accent1">
              <a:lumMod val="60000"/>
              <a:lumOff val="40000"/>
            </a:schemeClr>
          </a:solid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600" b="1" dirty="0">
                <a:ln w="11430">
                  <a:solidFill>
                    <a:srgbClr val="E25110"/>
                  </a:solidFill>
                </a:ln>
                <a:solidFill>
                  <a:schemeClr val="accent2">
                    <a:lumMod val="50000"/>
                  </a:schemeClr>
                </a:solidFill>
                <a:effectLst>
                  <a:outerShdw blurRad="50800" dist="39000" dir="5460000" algn="tl">
                    <a:srgbClr val="000000">
                      <a:alpha val="38000"/>
                    </a:srgbClr>
                  </a:outerShdw>
                </a:effectLst>
                <a:latin typeface="Matura MT Script Capitals" pitchFamily="66" charset="0"/>
              </a:rPr>
              <a:t>A Word to the Multitudes</a:t>
            </a:r>
            <a:endParaRPr lang="en-US" sz="6600" b="1" dirty="0">
              <a:ln w="11430">
                <a:solidFill>
                  <a:srgbClr val="9E2A2A"/>
                </a:solidFill>
              </a:ln>
              <a:solidFill>
                <a:schemeClr val="accent2">
                  <a:lumMod val="50000"/>
                </a:schemeClr>
              </a:solidFill>
              <a:effectLst>
                <a:outerShdw blurRad="50800" dist="39000" dir="5460000" algn="tl">
                  <a:srgbClr val="000000">
                    <a:alpha val="38000"/>
                  </a:srgbClr>
                </a:outerShdw>
              </a:effectLst>
              <a:latin typeface="Matura MT Script Capitals" pitchFamily="66" charset="0"/>
            </a:endParaRPr>
          </a:p>
        </p:txBody>
      </p:sp>
      <p:sp>
        <p:nvSpPr>
          <p:cNvPr id="2" name="Slide Number Placeholder 1"/>
          <p:cNvSpPr>
            <a:spLocks noGrp="1"/>
          </p:cNvSpPr>
          <p:nvPr>
            <p:ph type="sldNum" sz="quarter" idx="12"/>
          </p:nvPr>
        </p:nvSpPr>
        <p:spPr>
          <a:xfrm>
            <a:off x="9372600" y="6462395"/>
            <a:ext cx="2743200" cy="365125"/>
          </a:xfrm>
        </p:spPr>
        <p:txBody>
          <a:bodyPr/>
          <a:lstStyle/>
          <a:p>
            <a:fld id="{AA4C6552-42F6-43F2-A3FB-E92E8C09004E}" type="slidenum">
              <a:rPr lang="en-US" sz="1400" b="1" smtClean="0">
                <a:solidFill>
                  <a:schemeClr val="accent1">
                    <a:lumMod val="50000"/>
                  </a:schemeClr>
                </a:solidFill>
              </a:rPr>
              <a:t>82</a:t>
            </a:fld>
            <a:endParaRPr lang="en-US" b="1" dirty="0">
              <a:solidFill>
                <a:schemeClr val="accent1">
                  <a:lumMod val="50000"/>
                </a:schemeClr>
              </a:solidFill>
            </a:endParaRPr>
          </a:p>
        </p:txBody>
      </p:sp>
      <p:sp>
        <p:nvSpPr>
          <p:cNvPr id="4" name="Content Placeholder 2"/>
          <p:cNvSpPr txBox="1">
            <a:spLocks/>
          </p:cNvSpPr>
          <p:nvPr/>
        </p:nvSpPr>
        <p:spPr>
          <a:xfrm>
            <a:off x="152400" y="121920"/>
            <a:ext cx="5486400" cy="3611880"/>
          </a:xfrm>
          <a:prstGeom prst="rect">
            <a:avLst/>
          </a:prstGeom>
          <a:gradFill flip="none" rotWithShape="1">
            <a:gsLst>
              <a:gs pos="0">
                <a:schemeClr val="accent1">
                  <a:tint val="66000"/>
                  <a:satMod val="160000"/>
                  <a:alpha val="38000"/>
                </a:schemeClr>
              </a:gs>
              <a:gs pos="50000">
                <a:schemeClr val="accent1">
                  <a:tint val="44500"/>
                  <a:satMod val="160000"/>
                  <a:alpha val="51000"/>
                </a:schemeClr>
              </a:gs>
              <a:gs pos="100000">
                <a:schemeClr val="accent1">
                  <a:tint val="23500"/>
                  <a:satMod val="160000"/>
                  <a:alpha val="97000"/>
                </a:schemeClr>
              </a:gs>
            </a:gsLst>
            <a:path path="circle">
              <a:fillToRect l="50000" t="50000" r="50000" b="50000"/>
            </a:path>
            <a:tileRect/>
          </a:gradFill>
          <a:scene3d>
            <a:camera prst="orthographicFront"/>
            <a:lightRig rig="threePt" dir="t"/>
          </a:scene3d>
          <a:sp3d>
            <a:bevelT w="152400" h="50800" prst="softRound"/>
          </a:sp3d>
        </p:spPr>
        <p:txBody>
          <a:bodyPr>
            <a:noAutofit/>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a:solidFill>
                  <a:srgbClr val="002060"/>
                </a:solidFill>
              </a:rPr>
              <a:t>The </a:t>
            </a:r>
            <a:r>
              <a:rPr lang="en-US" sz="2400" b="1" dirty="0">
                <a:solidFill>
                  <a:srgbClr val="7030A0"/>
                </a:solidFill>
              </a:rPr>
              <a:t>Matt 23 </a:t>
            </a:r>
            <a:r>
              <a:rPr lang="en-US" sz="2400" b="1" dirty="0">
                <a:solidFill>
                  <a:srgbClr val="002060"/>
                </a:solidFill>
              </a:rPr>
              <a:t>teaching was given on Monday Abib 12.  It was the last time that </a:t>
            </a:r>
            <a:r>
              <a:rPr lang="en-US" sz="2400" b="1" dirty="0">
                <a:solidFill>
                  <a:srgbClr val="0070C0"/>
                </a:solidFill>
              </a:rPr>
              <a:t>Yahusha</a:t>
            </a:r>
            <a:r>
              <a:rPr lang="en-US" sz="2400" b="1" dirty="0">
                <a:solidFill>
                  <a:srgbClr val="002060"/>
                </a:solidFill>
              </a:rPr>
              <a:t> addressed the crowds in Jerusalem before the cross.  </a:t>
            </a:r>
          </a:p>
          <a:p>
            <a:r>
              <a:rPr lang="en-US" sz="2400" b="1" dirty="0">
                <a:solidFill>
                  <a:srgbClr val="002060"/>
                </a:solidFill>
              </a:rPr>
              <a:t>This was the most important day of teaching since He rode into Jerusalem for the Triumphal Entry on Abib 10</a:t>
            </a:r>
            <a:r>
              <a:rPr lang="en-US" sz="2400" b="1" baseline="30000" dirty="0">
                <a:solidFill>
                  <a:srgbClr val="002060"/>
                </a:solidFill>
              </a:rPr>
              <a:t>th</a:t>
            </a:r>
            <a:r>
              <a:rPr lang="en-US" sz="2400" b="1" dirty="0">
                <a:solidFill>
                  <a:srgbClr val="002060"/>
                </a:solidFill>
              </a:rPr>
              <a:t>.</a:t>
            </a:r>
          </a:p>
          <a:p>
            <a:r>
              <a:rPr lang="en-US" sz="2400" b="1" dirty="0">
                <a:solidFill>
                  <a:srgbClr val="7030A0"/>
                </a:solidFill>
              </a:rPr>
              <a:t>Luke 21:37  </a:t>
            </a:r>
            <a:r>
              <a:rPr lang="en-US" sz="2400" b="1" dirty="0">
                <a:solidFill>
                  <a:srgbClr val="0070C0"/>
                </a:solidFill>
              </a:rPr>
              <a:t>… in the day time he was teaching in the temple; and at night </a:t>
            </a:r>
            <a:br>
              <a:rPr lang="en-US" sz="2400" b="1" dirty="0">
                <a:solidFill>
                  <a:srgbClr val="0070C0"/>
                </a:solidFill>
              </a:rPr>
            </a:br>
            <a:r>
              <a:rPr lang="en-US" sz="2400" b="1" dirty="0">
                <a:solidFill>
                  <a:srgbClr val="0070C0"/>
                </a:solidFill>
              </a:rPr>
              <a:t>he went out [of the city] …</a:t>
            </a:r>
          </a:p>
        </p:txBody>
      </p:sp>
    </p:spTree>
    <p:extLst>
      <p:ext uri="{BB962C8B-B14F-4D97-AF65-F5344CB8AC3E}">
        <p14:creationId xmlns:p14="http://schemas.microsoft.com/office/powerpoint/2010/main" val="4152630802"/>
      </p:ext>
    </p:extLst>
  </p:cSld>
  <p:clrMapOvr>
    <a:masterClrMapping/>
  </p:clrMapOvr>
  <p:transition spd="slow">
    <p:circle/>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87839" y="64008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83</a:t>
            </a:fld>
            <a:endParaRPr lang="en-US" b="1" dirty="0">
              <a:solidFill>
                <a:srgbClr val="713A1F"/>
              </a:solidFill>
            </a:endParaRPr>
          </a:p>
        </p:txBody>
      </p:sp>
      <p:sp>
        <p:nvSpPr>
          <p:cNvPr id="13" name="Title 2"/>
          <p:cNvSpPr txBox="1">
            <a:spLocks/>
          </p:cNvSpPr>
          <p:nvPr/>
        </p:nvSpPr>
        <p:spPr>
          <a:xfrm>
            <a:off x="76200" y="67904"/>
            <a:ext cx="12039599" cy="1303696"/>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6600" b="1" dirty="0">
                <a:ln w="11430">
                  <a:solidFill>
                    <a:srgbClr val="9E2A2A"/>
                  </a:solidFill>
                </a:ln>
                <a:solidFill>
                  <a:srgbClr val="B8003D"/>
                </a:solidFill>
                <a:effectLst>
                  <a:outerShdw blurRad="50800" dist="39000" dir="5460000" algn="tl">
                    <a:srgbClr val="000000">
                      <a:alpha val="38000"/>
                    </a:srgbClr>
                  </a:outerShdw>
                </a:effectLst>
                <a:latin typeface="Matura MT Script Capitals" pitchFamily="66" charset="0"/>
              </a:rPr>
              <a:t> Matt 23:13  </a:t>
            </a:r>
            <a:r>
              <a:rPr lang="en-US" sz="4800" b="1" dirty="0">
                <a:ln w="11430">
                  <a:solidFill>
                    <a:srgbClr val="9E2A2A"/>
                  </a:solidFill>
                </a:ln>
                <a:solidFill>
                  <a:srgbClr val="B8003D"/>
                </a:solidFill>
                <a:effectLst>
                  <a:outerShdw blurRad="50800" dist="39000" dir="5460000" algn="tl">
                    <a:srgbClr val="000000">
                      <a:alpha val="38000"/>
                    </a:srgbClr>
                  </a:outerShdw>
                </a:effectLst>
                <a:latin typeface="Matura MT Script Capitals" pitchFamily="66" charset="0"/>
              </a:rPr>
              <a:t>Shutting up the Kingdom</a:t>
            </a:r>
            <a:endParaRPr lang="en-US" sz="6000" b="1" dirty="0">
              <a:ln w="11430">
                <a:solidFill>
                  <a:srgbClr val="9E2A2A"/>
                </a:solidFill>
              </a:ln>
              <a:solidFill>
                <a:schemeClr val="bg2">
                  <a:lumMod val="50000"/>
                </a:schemeClr>
              </a:solidFill>
              <a:effectLst>
                <a:outerShdw blurRad="50800" dist="39000" dir="5460000" algn="tl">
                  <a:srgbClr val="000000">
                    <a:alpha val="38000"/>
                  </a:srgbClr>
                </a:outerShdw>
              </a:effectLst>
              <a:latin typeface="Arial Rounded MT Bold" pitchFamily="34" charset="0"/>
            </a:endParaRPr>
          </a:p>
        </p:txBody>
      </p:sp>
      <p:sp>
        <p:nvSpPr>
          <p:cNvPr id="8" name="Content Placeholder 2"/>
          <p:cNvSpPr>
            <a:spLocks noGrp="1"/>
          </p:cNvSpPr>
          <p:nvPr>
            <p:ph idx="1"/>
          </p:nvPr>
        </p:nvSpPr>
        <p:spPr>
          <a:xfrm>
            <a:off x="533399" y="1295400"/>
            <a:ext cx="11231563" cy="1287621"/>
          </a:xfrm>
        </p:spPr>
        <p:txBody>
          <a:bodyPr>
            <a:normAutofit lnSpcReduction="10000"/>
          </a:bodyPr>
          <a:lstStyle/>
          <a:p>
            <a:r>
              <a:rPr lang="en-US" dirty="0"/>
              <a:t>In Matt 23, </a:t>
            </a:r>
            <a:r>
              <a:rPr lang="en-US" b="1" dirty="0">
                <a:solidFill>
                  <a:srgbClr val="0070C0"/>
                </a:solidFill>
              </a:rPr>
              <a:t>Yahusha</a:t>
            </a:r>
            <a:r>
              <a:rPr lang="en-US" dirty="0"/>
              <a:t> speaks to the multitudes in the hearing of </a:t>
            </a:r>
            <a:br>
              <a:rPr lang="en-US" dirty="0"/>
            </a:br>
            <a:r>
              <a:rPr lang="en-US" dirty="0"/>
              <a:t>the scribes and Pharisees.   </a:t>
            </a:r>
          </a:p>
          <a:p>
            <a:r>
              <a:rPr lang="en-US" dirty="0"/>
              <a:t>In verse 13 He begins to address the leaders with many “woes.”</a:t>
            </a:r>
          </a:p>
        </p:txBody>
      </p:sp>
      <p:pic>
        <p:nvPicPr>
          <p:cNvPr id="7170" name="Picture 2" descr="C:\Users\Rae\Desktop\Matt 23 wo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733800" y="2583021"/>
            <a:ext cx="8031163" cy="401558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81280" y="2819399"/>
            <a:ext cx="3657600" cy="3649821"/>
          </a:xfrm>
          <a:prstGeom prst="rect">
            <a:avLst/>
          </a:prstGeom>
        </p:spPr>
        <p:txBody>
          <a:bodyPr vert="horz" lIns="91440" tIns="45720" rIns="91440" bIns="45720" rtlCol="0">
            <a:normAutofit/>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But woe unto you, scribes and Pharisees, hypocrites! for </a:t>
            </a:r>
            <a:r>
              <a:rPr lang="en-US" b="1" dirty="0">
                <a:solidFill>
                  <a:srgbClr val="9E2A2A"/>
                </a:solidFill>
              </a:rPr>
              <a:t>ye </a:t>
            </a:r>
            <a:br>
              <a:rPr lang="en-US" b="1" dirty="0">
                <a:solidFill>
                  <a:srgbClr val="9E2A2A"/>
                </a:solidFill>
              </a:rPr>
            </a:br>
            <a:r>
              <a:rPr lang="en-US" b="1" dirty="0">
                <a:solidFill>
                  <a:srgbClr val="9E2A2A"/>
                </a:solidFill>
              </a:rPr>
              <a:t>shut up the kingdom of heaven against men:</a:t>
            </a:r>
            <a:r>
              <a:rPr lang="en-US" b="1" dirty="0"/>
              <a:t>  </a:t>
            </a:r>
            <a:r>
              <a:rPr lang="en-US" dirty="0"/>
              <a:t>for ye neither go in yourselves, neither suffer ye </a:t>
            </a:r>
            <a:br>
              <a:rPr lang="en-US" dirty="0"/>
            </a:br>
            <a:r>
              <a:rPr lang="en-US" dirty="0"/>
              <a:t>them that are entering to go in.</a:t>
            </a:r>
          </a:p>
          <a:p>
            <a:endParaRPr lang="en-US" dirty="0"/>
          </a:p>
          <a:p>
            <a:endParaRPr lang="en-US" dirty="0"/>
          </a:p>
        </p:txBody>
      </p:sp>
    </p:spTree>
    <p:extLst>
      <p:ext uri="{BB962C8B-B14F-4D97-AF65-F5344CB8AC3E}">
        <p14:creationId xmlns:p14="http://schemas.microsoft.com/office/powerpoint/2010/main" val="703369028"/>
      </p:ext>
    </p:extLst>
  </p:cSld>
  <p:clrMapOvr>
    <a:masterClrMapping/>
  </p:clrMapOvr>
  <p:transition spd="slow">
    <p:circle/>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87839" y="64008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84</a:t>
            </a:fld>
            <a:endParaRPr lang="en-US" b="1" dirty="0">
              <a:solidFill>
                <a:srgbClr val="713A1F"/>
              </a:solidFill>
            </a:endParaRPr>
          </a:p>
        </p:txBody>
      </p:sp>
      <p:sp>
        <p:nvSpPr>
          <p:cNvPr id="13" name="Title 2"/>
          <p:cNvSpPr txBox="1">
            <a:spLocks/>
          </p:cNvSpPr>
          <p:nvPr/>
        </p:nvSpPr>
        <p:spPr>
          <a:xfrm>
            <a:off x="152400" y="76200"/>
            <a:ext cx="11963399" cy="1075096"/>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rgbClr val="9E2A2A"/>
                  </a:solidFill>
                </a:ln>
                <a:solidFill>
                  <a:srgbClr val="B8003D"/>
                </a:solidFill>
                <a:effectLst>
                  <a:outerShdw blurRad="50800" dist="39000" dir="5460000" algn="tl">
                    <a:srgbClr val="000000">
                      <a:alpha val="38000"/>
                    </a:srgbClr>
                  </a:outerShdw>
                </a:effectLst>
                <a:latin typeface="Matura MT Script Capitals" pitchFamily="66" charset="0"/>
              </a:rPr>
              <a:t>Removing the Key of Knowledge</a:t>
            </a:r>
            <a:endParaRPr lang="en-US" sz="7200" b="1" dirty="0">
              <a:ln w="11430">
                <a:solidFill>
                  <a:srgbClr val="9E2A2A"/>
                </a:solidFill>
              </a:ln>
              <a:solidFill>
                <a:schemeClr val="bg2">
                  <a:lumMod val="50000"/>
                </a:schemeClr>
              </a:solidFill>
              <a:effectLst>
                <a:outerShdw blurRad="50800" dist="39000" dir="5460000" algn="tl">
                  <a:srgbClr val="000000">
                    <a:alpha val="38000"/>
                  </a:srgbClr>
                </a:outerShdw>
              </a:effectLst>
              <a:latin typeface="Arial Rounded MT Bold" pitchFamily="34" charset="0"/>
            </a:endParaRPr>
          </a:p>
        </p:txBody>
      </p:sp>
      <p:sp>
        <p:nvSpPr>
          <p:cNvPr id="8" name="Content Placeholder 2"/>
          <p:cNvSpPr>
            <a:spLocks noGrp="1"/>
          </p:cNvSpPr>
          <p:nvPr>
            <p:ph idx="1"/>
          </p:nvPr>
        </p:nvSpPr>
        <p:spPr>
          <a:xfrm>
            <a:off x="304800" y="1219200"/>
            <a:ext cx="11125200" cy="5334000"/>
          </a:xfrm>
        </p:spPr>
        <p:txBody>
          <a:bodyPr>
            <a:normAutofit/>
            <a:scene3d>
              <a:camera prst="orthographicFront"/>
              <a:lightRig rig="threePt" dir="t"/>
            </a:scene3d>
            <a:sp3d extrusionH="57150">
              <a:bevelT w="38100" h="38100"/>
            </a:sp3d>
          </a:bodyPr>
          <a:lstStyle/>
          <a:p>
            <a:pPr lvl="0"/>
            <a:r>
              <a:rPr lang="en-US" dirty="0"/>
              <a:t>These leaders, who should be unlocking the meaning of </a:t>
            </a:r>
            <a:r>
              <a:rPr lang="en-US" b="1" dirty="0">
                <a:solidFill>
                  <a:srgbClr val="0070C0"/>
                </a:solidFill>
              </a:rPr>
              <a:t>Yahuah’s</a:t>
            </a:r>
            <a:r>
              <a:rPr lang="en-US" dirty="0"/>
              <a:t> Word, are instead taking away the opportunity for people </a:t>
            </a:r>
            <a:br>
              <a:rPr lang="en-US" dirty="0"/>
            </a:br>
            <a:r>
              <a:rPr lang="en-US" dirty="0"/>
              <a:t>to know and understand it.</a:t>
            </a:r>
          </a:p>
          <a:p>
            <a:r>
              <a:rPr lang="en-US" sz="4400" dirty="0">
                <a:ln w="11430">
                  <a:solidFill>
                    <a:srgbClr val="9E2A2A"/>
                  </a:solidFill>
                </a:ln>
                <a:solidFill>
                  <a:srgbClr val="B8003D"/>
                </a:solidFill>
                <a:effectLst>
                  <a:outerShdw blurRad="50800" dist="39000" dir="5460000" algn="tl">
                    <a:srgbClr val="000000">
                      <a:alpha val="38000"/>
                    </a:srgbClr>
                  </a:outerShdw>
                </a:effectLst>
                <a:latin typeface="Matura MT Script Capitals" pitchFamily="66" charset="0"/>
              </a:rPr>
              <a:t>Luke</a:t>
            </a:r>
            <a:r>
              <a:rPr lang="en-US" sz="4400" b="1" dirty="0">
                <a:ln w="11430">
                  <a:solidFill>
                    <a:srgbClr val="9E2A2A"/>
                  </a:solidFill>
                </a:ln>
                <a:solidFill>
                  <a:srgbClr val="B8003D"/>
                </a:solidFill>
                <a:effectLst>
                  <a:outerShdw blurRad="50800" dist="39000" dir="5460000" algn="tl">
                    <a:srgbClr val="000000">
                      <a:alpha val="38000"/>
                    </a:srgbClr>
                  </a:outerShdw>
                </a:effectLst>
                <a:latin typeface="Matura MT Script Capitals" pitchFamily="66" charset="0"/>
              </a:rPr>
              <a:t> </a:t>
            </a:r>
            <a:r>
              <a:rPr lang="en-US" sz="4400" dirty="0">
                <a:ln w="11430">
                  <a:solidFill>
                    <a:srgbClr val="9E2A2A"/>
                  </a:solidFill>
                </a:ln>
                <a:solidFill>
                  <a:srgbClr val="B8003D"/>
                </a:solidFill>
                <a:effectLst>
                  <a:outerShdw blurRad="50800" dist="39000" dir="5460000" algn="tl">
                    <a:srgbClr val="000000">
                      <a:alpha val="38000"/>
                    </a:srgbClr>
                  </a:outerShdw>
                </a:effectLst>
                <a:latin typeface="Matura MT Script Capitals" pitchFamily="66" charset="0"/>
              </a:rPr>
              <a:t>11:52</a:t>
            </a:r>
            <a:r>
              <a:rPr lang="en-US" sz="500" dirty="0">
                <a:ln w="11430">
                  <a:solidFill>
                    <a:srgbClr val="9E2A2A"/>
                  </a:solidFill>
                </a:ln>
                <a:solidFill>
                  <a:srgbClr val="B8003D"/>
                </a:solidFill>
                <a:effectLst>
                  <a:outerShdw blurRad="50800" dist="39000" dir="5460000" algn="tl">
                    <a:srgbClr val="000000">
                      <a:alpha val="38000"/>
                    </a:srgbClr>
                  </a:outerShdw>
                </a:effectLst>
                <a:latin typeface="Matura MT Script Capitals" pitchFamily="66" charset="0"/>
              </a:rPr>
              <a:t>          </a:t>
            </a:r>
            <a:r>
              <a:rPr lang="en-US" sz="1400" dirty="0">
                <a:ln w="11430">
                  <a:solidFill>
                    <a:srgbClr val="9E2A2A"/>
                  </a:solidFill>
                </a:ln>
                <a:solidFill>
                  <a:srgbClr val="B8003D"/>
                </a:solidFill>
                <a:effectLst>
                  <a:outerShdw blurRad="50800" dist="39000" dir="5460000" algn="tl">
                    <a:srgbClr val="000000">
                      <a:alpha val="38000"/>
                    </a:srgbClr>
                  </a:outerShdw>
                </a:effectLst>
                <a:latin typeface="Matura MT Script Capitals" pitchFamily="66" charset="0"/>
              </a:rPr>
              <a:t> </a:t>
            </a:r>
            <a:r>
              <a:rPr lang="en-US" dirty="0"/>
              <a:t>Woe unto you, lawyers! </a:t>
            </a:r>
            <a:r>
              <a:rPr lang="en-US" b="1" dirty="0">
                <a:solidFill>
                  <a:srgbClr val="9E2A2A"/>
                </a:solidFill>
              </a:rPr>
              <a:t>for ye have </a:t>
            </a:r>
            <a:br>
              <a:rPr lang="en-US" b="1" dirty="0">
                <a:solidFill>
                  <a:srgbClr val="9E2A2A"/>
                </a:solidFill>
              </a:rPr>
            </a:br>
            <a:r>
              <a:rPr lang="en-US" b="1" dirty="0">
                <a:solidFill>
                  <a:srgbClr val="9E2A2A"/>
                </a:solidFill>
              </a:rPr>
              <a:t>taken away the key of knowledge:</a:t>
            </a:r>
            <a:r>
              <a:rPr lang="en-US" dirty="0"/>
              <a:t>  ye entered not in </a:t>
            </a:r>
            <a:br>
              <a:rPr lang="en-US" dirty="0"/>
            </a:br>
            <a:r>
              <a:rPr lang="en-US" dirty="0"/>
              <a:t>yourselves, and them that were entering in ye hindered.</a:t>
            </a:r>
          </a:p>
          <a:p>
            <a:pPr>
              <a:lnSpc>
                <a:spcPct val="120000"/>
              </a:lnSpc>
            </a:pPr>
            <a:r>
              <a:rPr lang="en-US" sz="2400" dirty="0">
                <a:solidFill>
                  <a:srgbClr val="006600"/>
                </a:solidFill>
              </a:rPr>
              <a:t>“A key is made to open a lock or door.  By their false </a:t>
            </a:r>
            <a:br>
              <a:rPr lang="en-US" sz="2400" dirty="0">
                <a:solidFill>
                  <a:srgbClr val="006600"/>
                </a:solidFill>
              </a:rPr>
            </a:br>
            <a:r>
              <a:rPr lang="en-US" sz="2400" dirty="0">
                <a:solidFill>
                  <a:srgbClr val="006600"/>
                </a:solidFill>
              </a:rPr>
              <a:t>interpretation of the Old Testament they had taken away the true </a:t>
            </a:r>
            <a:br>
              <a:rPr lang="en-US" sz="2400" dirty="0">
                <a:solidFill>
                  <a:srgbClr val="006600"/>
                </a:solidFill>
              </a:rPr>
            </a:br>
            <a:r>
              <a:rPr lang="en-US" sz="2400" dirty="0">
                <a:solidFill>
                  <a:srgbClr val="006600"/>
                </a:solidFill>
              </a:rPr>
              <a:t>key or method of understanding it.  They had hindered the people </a:t>
            </a:r>
            <a:br>
              <a:rPr lang="en-US" sz="2400" dirty="0">
                <a:solidFill>
                  <a:srgbClr val="006600"/>
                </a:solidFill>
              </a:rPr>
            </a:br>
            <a:r>
              <a:rPr lang="en-US" sz="2400" dirty="0">
                <a:solidFill>
                  <a:srgbClr val="006600"/>
                </a:solidFill>
              </a:rPr>
              <a:t>from understanding it aright... </a:t>
            </a:r>
            <a:r>
              <a:rPr lang="en-US" sz="2400" b="1" dirty="0">
                <a:solidFill>
                  <a:srgbClr val="006600"/>
                </a:solidFill>
                <a:effectLst>
                  <a:glow rad="228600">
                    <a:schemeClr val="accent5">
                      <a:satMod val="175000"/>
                      <a:alpha val="40000"/>
                    </a:schemeClr>
                  </a:glow>
                </a:effectLst>
              </a:rPr>
              <a:t>If there is any sin of special magnitude, </a:t>
            </a:r>
            <a:br>
              <a:rPr lang="en-US" sz="2400" b="1" dirty="0">
                <a:solidFill>
                  <a:srgbClr val="006600"/>
                </a:solidFill>
                <a:effectLst>
                  <a:glow rad="228600">
                    <a:schemeClr val="accent5">
                      <a:satMod val="175000"/>
                      <a:alpha val="40000"/>
                    </a:schemeClr>
                  </a:glow>
                </a:effectLst>
              </a:rPr>
            </a:br>
            <a:r>
              <a:rPr lang="en-US" sz="2400" b="1" dirty="0">
                <a:solidFill>
                  <a:srgbClr val="006600"/>
                </a:solidFill>
                <a:effectLst>
                  <a:glow rad="228600">
                    <a:schemeClr val="accent5">
                      <a:satMod val="175000"/>
                      <a:alpha val="40000"/>
                    </a:schemeClr>
                  </a:glow>
                </a:effectLst>
              </a:rPr>
              <a:t>it is that of keeping the people in ignorance</a:t>
            </a:r>
            <a:r>
              <a:rPr lang="en-US" sz="2400" dirty="0">
                <a:solidFill>
                  <a:srgbClr val="006600"/>
                </a:solidFill>
              </a:rPr>
              <a:t>.” </a:t>
            </a:r>
            <a:r>
              <a:rPr lang="en-US" sz="2400" dirty="0"/>
              <a:t> </a:t>
            </a:r>
            <a:r>
              <a:rPr lang="en-US" sz="2400" dirty="0">
                <a:solidFill>
                  <a:schemeClr val="tx1">
                    <a:lumMod val="65000"/>
                    <a:lumOff val="35000"/>
                  </a:schemeClr>
                </a:solidFill>
              </a:rPr>
              <a:t>(Barnes' Notes)</a:t>
            </a:r>
          </a:p>
          <a:p>
            <a:endParaRPr lang="en-US" dirty="0"/>
          </a:p>
          <a:p>
            <a:endParaRPr lang="en-US" dirty="0"/>
          </a:p>
          <a:p>
            <a:endParaRPr lang="en-US" dirty="0"/>
          </a:p>
        </p:txBody>
      </p:sp>
      <p:pic>
        <p:nvPicPr>
          <p:cNvPr id="8194" name="Picture 2" descr="C:\Users\Rae\Desktop\matt 23 woes 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50310" y="1828800"/>
            <a:ext cx="3417666" cy="254000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0" y="4766608"/>
            <a:ext cx="1809576" cy="1938992"/>
          </a:xfrm>
          <a:prstGeom prst="rect">
            <a:avLst/>
          </a:prstGeom>
          <a:gradFill flip="none" rotWithShape="1">
            <a:gsLst>
              <a:gs pos="0">
                <a:srgbClr val="FDEDCB">
                  <a:shade val="30000"/>
                  <a:satMod val="115000"/>
                </a:srgbClr>
              </a:gs>
              <a:gs pos="50000">
                <a:srgbClr val="FDEDCB">
                  <a:shade val="67500"/>
                  <a:satMod val="115000"/>
                </a:srgbClr>
              </a:gs>
              <a:gs pos="100000">
                <a:srgbClr val="FDEDCB">
                  <a:shade val="100000"/>
                  <a:satMod val="115000"/>
                </a:srgbClr>
              </a:gs>
            </a:gsLst>
            <a:path path="circle">
              <a:fillToRect l="100000" t="100000"/>
            </a:path>
            <a:tileRect r="-100000" b="-10000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p3d extrusionH="57150">
              <a:bevelT w="38100" h="38100" prst="angle"/>
            </a:sp3d>
          </a:bodyPr>
          <a:lstStyle/>
          <a:p>
            <a:pPr algn="ctr"/>
            <a:r>
              <a:rPr lang="en-US" sz="2000" b="1" dirty="0">
                <a:solidFill>
                  <a:srgbClr val="9E2A2A"/>
                </a:solidFill>
              </a:rPr>
              <a:t>What is the “key” for understanding the truth of Yahuah’s Calendar?</a:t>
            </a:r>
          </a:p>
        </p:txBody>
      </p:sp>
      <p:pic>
        <p:nvPicPr>
          <p:cNvPr id="8195" name="Picture 3" descr="C:\Users\Rae\Desktop\key png.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5022553">
            <a:off x="8918123" y="4176660"/>
            <a:ext cx="1459417" cy="1459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27950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wipe(up)">
                                      <p:cBhvr>
                                        <p:cTn id="7" dur="2000"/>
                                        <p:tgtEl>
                                          <p:spTgt spid="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5638800"/>
            <a:ext cx="7162800" cy="914400"/>
          </a:xfrm>
          <a:gradFill flip="none" rotWithShape="1">
            <a:gsLst>
              <a:gs pos="0">
                <a:schemeClr val="accent1">
                  <a:tint val="66000"/>
                  <a:satMod val="160000"/>
                  <a:alpha val="61000"/>
                </a:schemeClr>
              </a:gs>
              <a:gs pos="50000">
                <a:schemeClr val="accent1">
                  <a:tint val="44500"/>
                  <a:satMod val="160000"/>
                  <a:alpha val="68000"/>
                </a:schemeClr>
              </a:gs>
              <a:gs pos="100000">
                <a:schemeClr val="accent1">
                  <a:tint val="23500"/>
                  <a:satMod val="160000"/>
                  <a:alpha val="72000"/>
                </a:schemeClr>
              </a:gs>
            </a:gsLst>
            <a:path path="circle">
              <a:fillToRect l="50000" t="50000" r="50000" b="50000"/>
            </a:path>
            <a:tileRect/>
          </a:gradFill>
          <a:scene3d>
            <a:camera prst="orthographicFront"/>
            <a:lightRig rig="threePt" dir="t"/>
          </a:scene3d>
          <a:sp3d>
            <a:bevelT w="152400" h="50800" prst="softRound"/>
          </a:sp3d>
        </p:spPr>
        <p:txBody>
          <a:bodyPr>
            <a:normAutofit fontScale="92500"/>
            <a:sp3d extrusionH="57150">
              <a:bevelT w="38100" h="38100"/>
            </a:sp3d>
          </a:bodyPr>
          <a:lstStyle/>
          <a:p>
            <a:r>
              <a:rPr lang="en-US" b="1" dirty="0">
                <a:ln>
                  <a:solidFill>
                    <a:srgbClr val="002060"/>
                  </a:solidFill>
                </a:ln>
                <a:solidFill>
                  <a:schemeClr val="accent2">
                    <a:lumMod val="50000"/>
                  </a:schemeClr>
                </a:solidFill>
              </a:rPr>
              <a:t>Disciple Judas (Greek for Judah), decided to carry out his plan with the chief priests and Pharisees.</a:t>
            </a:r>
          </a:p>
        </p:txBody>
      </p:sp>
      <p:sp>
        <p:nvSpPr>
          <p:cNvPr id="4" name="Slide Number Placeholder 3"/>
          <p:cNvSpPr>
            <a:spLocks noGrp="1"/>
          </p:cNvSpPr>
          <p:nvPr>
            <p:ph type="sldNum" sz="quarter" idx="12"/>
          </p:nvPr>
        </p:nvSpPr>
        <p:spPr>
          <a:xfrm>
            <a:off x="9458960" y="6528435"/>
            <a:ext cx="2743200" cy="365125"/>
          </a:xfrm>
        </p:spPr>
        <p:txBody>
          <a:bodyPr/>
          <a:lstStyle/>
          <a:p>
            <a:fld id="{AA4C6552-42F6-43F2-A3FB-E92E8C09004E}" type="slidenum">
              <a:rPr lang="en-US" sz="1600" b="1" smtClean="0">
                <a:solidFill>
                  <a:srgbClr val="FDEDCB"/>
                </a:solidFill>
              </a:rPr>
              <a:pPr/>
              <a:t>85</a:t>
            </a:fld>
            <a:endParaRPr lang="en-US" b="1" dirty="0">
              <a:solidFill>
                <a:srgbClr val="FDEDCB"/>
              </a:solidFill>
            </a:endParaRPr>
          </a:p>
        </p:txBody>
      </p:sp>
      <p:sp>
        <p:nvSpPr>
          <p:cNvPr id="6" name="Title 2"/>
          <p:cNvSpPr txBox="1">
            <a:spLocks/>
          </p:cNvSpPr>
          <p:nvPr/>
        </p:nvSpPr>
        <p:spPr>
          <a:xfrm>
            <a:off x="1600200" y="0"/>
            <a:ext cx="8991600" cy="107509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34925">
            <a:noFill/>
          </a:ln>
          <a:effectLst>
            <a:softEdge rad="127000"/>
          </a:effectLst>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chemeClr val="accent5">
                      <a:lumMod val="75000"/>
                    </a:schemeClr>
                  </a:solidFill>
                </a:ln>
                <a:solidFill>
                  <a:srgbClr val="B8003D"/>
                </a:solidFill>
                <a:effectLst>
                  <a:outerShdw blurRad="50800" dist="39000" dir="5460000" algn="tl">
                    <a:srgbClr val="000000">
                      <a:alpha val="38000"/>
                    </a:srgbClr>
                  </a:outerShdw>
                </a:effectLst>
                <a:latin typeface="Matura MT Script Capitals" pitchFamily="66" charset="0"/>
              </a:rPr>
              <a:t>The Night of Abib 12</a:t>
            </a:r>
            <a:r>
              <a:rPr lang="en-US" sz="6000" b="1" baseline="30000" dirty="0">
                <a:ln w="11430">
                  <a:solidFill>
                    <a:schemeClr val="accent5">
                      <a:lumMod val="75000"/>
                    </a:schemeClr>
                  </a:solidFill>
                </a:ln>
                <a:solidFill>
                  <a:srgbClr val="B8003D"/>
                </a:solidFill>
                <a:effectLst>
                  <a:outerShdw blurRad="50800" dist="39000" dir="5460000" algn="tl">
                    <a:srgbClr val="000000">
                      <a:alpha val="38000"/>
                    </a:srgbClr>
                  </a:outerShdw>
                </a:effectLst>
                <a:latin typeface="Matura MT Script Capitals" pitchFamily="66" charset="0"/>
              </a:rPr>
              <a:t>th</a:t>
            </a:r>
            <a:r>
              <a:rPr lang="en-US" sz="6000" b="1" dirty="0">
                <a:ln w="11430">
                  <a:solidFill>
                    <a:schemeClr val="accent5">
                      <a:lumMod val="75000"/>
                    </a:schemeClr>
                  </a:solidFill>
                </a:ln>
                <a:solidFill>
                  <a:srgbClr val="B8003D"/>
                </a:solidFill>
                <a:effectLst>
                  <a:outerShdw blurRad="50800" dist="39000" dir="5460000" algn="tl">
                    <a:srgbClr val="000000">
                      <a:alpha val="38000"/>
                    </a:srgbClr>
                  </a:outerShdw>
                </a:effectLst>
                <a:latin typeface="Matura MT Script Capitals" pitchFamily="66" charset="0"/>
              </a:rPr>
              <a:t> </a:t>
            </a:r>
            <a:endParaRPr lang="en-US" sz="9600" b="1" dirty="0">
              <a:ln w="11430">
                <a:solidFill>
                  <a:schemeClr val="accent5">
                    <a:lumMod val="75000"/>
                  </a:schemeClr>
                </a:solidFill>
              </a:ln>
              <a:solidFill>
                <a:schemeClr val="bg2">
                  <a:lumMod val="50000"/>
                </a:schemeClr>
              </a:solidFill>
              <a:effectLst>
                <a:outerShdw blurRad="50800" dist="39000" dir="5460000" algn="tl">
                  <a:srgbClr val="000000">
                    <a:alpha val="38000"/>
                  </a:srgbClr>
                </a:outerShdw>
              </a:effectLst>
              <a:latin typeface="Arial Rounded MT Bold" pitchFamily="34" charset="0"/>
            </a:endParaRPr>
          </a:p>
        </p:txBody>
      </p:sp>
      <p:sp>
        <p:nvSpPr>
          <p:cNvPr id="5" name="Oval 4"/>
          <p:cNvSpPr/>
          <p:nvPr/>
        </p:nvSpPr>
        <p:spPr>
          <a:xfrm>
            <a:off x="10287000" y="3886200"/>
            <a:ext cx="1828800" cy="2895600"/>
          </a:xfrm>
          <a:prstGeom prst="ellipse">
            <a:avLst/>
          </a:prstGeom>
          <a:noFill/>
          <a:ln w="76200">
            <a:gradFill flip="none" rotWithShape="1">
              <a:gsLst>
                <a:gs pos="0">
                  <a:srgbClr val="000082"/>
                </a:gs>
                <a:gs pos="30000">
                  <a:srgbClr val="66008F"/>
                </a:gs>
                <a:gs pos="64999">
                  <a:srgbClr val="BA0066"/>
                </a:gs>
                <a:gs pos="89999">
                  <a:srgbClr val="FF0000"/>
                </a:gs>
                <a:gs pos="100000">
                  <a:srgbClr val="FF8200"/>
                </a:gs>
              </a:gsLst>
              <a:lin ang="16200000" scaled="1"/>
              <a:tileRect/>
            </a:gra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p:cNvSpPr txBox="1">
            <a:spLocks/>
          </p:cNvSpPr>
          <p:nvPr/>
        </p:nvSpPr>
        <p:spPr>
          <a:xfrm>
            <a:off x="10107901" y="5867400"/>
            <a:ext cx="2066737" cy="1075096"/>
          </a:xfrm>
          <a:prstGeom prst="rect">
            <a:avLst/>
          </a:prstGeom>
          <a:gradFill flip="none" rotWithShape="1">
            <a:gsLst>
              <a:gs pos="0">
                <a:schemeClr val="accent1">
                  <a:tint val="66000"/>
                  <a:satMod val="160000"/>
                  <a:alpha val="13000"/>
                </a:schemeClr>
              </a:gs>
              <a:gs pos="50000">
                <a:schemeClr val="accent1">
                  <a:tint val="44500"/>
                  <a:satMod val="160000"/>
                  <a:alpha val="70000"/>
                </a:schemeClr>
              </a:gs>
              <a:gs pos="100000">
                <a:schemeClr val="accent1">
                  <a:tint val="23500"/>
                  <a:satMod val="160000"/>
                  <a:alpha val="32000"/>
                </a:schemeClr>
              </a:gs>
            </a:gsLst>
            <a:lin ang="5400000" scaled="1"/>
            <a:tileRect/>
          </a:gradFill>
          <a:ln w="34925">
            <a:noFill/>
          </a:ln>
          <a:effectLst>
            <a:softEdge rad="127000"/>
          </a:effectLst>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000" b="1" dirty="0">
                <a:ln w="11430">
                  <a:solidFill>
                    <a:srgbClr val="B8003D"/>
                  </a:solidFill>
                </a:ln>
                <a:solidFill>
                  <a:srgbClr val="FF9966"/>
                </a:solidFill>
                <a:effectLst>
                  <a:outerShdw blurRad="50800" dist="39000" dir="5460000" algn="tl">
                    <a:srgbClr val="000000">
                      <a:alpha val="38000"/>
                    </a:srgbClr>
                  </a:outerShdw>
                </a:effectLst>
                <a:latin typeface="Matura MT Script Capitals" pitchFamily="66" charset="0"/>
              </a:rPr>
              <a:t>Judas!</a:t>
            </a:r>
            <a:endParaRPr lang="en-US" sz="6600" b="1" dirty="0">
              <a:ln w="11430">
                <a:solidFill>
                  <a:srgbClr val="B8003D"/>
                </a:solidFill>
              </a:ln>
              <a:solidFill>
                <a:srgbClr val="FF9966"/>
              </a:solidFill>
              <a:effectLst>
                <a:outerShdw blurRad="50800" dist="39000" dir="5460000" algn="tl">
                  <a:srgbClr val="000000">
                    <a:alpha val="38000"/>
                  </a:srgbClr>
                </a:outerShdw>
              </a:effectLst>
              <a:latin typeface="Matura MT Script Capitals" pitchFamily="66" charset="0"/>
            </a:endParaRPr>
          </a:p>
        </p:txBody>
      </p:sp>
    </p:spTree>
    <p:extLst>
      <p:ext uri="{BB962C8B-B14F-4D97-AF65-F5344CB8AC3E}">
        <p14:creationId xmlns:p14="http://schemas.microsoft.com/office/powerpoint/2010/main" val="59489030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1447800"/>
            <a:ext cx="11582400" cy="5410200"/>
          </a:xfrm>
        </p:spPr>
        <p:txBody>
          <a:bodyPr>
            <a:normAutofit fontScale="92500" lnSpcReduction="20000"/>
            <a:scene3d>
              <a:camera prst="orthographicFront"/>
              <a:lightRig rig="threePt" dir="t"/>
            </a:scene3d>
            <a:sp3d extrusionH="57150">
              <a:bevelT w="38100" h="38100" prst="angle"/>
            </a:sp3d>
          </a:bodyPr>
          <a:lstStyle/>
          <a:p>
            <a:pPr marL="514350" indent="-514350">
              <a:buFont typeface="+mj-lt"/>
              <a:buAutoNum type="arabicPeriod"/>
            </a:pPr>
            <a:r>
              <a:rPr lang="en-US" b="1" dirty="0">
                <a:solidFill>
                  <a:schemeClr val="accent5">
                    <a:lumMod val="50000"/>
                  </a:schemeClr>
                </a:solidFill>
              </a:rPr>
              <a:t>Juda</a:t>
            </a:r>
            <a:r>
              <a:rPr lang="en-US" b="1" u="sng" dirty="0">
                <a:solidFill>
                  <a:schemeClr val="accent5">
                    <a:lumMod val="50000"/>
                  </a:schemeClr>
                </a:solidFill>
              </a:rPr>
              <a:t>s</a:t>
            </a:r>
            <a:r>
              <a:rPr lang="en-US" sz="2600" dirty="0">
                <a:solidFill>
                  <a:schemeClr val="accent5">
                    <a:lumMod val="50000"/>
                  </a:schemeClr>
                </a:solidFill>
              </a:rPr>
              <a:t> [Judah] </a:t>
            </a:r>
            <a:r>
              <a:rPr lang="en-US" b="1" dirty="0">
                <a:solidFill>
                  <a:schemeClr val="accent5">
                    <a:lumMod val="50000"/>
                  </a:schemeClr>
                </a:solidFill>
              </a:rPr>
              <a:t>Iscariot was the only disciple from Judea </a:t>
            </a:r>
            <a:r>
              <a:rPr lang="en-US" sz="2600" dirty="0"/>
              <a:t>(</a:t>
            </a:r>
            <a:r>
              <a:rPr lang="en-US" sz="2600" dirty="0" err="1"/>
              <a:t>Qeriyoth</a:t>
            </a:r>
            <a:r>
              <a:rPr lang="en-US" sz="2600" dirty="0"/>
              <a:t>).  </a:t>
            </a:r>
            <a:endParaRPr lang="en-US" dirty="0"/>
          </a:p>
          <a:p>
            <a:pPr lvl="1"/>
            <a:r>
              <a:rPr lang="en-US" dirty="0"/>
              <a:t>(</a:t>
            </a:r>
            <a:r>
              <a:rPr lang="en-US" dirty="0" err="1"/>
              <a:t>Kerioth</a:t>
            </a:r>
            <a:r>
              <a:rPr lang="en-US" dirty="0"/>
              <a:t>:  A town in the </a:t>
            </a:r>
            <a:r>
              <a:rPr lang="en-US" b="1" dirty="0"/>
              <a:t>south</a:t>
            </a:r>
            <a:r>
              <a:rPr lang="en-US" dirty="0"/>
              <a:t> of Judea </a:t>
            </a:r>
            <a:r>
              <a:rPr lang="en-US" sz="1900" dirty="0"/>
              <a:t>(Josh 15:25) </a:t>
            </a:r>
            <a:r>
              <a:rPr lang="en-US" dirty="0"/>
              <a:t>about 10 miles </a:t>
            </a:r>
            <a:r>
              <a:rPr lang="en-US" b="1" dirty="0"/>
              <a:t>south</a:t>
            </a:r>
            <a:r>
              <a:rPr lang="en-US" dirty="0"/>
              <a:t> of </a:t>
            </a:r>
            <a:br>
              <a:rPr lang="en-US" dirty="0"/>
            </a:br>
            <a:r>
              <a:rPr lang="en-US" dirty="0"/>
              <a:t>Hebron.  Judas was probably a native of this place, hence his name Iscariot.)  </a:t>
            </a:r>
          </a:p>
          <a:p>
            <a:pPr lvl="1"/>
            <a:r>
              <a:rPr lang="en-US" b="1" dirty="0">
                <a:solidFill>
                  <a:srgbClr val="0070C0"/>
                </a:solidFill>
              </a:rPr>
              <a:t>The original 11 disciples were from Galilee. </a:t>
            </a:r>
            <a:br>
              <a:rPr lang="en-US" b="1" dirty="0">
                <a:solidFill>
                  <a:srgbClr val="0070C0"/>
                </a:solidFill>
              </a:rPr>
            </a:br>
            <a:r>
              <a:rPr lang="en-CA" dirty="0"/>
              <a:t>The people living in the land of Galilee spoke (lived) out </a:t>
            </a:r>
            <a:r>
              <a:rPr lang="en-CA" b="1" dirty="0">
                <a:solidFill>
                  <a:srgbClr val="0070C0"/>
                </a:solidFill>
              </a:rPr>
              <a:t>Yahuah’s</a:t>
            </a:r>
            <a:r>
              <a:rPr lang="en-CA" dirty="0"/>
              <a:t> Word in truth!  </a:t>
            </a:r>
            <a:br>
              <a:rPr lang="en-CA" dirty="0"/>
            </a:br>
            <a:r>
              <a:rPr lang="en-CA" b="1" dirty="0">
                <a:solidFill>
                  <a:srgbClr val="9A0000"/>
                </a:solidFill>
              </a:rPr>
              <a:t>That is why the </a:t>
            </a:r>
            <a:r>
              <a:rPr lang="en-CA" b="1" dirty="0">
                <a:solidFill>
                  <a:srgbClr val="0070C0"/>
                </a:solidFill>
              </a:rPr>
              <a:t>Galileans</a:t>
            </a:r>
            <a:r>
              <a:rPr lang="en-CA" b="1" dirty="0">
                <a:solidFill>
                  <a:srgbClr val="9A0000"/>
                </a:solidFill>
              </a:rPr>
              <a:t> were hated and despised by Judah! </a:t>
            </a:r>
            <a:endParaRPr lang="en-US" b="1" dirty="0">
              <a:solidFill>
                <a:srgbClr val="9A0000"/>
              </a:solidFill>
            </a:endParaRPr>
          </a:p>
          <a:p>
            <a:pPr marL="514350" indent="-514350">
              <a:buFont typeface="+mj-lt"/>
              <a:buAutoNum type="arabicPeriod"/>
            </a:pPr>
            <a:r>
              <a:rPr lang="en-US" b="1" dirty="0">
                <a:solidFill>
                  <a:schemeClr val="accent5">
                    <a:lumMod val="50000"/>
                  </a:schemeClr>
                </a:solidFill>
              </a:rPr>
              <a:t>Judas was “chosen” </a:t>
            </a:r>
            <a:r>
              <a:rPr lang="en-US" dirty="0"/>
              <a:t>by </a:t>
            </a:r>
            <a:r>
              <a:rPr lang="en-US" b="1" dirty="0">
                <a:solidFill>
                  <a:srgbClr val="0070C0"/>
                </a:solidFill>
              </a:rPr>
              <a:t>Yahusha</a:t>
            </a:r>
            <a:r>
              <a:rPr lang="en-US" dirty="0">
                <a:solidFill>
                  <a:srgbClr val="0070C0"/>
                </a:solidFill>
              </a:rPr>
              <a:t>, </a:t>
            </a:r>
            <a:r>
              <a:rPr lang="en-US" dirty="0"/>
              <a:t>knowing he had a devil.</a:t>
            </a:r>
          </a:p>
          <a:p>
            <a:pPr lvl="1"/>
            <a:r>
              <a:rPr lang="en-US" b="1" dirty="0">
                <a:solidFill>
                  <a:srgbClr val="C00000"/>
                </a:solidFill>
              </a:rPr>
              <a:t>John 6:70-71  </a:t>
            </a:r>
            <a:r>
              <a:rPr lang="en-US" dirty="0"/>
              <a:t>Yahusha answered them, </a:t>
            </a:r>
            <a:r>
              <a:rPr lang="en-US" dirty="0">
                <a:solidFill>
                  <a:srgbClr val="FF0000"/>
                </a:solidFill>
              </a:rPr>
              <a:t>Have not I chosen you twelve, </a:t>
            </a:r>
            <a:br>
              <a:rPr lang="en-US" dirty="0">
                <a:solidFill>
                  <a:srgbClr val="FF0000"/>
                </a:solidFill>
              </a:rPr>
            </a:br>
            <a:r>
              <a:rPr lang="en-US" dirty="0">
                <a:solidFill>
                  <a:srgbClr val="FF0000"/>
                </a:solidFill>
              </a:rPr>
              <a:t>and one of you is a devil?  </a:t>
            </a:r>
            <a:r>
              <a:rPr lang="en-US" sz="1900" dirty="0"/>
              <a:t>71</a:t>
            </a:r>
            <a:r>
              <a:rPr lang="en-US" dirty="0">
                <a:solidFill>
                  <a:srgbClr val="FF0000"/>
                </a:solidFill>
              </a:rPr>
              <a:t> </a:t>
            </a:r>
            <a:r>
              <a:rPr lang="en-US" dirty="0">
                <a:solidFill>
                  <a:schemeClr val="tx1">
                    <a:lumMod val="85000"/>
                    <a:lumOff val="15000"/>
                  </a:schemeClr>
                </a:solidFill>
              </a:rPr>
              <a:t>He </a:t>
            </a:r>
            <a:r>
              <a:rPr lang="en-US" dirty="0" err="1">
                <a:solidFill>
                  <a:schemeClr val="tx1">
                    <a:lumMod val="85000"/>
                    <a:lumOff val="15000"/>
                  </a:schemeClr>
                </a:solidFill>
              </a:rPr>
              <a:t>spake</a:t>
            </a:r>
            <a:r>
              <a:rPr lang="en-US" dirty="0">
                <a:solidFill>
                  <a:schemeClr val="tx1">
                    <a:lumMod val="85000"/>
                    <a:lumOff val="15000"/>
                  </a:schemeClr>
                </a:solidFill>
              </a:rPr>
              <a:t> of Judas Iscariot the son of Simon: </a:t>
            </a:r>
            <a:br>
              <a:rPr lang="en-US" dirty="0">
                <a:solidFill>
                  <a:schemeClr val="tx1">
                    <a:lumMod val="85000"/>
                    <a:lumOff val="15000"/>
                  </a:schemeClr>
                </a:solidFill>
              </a:rPr>
            </a:br>
            <a:r>
              <a:rPr lang="en-US" dirty="0">
                <a:solidFill>
                  <a:schemeClr val="tx1">
                    <a:lumMod val="85000"/>
                    <a:lumOff val="15000"/>
                  </a:schemeClr>
                </a:solidFill>
              </a:rPr>
              <a:t>for he it was that should betray him, being one of the twelve.  </a:t>
            </a:r>
          </a:p>
          <a:p>
            <a:pPr marL="514350" indent="-514350">
              <a:buFont typeface="+mj-lt"/>
              <a:buAutoNum type="arabicPeriod"/>
            </a:pPr>
            <a:r>
              <a:rPr lang="en-US" b="1" dirty="0">
                <a:solidFill>
                  <a:schemeClr val="accent5">
                    <a:lumMod val="50000"/>
                  </a:schemeClr>
                </a:solidFill>
              </a:rPr>
              <a:t>Judas was a thief:  </a:t>
            </a:r>
          </a:p>
          <a:p>
            <a:pPr lvl="1"/>
            <a:r>
              <a:rPr lang="en-US" b="1" dirty="0">
                <a:solidFill>
                  <a:srgbClr val="9E2A2A"/>
                </a:solidFill>
              </a:rPr>
              <a:t>John 12:6   </a:t>
            </a:r>
            <a:r>
              <a:rPr lang="en-US" dirty="0"/>
              <a:t>This he [Judas] said, not that he cared for the poor; but </a:t>
            </a:r>
            <a:br>
              <a:rPr lang="en-US" dirty="0"/>
            </a:br>
            <a:r>
              <a:rPr lang="en-US" dirty="0"/>
              <a:t>because he was a thief, and had the bag, and bare what was put therein. </a:t>
            </a:r>
          </a:p>
          <a:p>
            <a:pPr marL="514350" indent="-514350">
              <a:buFont typeface="+mj-lt"/>
              <a:buAutoNum type="arabicPeriod"/>
            </a:pPr>
            <a:r>
              <a:rPr lang="en-US" b="1" dirty="0">
                <a:solidFill>
                  <a:schemeClr val="accent5">
                    <a:lumMod val="50000"/>
                  </a:schemeClr>
                </a:solidFill>
              </a:rPr>
              <a:t>Judas gave surety to the Priests that he would deliver </a:t>
            </a:r>
            <a:r>
              <a:rPr lang="en-US" b="1" dirty="0">
                <a:solidFill>
                  <a:srgbClr val="0070C0"/>
                </a:solidFill>
              </a:rPr>
              <a:t>Yahusha:  </a:t>
            </a:r>
          </a:p>
          <a:p>
            <a:pPr lvl="1"/>
            <a:r>
              <a:rPr lang="en-US" b="1" dirty="0">
                <a:solidFill>
                  <a:srgbClr val="9E2A2A"/>
                </a:solidFill>
              </a:rPr>
              <a:t>Luke 22:4   </a:t>
            </a:r>
            <a:r>
              <a:rPr lang="en-US" dirty="0"/>
              <a:t>And he went his way, and communed with the chief priests </a:t>
            </a:r>
            <a:br>
              <a:rPr lang="en-US" dirty="0"/>
            </a:br>
            <a:r>
              <a:rPr lang="en-US" dirty="0"/>
              <a:t>and captains, how he might betray him [Yahusha] unto them.</a:t>
            </a:r>
          </a:p>
          <a:p>
            <a:pPr lvl="1"/>
            <a:r>
              <a:rPr lang="en-US" dirty="0"/>
              <a:t>Judah likely followed Yahusha expecting to derive earthly advantage from the establishment</a:t>
            </a:r>
            <a:br>
              <a:rPr lang="en-US" dirty="0"/>
            </a:br>
            <a:r>
              <a:rPr lang="en-US" dirty="0"/>
              <a:t>of His Kingdom.  MOST JEWS were SEEKING a MESSIAH as their PHYSICAL KING.</a:t>
            </a:r>
          </a:p>
        </p:txBody>
      </p:sp>
      <p:sp>
        <p:nvSpPr>
          <p:cNvPr id="11" name="Title 2"/>
          <p:cNvSpPr txBox="1">
            <a:spLocks/>
          </p:cNvSpPr>
          <p:nvPr/>
        </p:nvSpPr>
        <p:spPr>
          <a:xfrm>
            <a:off x="152400" y="20320"/>
            <a:ext cx="9691868" cy="1325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8000" b="1" dirty="0">
                <a:ln w="11430">
                  <a:solidFill>
                    <a:srgbClr val="E25110"/>
                  </a:solidFill>
                </a:ln>
                <a:solidFill>
                  <a:schemeClr val="accent5">
                    <a:lumMod val="50000"/>
                  </a:schemeClr>
                </a:solidFill>
                <a:effectLst>
                  <a:outerShdw blurRad="50800" dist="39000" dir="5460000" algn="tl">
                    <a:srgbClr val="000000">
                      <a:alpha val="38000"/>
                    </a:srgbClr>
                  </a:outerShdw>
                </a:effectLst>
                <a:latin typeface="Matura MT Script Capitals" pitchFamily="66" charset="0"/>
              </a:rPr>
              <a:t>Juda</a:t>
            </a:r>
            <a:r>
              <a:rPr lang="en-US" sz="8000" b="1" u="sng" dirty="0">
                <a:ln w="11430">
                  <a:solidFill>
                    <a:srgbClr val="E25110"/>
                  </a:solidFill>
                </a:ln>
                <a:solidFill>
                  <a:schemeClr val="accent5">
                    <a:lumMod val="50000"/>
                  </a:schemeClr>
                </a:solidFill>
                <a:effectLst>
                  <a:outerShdw blurRad="50800" dist="39000" dir="5460000" algn="tl">
                    <a:srgbClr val="000000">
                      <a:alpha val="38000"/>
                    </a:srgbClr>
                  </a:outerShdw>
                </a:effectLst>
                <a:latin typeface="Matura MT Script Capitals" pitchFamily="66" charset="0"/>
              </a:rPr>
              <a:t>s</a:t>
            </a:r>
            <a:r>
              <a:rPr lang="en-US" sz="8000" b="1" dirty="0">
                <a:ln w="11430">
                  <a:solidFill>
                    <a:srgbClr val="E25110"/>
                  </a:solidFill>
                </a:ln>
                <a:solidFill>
                  <a:schemeClr val="accent5">
                    <a:lumMod val="50000"/>
                  </a:schemeClr>
                </a:solidFill>
                <a:effectLst>
                  <a:outerShdw blurRad="50800" dist="39000" dir="5460000" algn="tl">
                    <a:srgbClr val="000000">
                      <a:alpha val="38000"/>
                    </a:srgbClr>
                  </a:outerShdw>
                </a:effectLst>
                <a:latin typeface="Matura MT Script Capitals" pitchFamily="66" charset="0"/>
              </a:rPr>
              <a:t>, the Betrayer</a:t>
            </a:r>
            <a:endParaRPr lang="en-US" sz="8000" b="1" dirty="0">
              <a:ln w="11430">
                <a:solidFill>
                  <a:srgbClr val="9E2A2A"/>
                </a:solidFill>
              </a:ln>
              <a:solidFill>
                <a:schemeClr val="accent5">
                  <a:lumMod val="50000"/>
                </a:schemeClr>
              </a:solidFill>
              <a:effectLst>
                <a:outerShdw blurRad="50800" dist="39000" dir="5460000" algn="tl">
                  <a:srgbClr val="000000">
                    <a:alpha val="38000"/>
                  </a:srgbClr>
                </a:outerShdw>
              </a:effectLst>
              <a:latin typeface="Matura MT Script Capitals" pitchFamily="66" charset="0"/>
            </a:endParaRPr>
          </a:p>
        </p:txBody>
      </p:sp>
      <p:pic>
        <p:nvPicPr>
          <p:cNvPr id="7" name="Picture 2" descr="C:\Users\Rae\Desktop\#28 Moon Art\Judas Disciple.jpg"/>
          <p:cNvPicPr>
            <a:picLocks noChangeAspect="1" noChangeArrowheads="1"/>
          </p:cNvPicPr>
          <p:nvPr/>
        </p:nvPicPr>
        <p:blipFill>
          <a:blip r:embed="rId4" cstate="email">
            <a:extLst>
              <a:ext uri="{BEBA8EAE-BF5A-486C-A8C5-ECC9F3942E4B}">
                <a14:imgProps xmlns:a14="http://schemas.microsoft.com/office/drawing/2010/main">
                  <a14:imgLayer r:embed="rId5">
                    <a14:imgEffect>
                      <a14:artisticTexturizer/>
                    </a14:imgEffect>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9734538" y="266276"/>
            <a:ext cx="2268241" cy="2363047"/>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sp>
        <p:nvSpPr>
          <p:cNvPr id="10" name="Slide Number Placeholder 1"/>
          <p:cNvSpPr txBox="1">
            <a:spLocks/>
          </p:cNvSpPr>
          <p:nvPr/>
        </p:nvSpPr>
        <p:spPr>
          <a:xfrm>
            <a:off x="9387839" y="64008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86</a:t>
            </a:fld>
            <a:endParaRPr lang="en-US" b="1" dirty="0">
              <a:solidFill>
                <a:srgbClr val="713A1F"/>
              </a:solidFill>
            </a:endParaRPr>
          </a:p>
        </p:txBody>
      </p:sp>
      <p:pic>
        <p:nvPicPr>
          <p:cNvPr id="10242" name="Picture 2" descr="C:\Users\Rae\Desktop\judas betrays 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844268" y="4969827"/>
            <a:ext cx="1622581" cy="1080031"/>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7" name="Picture 3" descr="C:\Users\Rae\Desktop\Judas steals edit.jpg"/>
          <p:cNvPicPr>
            <a:picLocks noChangeAspect="1" noChangeArrowheads="1"/>
          </p:cNvPicPr>
          <p:nvPr/>
        </p:nvPicPr>
        <p:blipFill>
          <a:blip r:embed="rId7" cstate="email">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a:fillRect/>
          </a:stretch>
        </p:blipFill>
        <p:spPr bwMode="auto">
          <a:xfrm>
            <a:off x="9734808" y="3660775"/>
            <a:ext cx="1841500" cy="1079500"/>
          </a:xfrm>
          <a:prstGeom prst="ellipse">
            <a:avLst/>
          </a:prstGeom>
          <a:ln w="63500" cap="rnd">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86586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wipe(left)">
                                      <p:cBhvr>
                                        <p:cTn id="7" dur="1500"/>
                                        <p:tgtEl>
                                          <p:spTgt spid="6">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6" end="6"/>
                                            </p:txEl>
                                          </p:spTgt>
                                        </p:tgtEl>
                                        <p:attrNameLst>
                                          <p:attrName>style.visibility</p:attrName>
                                        </p:attrNameLst>
                                      </p:cBhvr>
                                      <p:to>
                                        <p:strVal val="visible"/>
                                      </p:to>
                                    </p:set>
                                    <p:animEffect transition="in" filter="wipe(left)">
                                      <p:cBhvr>
                                        <p:cTn id="12" dur="1500"/>
                                        <p:tgtEl>
                                          <p:spTgt spid="6">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animEffect transition="in" filter="wipe(left)">
                                      <p:cBhvr>
                                        <p:cTn id="17" dur="1500"/>
                                        <p:tgtEl>
                                          <p:spTgt spid="6">
                                            <p:txEl>
                                              <p:pRg st="8" end="8"/>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animEffect transition="in" filter="wipe(left)">
                                      <p:cBhvr>
                                        <p:cTn id="21" dur="1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346200"/>
            <a:ext cx="11582400" cy="5158451"/>
          </a:xfrm>
        </p:spPr>
        <p:txBody>
          <a:bodyPr>
            <a:normAutofit/>
            <a:scene3d>
              <a:camera prst="orthographicFront"/>
              <a:lightRig rig="threePt" dir="t"/>
            </a:scene3d>
            <a:sp3d extrusionH="57150">
              <a:bevelT w="38100" h="38100" prst="angle"/>
            </a:sp3d>
          </a:bodyPr>
          <a:lstStyle/>
          <a:p>
            <a:pPr marL="514350" indent="-514350">
              <a:buFont typeface="+mj-lt"/>
              <a:buAutoNum type="arabicPeriod" startAt="5"/>
            </a:pPr>
            <a:r>
              <a:rPr lang="en-US" b="1" dirty="0">
                <a:solidFill>
                  <a:schemeClr val="accent5">
                    <a:lumMod val="50000"/>
                  </a:schemeClr>
                </a:solidFill>
              </a:rPr>
              <a:t>Judas betrayed </a:t>
            </a:r>
            <a:r>
              <a:rPr lang="en-US" b="1" dirty="0">
                <a:solidFill>
                  <a:srgbClr val="0070C0"/>
                </a:solidFill>
              </a:rPr>
              <a:t>Yahusha</a:t>
            </a:r>
            <a:r>
              <a:rPr lang="en-US" b="1" dirty="0">
                <a:solidFill>
                  <a:schemeClr val="accent5">
                    <a:lumMod val="50000"/>
                  </a:schemeClr>
                </a:solidFill>
              </a:rPr>
              <a:t> for 30 pieces of silver </a:t>
            </a:r>
            <a:br>
              <a:rPr lang="en-US" b="1" dirty="0">
                <a:solidFill>
                  <a:schemeClr val="accent5">
                    <a:lumMod val="50000"/>
                  </a:schemeClr>
                </a:solidFill>
              </a:rPr>
            </a:br>
            <a:r>
              <a:rPr lang="en-US" b="1" dirty="0">
                <a:solidFill>
                  <a:schemeClr val="accent5">
                    <a:lumMod val="50000"/>
                  </a:schemeClr>
                </a:solidFill>
              </a:rPr>
              <a:t>severing himself from </a:t>
            </a:r>
            <a:r>
              <a:rPr lang="en-US" b="1" dirty="0">
                <a:solidFill>
                  <a:srgbClr val="0070C0"/>
                </a:solidFill>
              </a:rPr>
              <a:t>Yahusha: </a:t>
            </a:r>
          </a:p>
          <a:p>
            <a:pPr lvl="1"/>
            <a:r>
              <a:rPr lang="en-US" b="1" dirty="0">
                <a:solidFill>
                  <a:srgbClr val="9E2A2A"/>
                </a:solidFill>
              </a:rPr>
              <a:t>Matt 26:15  </a:t>
            </a:r>
            <a:r>
              <a:rPr lang="en-US" dirty="0"/>
              <a:t>And they covenanted with him for thirty pieces of silver.</a:t>
            </a:r>
          </a:p>
          <a:p>
            <a:pPr marL="514350" indent="-514350">
              <a:buFont typeface="+mj-lt"/>
              <a:buAutoNum type="arabicPeriod" startAt="5"/>
            </a:pPr>
            <a:r>
              <a:rPr lang="en-US" b="1" u="sng" dirty="0">
                <a:solidFill>
                  <a:schemeClr val="accent5">
                    <a:lumMod val="50000"/>
                  </a:schemeClr>
                </a:solidFill>
              </a:rPr>
              <a:t>Both</a:t>
            </a:r>
            <a:r>
              <a:rPr lang="en-US" b="1" dirty="0">
                <a:solidFill>
                  <a:schemeClr val="accent5">
                    <a:lumMod val="50000"/>
                  </a:schemeClr>
                </a:solidFill>
              </a:rPr>
              <a:t> </a:t>
            </a:r>
            <a:r>
              <a:rPr lang="en-US" b="1" u="sng" dirty="0">
                <a:solidFill>
                  <a:schemeClr val="accent5">
                    <a:lumMod val="50000"/>
                  </a:schemeClr>
                </a:solidFill>
              </a:rPr>
              <a:t>Judas</a:t>
            </a:r>
            <a:r>
              <a:rPr lang="en-US" b="1" dirty="0">
                <a:solidFill>
                  <a:schemeClr val="accent5">
                    <a:lumMod val="50000"/>
                  </a:schemeClr>
                </a:solidFill>
              </a:rPr>
              <a:t> and the </a:t>
            </a:r>
            <a:r>
              <a:rPr lang="en-US" b="1" u="sng" dirty="0">
                <a:solidFill>
                  <a:schemeClr val="accent5">
                    <a:lumMod val="50000"/>
                  </a:schemeClr>
                </a:solidFill>
              </a:rPr>
              <a:t>tribe of Judah</a:t>
            </a:r>
            <a:r>
              <a:rPr lang="en-US" b="1" dirty="0">
                <a:solidFill>
                  <a:schemeClr val="accent5">
                    <a:lumMod val="50000"/>
                  </a:schemeClr>
                </a:solidFill>
              </a:rPr>
              <a:t> (Judea) </a:t>
            </a:r>
            <a:r>
              <a:rPr lang="en-US" b="1" dirty="0" err="1">
                <a:solidFill>
                  <a:schemeClr val="accent5">
                    <a:lumMod val="50000"/>
                  </a:schemeClr>
                </a:solidFill>
              </a:rPr>
              <a:t>clamoured</a:t>
            </a:r>
            <a:r>
              <a:rPr lang="en-US" b="1" dirty="0">
                <a:solidFill>
                  <a:schemeClr val="accent5">
                    <a:lumMod val="50000"/>
                  </a:schemeClr>
                </a:solidFill>
              </a:rPr>
              <a:t>  </a:t>
            </a:r>
            <a:br>
              <a:rPr lang="en-US" b="1" dirty="0">
                <a:solidFill>
                  <a:schemeClr val="accent5">
                    <a:lumMod val="50000"/>
                  </a:schemeClr>
                </a:solidFill>
              </a:rPr>
            </a:br>
            <a:r>
              <a:rPr lang="en-US" b="1" dirty="0">
                <a:solidFill>
                  <a:schemeClr val="accent5">
                    <a:lumMod val="50000"/>
                  </a:schemeClr>
                </a:solidFill>
              </a:rPr>
              <a:t>for </a:t>
            </a:r>
            <a:r>
              <a:rPr lang="en-US" b="1" dirty="0">
                <a:solidFill>
                  <a:srgbClr val="0070C0"/>
                </a:solidFill>
              </a:rPr>
              <a:t>Yahusha’s</a:t>
            </a:r>
            <a:r>
              <a:rPr lang="en-US" b="1" dirty="0">
                <a:solidFill>
                  <a:schemeClr val="accent5">
                    <a:lumMod val="50000"/>
                  </a:schemeClr>
                </a:solidFill>
              </a:rPr>
              <a:t> crucifixion shedding innocent blood: </a:t>
            </a:r>
          </a:p>
          <a:p>
            <a:pPr lvl="1"/>
            <a:r>
              <a:rPr lang="en-US" b="1" dirty="0">
                <a:solidFill>
                  <a:srgbClr val="9E2A2A"/>
                </a:solidFill>
              </a:rPr>
              <a:t>Mark 14:64   </a:t>
            </a:r>
            <a:r>
              <a:rPr lang="en-US" dirty="0"/>
              <a:t>And they all condemned him to be guilty of death.</a:t>
            </a:r>
            <a:r>
              <a:rPr lang="en-US" b="1" dirty="0">
                <a:solidFill>
                  <a:srgbClr val="9E2A2A"/>
                </a:solidFill>
              </a:rPr>
              <a:t> </a:t>
            </a:r>
            <a:br>
              <a:rPr lang="en-US" b="1" dirty="0">
                <a:solidFill>
                  <a:srgbClr val="9E2A2A"/>
                </a:solidFill>
              </a:rPr>
            </a:br>
            <a:r>
              <a:rPr lang="en-US" b="1" dirty="0">
                <a:solidFill>
                  <a:srgbClr val="9E2A2A"/>
                </a:solidFill>
              </a:rPr>
              <a:t>Matt 27:25   </a:t>
            </a:r>
            <a:r>
              <a:rPr lang="en-US" dirty="0"/>
              <a:t>… all the people said, His blood be on us, and our children.</a:t>
            </a:r>
          </a:p>
          <a:p>
            <a:pPr marL="514350" indent="-514350">
              <a:lnSpc>
                <a:spcPct val="100000"/>
              </a:lnSpc>
              <a:buFont typeface="+mj-lt"/>
              <a:buAutoNum type="arabicPeriod" startAt="5"/>
            </a:pPr>
            <a:r>
              <a:rPr lang="en-US" b="1" dirty="0">
                <a:solidFill>
                  <a:srgbClr val="9E2A2A"/>
                </a:solidFill>
                <a:latin typeface="Arial Rounded MT Bold" pitchFamily="34" charset="0"/>
              </a:rPr>
              <a:t>Judas can be portrayed as a personification of the </a:t>
            </a:r>
            <a:br>
              <a:rPr lang="en-US" b="1" dirty="0">
                <a:solidFill>
                  <a:srgbClr val="9E2A2A"/>
                </a:solidFill>
                <a:latin typeface="Arial Rounded MT Bold" pitchFamily="34" charset="0"/>
              </a:rPr>
            </a:br>
            <a:r>
              <a:rPr lang="en-US" b="1" dirty="0">
                <a:solidFill>
                  <a:srgbClr val="9E2A2A"/>
                </a:solidFill>
                <a:latin typeface="Arial Rounded MT Bold" pitchFamily="34" charset="0"/>
              </a:rPr>
              <a:t>Jewish people with </a:t>
            </a:r>
            <a:r>
              <a:rPr lang="en-US" b="1" u="sng" dirty="0">
                <a:solidFill>
                  <a:srgbClr val="9E2A2A"/>
                </a:solidFill>
                <a:latin typeface="Arial Rounded MT Bold" pitchFamily="34" charset="0"/>
              </a:rPr>
              <a:t>no</a:t>
            </a:r>
            <a:r>
              <a:rPr lang="en-US" b="1" dirty="0">
                <a:solidFill>
                  <a:srgbClr val="9E2A2A"/>
                </a:solidFill>
                <a:latin typeface="Arial Rounded MT Bold" pitchFamily="34" charset="0"/>
              </a:rPr>
              <a:t> </a:t>
            </a:r>
            <a:r>
              <a:rPr lang="en-US" b="1" u="sng" dirty="0">
                <a:solidFill>
                  <a:srgbClr val="9E2A2A"/>
                </a:solidFill>
                <a:latin typeface="Arial Rounded MT Bold" pitchFamily="34" charset="0"/>
              </a:rPr>
              <a:t>intent</a:t>
            </a:r>
            <a:r>
              <a:rPr lang="en-US" b="1" dirty="0">
                <a:solidFill>
                  <a:srgbClr val="9E2A2A"/>
                </a:solidFill>
                <a:latin typeface="Arial Rounded MT Bold" pitchFamily="34" charset="0"/>
              </a:rPr>
              <a:t> to follow Torah’s calendar.  </a:t>
            </a:r>
            <a:br>
              <a:rPr lang="en-US" b="1" dirty="0">
                <a:solidFill>
                  <a:srgbClr val="9E2A2A"/>
                </a:solidFill>
                <a:latin typeface="Arial Rounded MT Bold" pitchFamily="34" charset="0"/>
              </a:rPr>
            </a:br>
            <a:r>
              <a:rPr lang="en-US" b="1" dirty="0">
                <a:solidFill>
                  <a:srgbClr val="9E2A2A"/>
                </a:solidFill>
                <a:latin typeface="Arial Rounded MT Bold" pitchFamily="34" charset="0"/>
              </a:rPr>
              <a:t>Both had a lust for money and were influenced by Satan. </a:t>
            </a:r>
          </a:p>
          <a:p>
            <a:pPr lvl="1">
              <a:lnSpc>
                <a:spcPct val="100000"/>
              </a:lnSpc>
            </a:pPr>
            <a:r>
              <a:rPr lang="en-US" sz="2000" b="1" dirty="0">
                <a:solidFill>
                  <a:schemeClr val="accent5">
                    <a:lumMod val="50000"/>
                  </a:schemeClr>
                </a:solidFill>
                <a:latin typeface="Arial Rounded MT Bold" pitchFamily="34" charset="0"/>
              </a:rPr>
              <a:t>Matt 23:28  </a:t>
            </a:r>
            <a:r>
              <a:rPr lang="en-US" sz="2000" dirty="0">
                <a:solidFill>
                  <a:schemeClr val="accent5">
                    <a:lumMod val="50000"/>
                  </a:schemeClr>
                </a:solidFill>
                <a:latin typeface="Arial Rounded MT Bold" pitchFamily="34" charset="0"/>
              </a:rPr>
              <a:t>(outward righteous appearance; but full of hypocrisy and iniquity).  </a:t>
            </a:r>
          </a:p>
          <a:p>
            <a:pPr lvl="1">
              <a:lnSpc>
                <a:spcPct val="100000"/>
              </a:lnSpc>
            </a:pPr>
            <a:endParaRPr lang="en-US" sz="2000" dirty="0">
              <a:solidFill>
                <a:schemeClr val="accent5">
                  <a:lumMod val="50000"/>
                </a:schemeClr>
              </a:solidFill>
              <a:latin typeface="Arial Rounded MT Bold" pitchFamily="34" charset="0"/>
            </a:endParaRPr>
          </a:p>
        </p:txBody>
      </p:sp>
      <p:sp>
        <p:nvSpPr>
          <p:cNvPr id="11" name="Title 2"/>
          <p:cNvSpPr txBox="1">
            <a:spLocks/>
          </p:cNvSpPr>
          <p:nvPr/>
        </p:nvSpPr>
        <p:spPr>
          <a:xfrm>
            <a:off x="152400" y="0"/>
            <a:ext cx="9829800" cy="132588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US" sz="8000" b="1" dirty="0">
                <a:ln w="11430">
                  <a:solidFill>
                    <a:srgbClr val="E25110"/>
                  </a:solidFill>
                </a:ln>
                <a:solidFill>
                  <a:schemeClr val="accent5">
                    <a:lumMod val="50000"/>
                  </a:schemeClr>
                </a:solidFill>
                <a:effectLst>
                  <a:outerShdw blurRad="50800" dist="39000" dir="5460000" algn="tl">
                    <a:srgbClr val="000000">
                      <a:alpha val="38000"/>
                    </a:srgbClr>
                  </a:outerShdw>
                </a:effectLst>
                <a:latin typeface="Matura MT Script Capitals" pitchFamily="66" charset="0"/>
              </a:rPr>
              <a:t>Juda</a:t>
            </a:r>
            <a:r>
              <a:rPr lang="en-US" sz="8000" b="1" u="sng" dirty="0">
                <a:ln w="11430">
                  <a:solidFill>
                    <a:srgbClr val="E25110"/>
                  </a:solidFill>
                </a:ln>
                <a:solidFill>
                  <a:schemeClr val="accent5">
                    <a:lumMod val="50000"/>
                  </a:schemeClr>
                </a:solidFill>
                <a:effectLst>
                  <a:outerShdw blurRad="50800" dist="39000" dir="5460000" algn="tl">
                    <a:srgbClr val="000000">
                      <a:alpha val="38000"/>
                    </a:srgbClr>
                  </a:outerShdw>
                </a:effectLst>
                <a:latin typeface="Matura MT Script Capitals" pitchFamily="66" charset="0"/>
              </a:rPr>
              <a:t>h</a:t>
            </a:r>
            <a:r>
              <a:rPr lang="en-US" sz="8000" b="1" dirty="0">
                <a:ln w="11430">
                  <a:solidFill>
                    <a:srgbClr val="E25110"/>
                  </a:solidFill>
                </a:ln>
                <a:solidFill>
                  <a:schemeClr val="accent5">
                    <a:lumMod val="50000"/>
                  </a:schemeClr>
                </a:solidFill>
                <a:effectLst>
                  <a:outerShdw blurRad="50800" dist="39000" dir="5460000" algn="tl">
                    <a:srgbClr val="000000">
                      <a:alpha val="38000"/>
                    </a:srgbClr>
                  </a:outerShdw>
                </a:effectLst>
                <a:latin typeface="Matura MT Script Capitals" pitchFamily="66" charset="0"/>
              </a:rPr>
              <a:t>, the Betrayer</a:t>
            </a:r>
            <a:endParaRPr lang="en-US" sz="8000" b="1" dirty="0">
              <a:ln w="11430">
                <a:solidFill>
                  <a:srgbClr val="9E2A2A"/>
                </a:solidFill>
              </a:ln>
              <a:solidFill>
                <a:schemeClr val="accent5">
                  <a:lumMod val="50000"/>
                </a:schemeClr>
              </a:solidFill>
              <a:effectLst>
                <a:outerShdw blurRad="50800" dist="39000" dir="5460000" algn="tl">
                  <a:srgbClr val="000000">
                    <a:alpha val="38000"/>
                  </a:srgbClr>
                </a:outerShdw>
              </a:effectLst>
              <a:latin typeface="Matura MT Script Capitals" pitchFamily="66" charset="0"/>
            </a:endParaRPr>
          </a:p>
        </p:txBody>
      </p:sp>
      <p:sp>
        <p:nvSpPr>
          <p:cNvPr id="10" name="Slide Number Placeholder 1"/>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87</a:t>
            </a:fld>
            <a:endParaRPr lang="en-US" b="1" dirty="0">
              <a:solidFill>
                <a:srgbClr val="713A1F"/>
              </a:solidFill>
            </a:endParaRPr>
          </a:p>
        </p:txBody>
      </p:sp>
      <p:pic>
        <p:nvPicPr>
          <p:cNvPr id="10243" name="Picture 3" descr="C:\Users\Rae\Desktop\judas betrays 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9601200" y="609600"/>
            <a:ext cx="2271426" cy="15557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3" name="Content Placeholder 2"/>
          <p:cNvSpPr txBox="1">
            <a:spLocks/>
          </p:cNvSpPr>
          <p:nvPr/>
        </p:nvSpPr>
        <p:spPr>
          <a:xfrm>
            <a:off x="533400" y="6034087"/>
            <a:ext cx="11277600" cy="549275"/>
          </a:xfrm>
          <a:prstGeom prst="rect">
            <a:avLst/>
          </a:prstGeom>
          <a:gradFill flip="none" rotWithShape="1">
            <a:gsLst>
              <a:gs pos="0">
                <a:schemeClr val="accent1">
                  <a:tint val="66000"/>
                  <a:satMod val="160000"/>
                  <a:alpha val="61000"/>
                </a:schemeClr>
              </a:gs>
              <a:gs pos="50000">
                <a:schemeClr val="accent1">
                  <a:tint val="44500"/>
                  <a:satMod val="160000"/>
                  <a:alpha val="68000"/>
                </a:schemeClr>
              </a:gs>
              <a:gs pos="100000">
                <a:schemeClr val="accent1">
                  <a:tint val="23500"/>
                  <a:satMod val="160000"/>
                  <a:alpha val="72000"/>
                </a:schemeClr>
              </a:gs>
            </a:gsLst>
            <a:path path="circle">
              <a:fillToRect l="50000" t="50000" r="50000" b="50000"/>
            </a:path>
            <a:tileRect/>
          </a:gradFill>
          <a:scene3d>
            <a:camera prst="orthographicFront"/>
            <a:lightRig rig="threePt" dir="t"/>
          </a:scene3d>
          <a:sp3d>
            <a:bevelT w="152400" h="50800" prst="softRound"/>
          </a:sp3d>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ln>
                  <a:solidFill>
                    <a:srgbClr val="002060"/>
                  </a:solidFill>
                </a:ln>
                <a:solidFill>
                  <a:schemeClr val="accent2">
                    <a:lumMod val="50000"/>
                  </a:schemeClr>
                </a:solidFill>
              </a:rPr>
              <a:t>Is there a pattern between Juda</a:t>
            </a:r>
            <a:r>
              <a:rPr lang="en-US" b="1" u="sng" dirty="0">
                <a:ln>
                  <a:solidFill>
                    <a:srgbClr val="002060"/>
                  </a:solidFill>
                </a:ln>
                <a:solidFill>
                  <a:schemeClr val="accent2">
                    <a:lumMod val="50000"/>
                  </a:schemeClr>
                </a:solidFill>
              </a:rPr>
              <a:t>s</a:t>
            </a:r>
            <a:r>
              <a:rPr lang="en-US" b="1" dirty="0">
                <a:ln>
                  <a:solidFill>
                    <a:srgbClr val="002060"/>
                  </a:solidFill>
                </a:ln>
                <a:solidFill>
                  <a:schemeClr val="accent2">
                    <a:lumMod val="50000"/>
                  </a:schemeClr>
                </a:solidFill>
              </a:rPr>
              <a:t> &amp; Judah that needs to be acknowledged?</a:t>
            </a:r>
          </a:p>
        </p:txBody>
      </p:sp>
      <p:pic>
        <p:nvPicPr>
          <p:cNvPr id="2050" name="Picture 2" descr="C:\Users\Rae\Desktop\finger poi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3939836">
            <a:off x="-623947" y="4964494"/>
            <a:ext cx="1797114" cy="93150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Rae\Desktop\#28 Moon Art\matt 23 woes Juda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641043" y="2209800"/>
            <a:ext cx="1516063" cy="197326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C:\Users\Rae\Desktop\#28 Moon Art\matt 23 woes 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991600" y="2379663"/>
            <a:ext cx="2112118" cy="156972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41946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left)">
                                      <p:cBhvr>
                                        <p:cTn id="7" dur="1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wipe(left)">
                                      <p:cBhvr>
                                        <p:cTn id="12" dur="1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wipe(left)">
                                      <p:cBhvr>
                                        <p:cTn id="17" dur="1500"/>
                                        <p:tgtEl>
                                          <p:spTgt spid="6">
                                            <p:txEl>
                                              <p:pRg st="4" end="4"/>
                                            </p:txEl>
                                          </p:spTgt>
                                        </p:tgtEl>
                                      </p:cBhvr>
                                    </p:animEffect>
                                  </p:childTnLst>
                                </p:cTn>
                              </p:par>
                            </p:childTnLst>
                          </p:cTn>
                        </p:par>
                        <p:par>
                          <p:cTn id="18" fill="hold">
                            <p:stCondLst>
                              <p:cond delay="1500"/>
                            </p:stCondLst>
                            <p:childTnLst>
                              <p:par>
                                <p:cTn id="19" presetID="22" presetClass="entr" presetSubtype="8" fill="hold" nodeType="afterEffect">
                                  <p:stCondLst>
                                    <p:cond delay="100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wipe(left)">
                                      <p:cBhvr>
                                        <p:cTn id="21" dur="1500"/>
                                        <p:tgtEl>
                                          <p:spTgt spid="6">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14" y="6142300"/>
            <a:ext cx="12192014" cy="707886"/>
          </a:xfrm>
          <a:prstGeom prst="rect">
            <a:avLst/>
          </a:prstGeom>
          <a:solidFill>
            <a:srgbClr val="4827BF">
              <a:alpha val="6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sp3d extrusionH="57150">
              <a:bevelT w="38100" h="38100"/>
            </a:sp3d>
          </a:bodyPr>
          <a:lstStyle/>
          <a:p>
            <a:pPr algn="ctr"/>
            <a:r>
              <a:rPr lang="en-US" sz="4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Will any of the Jews ever change their ways?</a:t>
            </a:r>
          </a:p>
        </p:txBody>
      </p:sp>
      <p:sp>
        <p:nvSpPr>
          <p:cNvPr id="8" name="Text Placeholder 7"/>
          <p:cNvSpPr>
            <a:spLocks noGrp="1"/>
          </p:cNvSpPr>
          <p:nvPr>
            <p:ph type="body" idx="1"/>
          </p:nvPr>
        </p:nvSpPr>
        <p:spPr>
          <a:xfrm>
            <a:off x="258500" y="1456730"/>
            <a:ext cx="3810000" cy="1057870"/>
          </a:xfrm>
        </p:spPr>
        <p:txBody>
          <a:bodyPr>
            <a:noAutofit/>
            <a:scene3d>
              <a:camera prst="orthographicFront"/>
              <a:lightRig rig="threePt" dir="t"/>
            </a:scene3d>
            <a:sp3d extrusionH="57150">
              <a:bevelT h="25400" prst="softRound"/>
            </a:sp3d>
          </a:bodyPr>
          <a:lstStyle/>
          <a:p>
            <a:pPr algn="ctr"/>
            <a:r>
              <a:rPr lang="en-US" dirty="0">
                <a:solidFill>
                  <a:srgbClr val="B8003D"/>
                </a:solidFill>
              </a:rPr>
              <a:t>Counsel to Smyrna</a:t>
            </a:r>
            <a:br>
              <a:rPr lang="en-US" dirty="0">
                <a:solidFill>
                  <a:srgbClr val="B8003D"/>
                </a:solidFill>
              </a:rPr>
            </a:br>
            <a:r>
              <a:rPr lang="en-US" dirty="0">
                <a:solidFill>
                  <a:srgbClr val="B8003D"/>
                </a:solidFill>
              </a:rPr>
              <a:t>Revelation 2:9</a:t>
            </a:r>
          </a:p>
        </p:txBody>
      </p:sp>
      <p:sp>
        <p:nvSpPr>
          <p:cNvPr id="9" name="Content Placeholder 8"/>
          <p:cNvSpPr>
            <a:spLocks noGrp="1"/>
          </p:cNvSpPr>
          <p:nvPr>
            <p:ph sz="half" idx="2"/>
          </p:nvPr>
        </p:nvSpPr>
        <p:spPr>
          <a:xfrm>
            <a:off x="258500" y="2563812"/>
            <a:ext cx="3810000" cy="3303588"/>
          </a:xfrm>
          <a:solidFill>
            <a:srgbClr val="4827BF">
              <a:alpha val="44000"/>
            </a:srgbClr>
          </a:solidFill>
          <a:ln w="76200">
            <a:gradFill>
              <a:gsLst>
                <a:gs pos="9000">
                  <a:srgbClr val="FF7A00"/>
                </a:gs>
                <a:gs pos="47000">
                  <a:srgbClr val="FF0300"/>
                </a:gs>
                <a:gs pos="81000">
                  <a:srgbClr val="4D0808"/>
                </a:gs>
              </a:gsLst>
              <a:lin ang="5400000" scaled="0"/>
            </a:gradFill>
          </a:ln>
          <a:scene3d>
            <a:camera prst="orthographicFront"/>
            <a:lightRig rig="soft" dir="t">
              <a:rot lat="0" lon="0" rev="10800000"/>
            </a:lightRig>
          </a:scene3d>
          <a:sp3d>
            <a:bevelT w="152400" h="50800" prst="softRound"/>
          </a:sp3d>
        </p:spPr>
        <p:txBody>
          <a:bodyPr>
            <a:normAutofit/>
            <a:sp3d>
              <a:bevelT w="27940" h="12700"/>
              <a:contourClr>
                <a:srgbClr val="DDDDDD"/>
              </a:contourClr>
            </a:sp3d>
          </a:bodyPr>
          <a:lstStyle/>
          <a:p>
            <a:r>
              <a:rPr lang="en-US" sz="3200" b="1" spc="150" dirty="0">
                <a:ln w="11430"/>
                <a:solidFill>
                  <a:srgbClr val="FDEDCB"/>
                </a:solidFill>
                <a:effectLst>
                  <a:outerShdw blurRad="25400" algn="tl" rotWithShape="0">
                    <a:srgbClr val="000000">
                      <a:alpha val="43000"/>
                    </a:srgbClr>
                  </a:outerShdw>
                </a:effectLst>
              </a:rPr>
              <a:t>Rev 2:9  </a:t>
            </a:r>
            <a:r>
              <a:rPr lang="en-US" sz="2400" b="1" spc="150" dirty="0">
                <a:ln w="11430"/>
                <a:solidFill>
                  <a:srgbClr val="0070C0"/>
                </a:solidFill>
                <a:effectLst>
                  <a:glow rad="101600">
                    <a:srgbClr val="FDEDCB">
                      <a:alpha val="84000"/>
                    </a:srgbClr>
                  </a:glow>
                  <a:outerShdw blurRad="25400" algn="tl" rotWithShape="0">
                    <a:srgbClr val="000000">
                      <a:alpha val="43000"/>
                    </a:srgbClr>
                  </a:outerShdw>
                </a:effectLst>
              </a:rPr>
              <a:t>I know thy works, and tribulation, and poverty, (but thou art rich) </a:t>
            </a:r>
            <a:r>
              <a:rPr lang="en-US" sz="2400" b="1" spc="150" dirty="0">
                <a:ln w="11430"/>
                <a:solidFill>
                  <a:srgbClr val="B8003D"/>
                </a:solidFill>
                <a:effectLst>
                  <a:glow rad="101600">
                    <a:srgbClr val="FDEDCB">
                      <a:alpha val="84000"/>
                    </a:srgbClr>
                  </a:glow>
                  <a:outerShdw blurRad="25400" algn="tl" rotWithShape="0">
                    <a:srgbClr val="000000">
                      <a:alpha val="43000"/>
                    </a:srgbClr>
                  </a:outerShdw>
                </a:effectLst>
              </a:rPr>
              <a:t>and I know the blasphemy of them which say they are Jews, and are not, but are the synagogue of Satan.</a:t>
            </a:r>
            <a:endParaRPr lang="en-US" sz="2400" b="1" spc="150" dirty="0">
              <a:ln w="11430"/>
              <a:solidFill>
                <a:srgbClr val="F8F8F8"/>
              </a:solidFill>
              <a:effectLst>
                <a:outerShdw blurRad="25400" algn="tl" rotWithShape="0">
                  <a:srgbClr val="000000">
                    <a:alpha val="43000"/>
                  </a:srgbClr>
                </a:outerShdw>
              </a:effectLst>
            </a:endParaRPr>
          </a:p>
          <a:p>
            <a:endParaRPr lang="en-US" b="1" spc="150" dirty="0">
              <a:ln w="11430"/>
              <a:solidFill>
                <a:srgbClr val="F8F8F8"/>
              </a:solidFill>
              <a:effectLst>
                <a:outerShdw blurRad="25400" algn="tl" rotWithShape="0">
                  <a:srgbClr val="000000">
                    <a:alpha val="43000"/>
                  </a:srgbClr>
                </a:outerShdw>
              </a:effectLst>
            </a:endParaRPr>
          </a:p>
        </p:txBody>
      </p:sp>
      <p:sp>
        <p:nvSpPr>
          <p:cNvPr id="10" name="Text Placeholder 9"/>
          <p:cNvSpPr>
            <a:spLocks noGrp="1"/>
          </p:cNvSpPr>
          <p:nvPr>
            <p:ph type="body" sz="quarter" idx="3"/>
          </p:nvPr>
        </p:nvSpPr>
        <p:spPr>
          <a:xfrm>
            <a:off x="4114800" y="1456730"/>
            <a:ext cx="4003874" cy="1057870"/>
          </a:xfrm>
        </p:spPr>
        <p:txBody>
          <a:bodyPr>
            <a:noAutofit/>
            <a:scene3d>
              <a:camera prst="orthographicFront"/>
              <a:lightRig rig="threePt" dir="t"/>
            </a:scene3d>
            <a:sp3d extrusionH="57150">
              <a:bevelT w="38100" h="38100"/>
            </a:sp3d>
          </a:bodyPr>
          <a:lstStyle/>
          <a:p>
            <a:pPr algn="ctr"/>
            <a:r>
              <a:rPr lang="en-US" dirty="0">
                <a:solidFill>
                  <a:srgbClr val="0070C0"/>
                </a:solidFill>
              </a:rPr>
              <a:t>Counsel to Philadelphia</a:t>
            </a:r>
            <a:br>
              <a:rPr lang="en-US" dirty="0">
                <a:solidFill>
                  <a:srgbClr val="0070C0"/>
                </a:solidFill>
              </a:rPr>
            </a:br>
            <a:r>
              <a:rPr lang="en-US" dirty="0">
                <a:solidFill>
                  <a:srgbClr val="0070C0"/>
                </a:solidFill>
              </a:rPr>
              <a:t>Revelation 3:9</a:t>
            </a:r>
          </a:p>
        </p:txBody>
      </p:sp>
      <p:sp>
        <p:nvSpPr>
          <p:cNvPr id="11" name="Content Placeholder 10"/>
          <p:cNvSpPr>
            <a:spLocks noGrp="1"/>
          </p:cNvSpPr>
          <p:nvPr>
            <p:ph sz="quarter" idx="4"/>
          </p:nvPr>
        </p:nvSpPr>
        <p:spPr>
          <a:xfrm>
            <a:off x="4156275" y="2563812"/>
            <a:ext cx="3887787" cy="3303588"/>
          </a:xfrm>
          <a:solidFill>
            <a:srgbClr val="4827BF">
              <a:alpha val="44000"/>
            </a:srgbClr>
          </a:solidFill>
          <a:ln w="76200">
            <a:gradFill>
              <a:gsLst>
                <a:gs pos="0">
                  <a:srgbClr val="FFF200"/>
                </a:gs>
                <a:gs pos="45000">
                  <a:srgbClr val="FF7A00"/>
                </a:gs>
                <a:gs pos="70000">
                  <a:srgbClr val="FF0300"/>
                </a:gs>
                <a:gs pos="100000">
                  <a:srgbClr val="4D0808"/>
                </a:gs>
              </a:gsLst>
              <a:lin ang="12000000" scaled="0"/>
            </a:gradFill>
          </a:ln>
          <a:scene3d>
            <a:camera prst="orthographicFront"/>
            <a:lightRig rig="soft" dir="t">
              <a:rot lat="0" lon="0" rev="10800000"/>
            </a:lightRig>
          </a:scene3d>
          <a:sp3d>
            <a:bevelT w="152400" h="50800" prst="softRound"/>
          </a:sp3d>
        </p:spPr>
        <p:txBody>
          <a:bodyPr>
            <a:normAutofit lnSpcReduction="10000"/>
            <a:sp3d>
              <a:bevelT w="27940" h="12700"/>
              <a:contourClr>
                <a:srgbClr val="DDDDDD"/>
              </a:contourClr>
            </a:sp3d>
          </a:bodyPr>
          <a:lstStyle/>
          <a:p>
            <a:r>
              <a:rPr lang="en-US" sz="3200" b="1" spc="150" dirty="0">
                <a:ln w="11430"/>
                <a:solidFill>
                  <a:srgbClr val="FDEDCB"/>
                </a:solidFill>
                <a:effectLst>
                  <a:outerShdw blurRad="25400" algn="tl" rotWithShape="0">
                    <a:srgbClr val="000000">
                      <a:alpha val="43000"/>
                    </a:srgbClr>
                  </a:outerShdw>
                </a:effectLst>
              </a:rPr>
              <a:t>Rev 3:9  </a:t>
            </a:r>
            <a:r>
              <a:rPr lang="en-US" sz="2400" b="1" spc="150" dirty="0">
                <a:ln w="11430"/>
                <a:solidFill>
                  <a:srgbClr val="B8003D"/>
                </a:solidFill>
                <a:effectLst>
                  <a:glow rad="101600">
                    <a:srgbClr val="FDEDCB">
                      <a:alpha val="84000"/>
                    </a:srgbClr>
                  </a:glow>
                  <a:outerShdw blurRad="25400" algn="tl" rotWithShape="0">
                    <a:srgbClr val="000000">
                      <a:alpha val="43000"/>
                    </a:srgbClr>
                  </a:outerShdw>
                </a:effectLst>
              </a:rPr>
              <a:t>Behold, I will make them of the synagogue of Satan, which say they are Jews, and are not, but do lie; </a:t>
            </a:r>
            <a:r>
              <a:rPr lang="en-US" sz="2400" b="1" spc="150" dirty="0">
                <a:ln w="11430"/>
                <a:solidFill>
                  <a:srgbClr val="0070C0"/>
                </a:solidFill>
                <a:effectLst>
                  <a:glow rad="101600">
                    <a:srgbClr val="FDEDCB">
                      <a:alpha val="84000"/>
                    </a:srgbClr>
                  </a:glow>
                  <a:outerShdw blurRad="25400" algn="tl" rotWithShape="0">
                    <a:srgbClr val="000000">
                      <a:alpha val="43000"/>
                    </a:srgbClr>
                  </a:outerShdw>
                </a:effectLst>
              </a:rPr>
              <a:t>behold, I will make them to come and worship before thy feet, and to know that I have loved thee.</a:t>
            </a:r>
          </a:p>
          <a:p>
            <a:endParaRPr lang="en-US" b="1" spc="150" dirty="0">
              <a:ln w="11430"/>
              <a:solidFill>
                <a:srgbClr val="F8F8F8"/>
              </a:solidFill>
              <a:effectLst>
                <a:outerShdw blurRad="25400" algn="tl" rotWithShape="0">
                  <a:srgbClr val="000000">
                    <a:alpha val="43000"/>
                  </a:srgbClr>
                </a:outerShdw>
              </a:effectLst>
            </a:endParaRPr>
          </a:p>
        </p:txBody>
      </p:sp>
      <p:sp>
        <p:nvSpPr>
          <p:cNvPr id="5" name="Slide Number Placeholder 4"/>
          <p:cNvSpPr>
            <a:spLocks noGrp="1"/>
          </p:cNvSpPr>
          <p:nvPr>
            <p:ph type="sldNum" sz="quarter" idx="12"/>
          </p:nvPr>
        </p:nvSpPr>
        <p:spPr>
          <a:xfrm>
            <a:off x="9481597" y="6511725"/>
            <a:ext cx="2743200" cy="365125"/>
          </a:xfrm>
        </p:spPr>
        <p:txBody>
          <a:bodyPr/>
          <a:lstStyle/>
          <a:p>
            <a:fld id="{AA4C6552-42F6-43F2-A3FB-E92E8C09004E}" type="slidenum">
              <a:rPr lang="en-US" sz="1600" b="1" smtClean="0">
                <a:solidFill>
                  <a:srgbClr val="FDEDCB"/>
                </a:solidFill>
              </a:rPr>
              <a:pPr/>
              <a:t>88</a:t>
            </a:fld>
            <a:endParaRPr lang="en-US" b="1" dirty="0">
              <a:solidFill>
                <a:srgbClr val="FDEDCB"/>
              </a:solidFill>
            </a:endParaRPr>
          </a:p>
        </p:txBody>
      </p:sp>
      <p:sp>
        <p:nvSpPr>
          <p:cNvPr id="6" name="Title 2"/>
          <p:cNvSpPr txBox="1">
            <a:spLocks/>
          </p:cNvSpPr>
          <p:nvPr/>
        </p:nvSpPr>
        <p:spPr>
          <a:xfrm>
            <a:off x="152400" y="0"/>
            <a:ext cx="11887200" cy="12192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rgbClr val="E25110"/>
                  </a:solidFill>
                </a:ln>
                <a:solidFill>
                  <a:srgbClr val="4827BF"/>
                </a:solidFill>
                <a:effectLst>
                  <a:outerShdw blurRad="50800" dist="39000" dir="5460000" algn="tl">
                    <a:srgbClr val="000000">
                      <a:alpha val="38000"/>
                    </a:srgbClr>
                  </a:outerShdw>
                </a:effectLst>
                <a:latin typeface="Matura MT Script Capitals" pitchFamily="66" charset="0"/>
              </a:rPr>
              <a:t>Revelation’s Prophetic Insight</a:t>
            </a:r>
            <a:endParaRPr lang="en-US" sz="6000" b="1" dirty="0">
              <a:ln w="11430">
                <a:solidFill>
                  <a:srgbClr val="9E2A2A"/>
                </a:solidFill>
              </a:ln>
              <a:solidFill>
                <a:srgbClr val="4827BF"/>
              </a:solidFill>
              <a:effectLst>
                <a:outerShdw blurRad="50800" dist="39000" dir="5460000" algn="tl">
                  <a:srgbClr val="000000">
                    <a:alpha val="38000"/>
                  </a:srgbClr>
                </a:outerShdw>
              </a:effectLst>
              <a:latin typeface="Matura MT Script Capitals" pitchFamily="66" charset="0"/>
            </a:endParaRPr>
          </a:p>
        </p:txBody>
      </p:sp>
      <p:sp>
        <p:nvSpPr>
          <p:cNvPr id="13" name="Text Placeholder 9"/>
          <p:cNvSpPr txBox="1">
            <a:spLocks/>
          </p:cNvSpPr>
          <p:nvPr/>
        </p:nvSpPr>
        <p:spPr>
          <a:xfrm>
            <a:off x="8118674" y="1456730"/>
            <a:ext cx="3811588" cy="1057870"/>
          </a:xfrm>
          <a:prstGeom prst="rect">
            <a:avLst/>
          </a:prstGeom>
        </p:spPr>
        <p:txBody>
          <a:bodyPr vert="horz" lIns="91440" tIns="45720" rIns="91440" bIns="45720" rtlCol="0" anchor="b">
            <a:noAutofit/>
            <a:scene3d>
              <a:camera prst="orthographicFront"/>
              <a:lightRig rig="threePt" dir="t"/>
            </a:scene3d>
            <a:sp3d extrusionH="57150">
              <a:bevelT w="38100" h="38100"/>
            </a:sp3d>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US" dirty="0">
                <a:solidFill>
                  <a:srgbClr val="0070C0"/>
                </a:solidFill>
              </a:rPr>
              <a:t>Judah has been very </a:t>
            </a:r>
            <a:br>
              <a:rPr lang="en-US" dirty="0">
                <a:solidFill>
                  <a:srgbClr val="0070C0"/>
                </a:solidFill>
              </a:rPr>
            </a:br>
            <a:r>
              <a:rPr lang="en-US" dirty="0">
                <a:solidFill>
                  <a:srgbClr val="0070C0"/>
                </a:solidFill>
              </a:rPr>
              <a:t>unfaithful a long time.</a:t>
            </a:r>
          </a:p>
        </p:txBody>
      </p:sp>
      <p:sp>
        <p:nvSpPr>
          <p:cNvPr id="14" name="Content Placeholder 10"/>
          <p:cNvSpPr txBox="1">
            <a:spLocks/>
          </p:cNvSpPr>
          <p:nvPr/>
        </p:nvSpPr>
        <p:spPr>
          <a:xfrm>
            <a:off x="8118674" y="2563812"/>
            <a:ext cx="3811588" cy="3303588"/>
          </a:xfrm>
          <a:prstGeom prst="rect">
            <a:avLst/>
          </a:prstGeom>
          <a:solidFill>
            <a:srgbClr val="4827BF">
              <a:alpha val="44000"/>
            </a:srgbClr>
          </a:solidFill>
          <a:ln w="76200">
            <a:gradFill>
              <a:gsLst>
                <a:gs pos="0">
                  <a:srgbClr val="FFF200"/>
                </a:gs>
                <a:gs pos="45000">
                  <a:srgbClr val="FF7A00"/>
                </a:gs>
                <a:gs pos="70000">
                  <a:srgbClr val="FF0300"/>
                </a:gs>
                <a:gs pos="100000">
                  <a:srgbClr val="4D0808"/>
                </a:gs>
              </a:gsLst>
              <a:lin ang="12000000" scaled="0"/>
            </a:gradFill>
          </a:ln>
          <a:scene3d>
            <a:camera prst="orthographicFront"/>
            <a:lightRig rig="soft" dir="t">
              <a:rot lat="0" lon="0" rev="10800000"/>
            </a:lightRig>
          </a:scene3d>
          <a:sp3d>
            <a:bevelT w="152400" h="50800" prst="softRound"/>
          </a:sp3d>
        </p:spPr>
        <p:txBody>
          <a:bodyPr vert="horz" lIns="91440" tIns="45720" rIns="91440" bIns="45720" rtlCol="0">
            <a:normAutofit lnSpcReduction="10000"/>
            <a:sp3d>
              <a:bevelT w="27940" h="12700"/>
              <a:contourClr>
                <a:srgbClr val="DDDDDD"/>
              </a:contourClr>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b="1" u="sng" spc="150" dirty="0">
                <a:ln w="11430"/>
                <a:solidFill>
                  <a:srgbClr val="FF0000"/>
                </a:solidFill>
                <a:effectLst>
                  <a:glow rad="101600">
                    <a:srgbClr val="FDEDCB">
                      <a:alpha val="84000"/>
                    </a:srgbClr>
                  </a:glow>
                  <a:outerShdw blurRad="25400" algn="tl" rotWithShape="0">
                    <a:srgbClr val="000000">
                      <a:alpha val="43000"/>
                    </a:srgbClr>
                  </a:outerShdw>
                </a:effectLst>
              </a:rPr>
              <a:t>IF</a:t>
            </a:r>
            <a:r>
              <a:rPr lang="en-US" sz="2400" b="1" spc="150" dirty="0">
                <a:ln w="11430"/>
                <a:solidFill>
                  <a:srgbClr val="7030A0"/>
                </a:solidFill>
                <a:effectLst>
                  <a:glow rad="101600">
                    <a:srgbClr val="FDEDCB">
                      <a:alpha val="84000"/>
                    </a:srgbClr>
                  </a:glow>
                  <a:outerShdw blurRad="25400" algn="tl" rotWithShape="0">
                    <a:srgbClr val="000000">
                      <a:alpha val="43000"/>
                    </a:srgbClr>
                  </a:outerShdw>
                </a:effectLst>
              </a:rPr>
              <a:t> John is referring to the NT Jews then we must ask:</a:t>
            </a:r>
            <a:r>
              <a:rPr lang="en-US" sz="2400" b="1" spc="150" dirty="0">
                <a:ln w="11430"/>
                <a:solidFill>
                  <a:srgbClr val="B8003D"/>
                </a:solidFill>
                <a:effectLst>
                  <a:glow rad="101600">
                    <a:srgbClr val="FDEDCB">
                      <a:alpha val="84000"/>
                    </a:srgbClr>
                  </a:glow>
                  <a:outerShdw blurRad="25400" algn="tl" rotWithShape="0">
                    <a:srgbClr val="000000">
                      <a:alpha val="43000"/>
                    </a:srgbClr>
                  </a:outerShdw>
                </a:effectLst>
              </a:rPr>
              <a:t>  </a:t>
            </a:r>
            <a:r>
              <a:rPr lang="en-US" sz="2400" b="1" spc="150" dirty="0">
                <a:ln w="11430"/>
                <a:solidFill>
                  <a:srgbClr val="0070C0"/>
                </a:solidFill>
                <a:effectLst>
                  <a:glow rad="101600">
                    <a:srgbClr val="FDEDCB">
                      <a:alpha val="84000"/>
                    </a:srgbClr>
                  </a:glow>
                  <a:outerShdw blurRad="25400" algn="tl" rotWithShape="0">
                    <a:srgbClr val="000000">
                      <a:alpha val="43000"/>
                    </a:srgbClr>
                  </a:outerShdw>
                </a:effectLst>
              </a:rPr>
              <a:t>“With the information we now have, is it still a </a:t>
            </a:r>
            <a:br>
              <a:rPr lang="en-US" sz="2400" b="1" spc="150" dirty="0">
                <a:ln w="11430"/>
                <a:solidFill>
                  <a:srgbClr val="0070C0"/>
                </a:solidFill>
                <a:effectLst>
                  <a:glow rad="101600">
                    <a:srgbClr val="FDEDCB">
                      <a:alpha val="84000"/>
                    </a:srgbClr>
                  </a:glow>
                  <a:outerShdw blurRad="25400" algn="tl" rotWithShape="0">
                    <a:srgbClr val="000000">
                      <a:alpha val="43000"/>
                    </a:srgbClr>
                  </a:outerShdw>
                </a:effectLst>
              </a:rPr>
            </a:br>
            <a:r>
              <a:rPr lang="en-US" sz="2400" b="1" spc="150" dirty="0">
                <a:ln w="11430"/>
                <a:solidFill>
                  <a:srgbClr val="0070C0"/>
                </a:solidFill>
                <a:effectLst>
                  <a:glow rad="101600">
                    <a:srgbClr val="FDEDCB">
                      <a:alpha val="84000"/>
                    </a:srgbClr>
                  </a:glow>
                  <a:outerShdw blurRad="25400" algn="tl" rotWithShape="0">
                    <a:srgbClr val="000000">
                      <a:alpha val="43000"/>
                    </a:srgbClr>
                  </a:outerShdw>
                </a:effectLst>
              </a:rPr>
              <a:t>highly recommended suggestion to</a:t>
            </a:r>
            <a:br>
              <a:rPr lang="en-US" sz="2400" b="1" spc="150" dirty="0">
                <a:ln w="11430"/>
                <a:solidFill>
                  <a:srgbClr val="0070C0"/>
                </a:solidFill>
                <a:effectLst>
                  <a:glow rad="101600">
                    <a:srgbClr val="FDEDCB">
                      <a:alpha val="84000"/>
                    </a:srgbClr>
                  </a:glow>
                  <a:outerShdw blurRad="25400" algn="tl" rotWithShape="0">
                    <a:srgbClr val="000000">
                      <a:alpha val="43000"/>
                    </a:srgbClr>
                  </a:outerShdw>
                </a:effectLst>
              </a:rPr>
            </a:br>
            <a:r>
              <a:rPr lang="en-US" sz="2400" b="1" spc="150" dirty="0">
                <a:ln w="11430"/>
                <a:solidFill>
                  <a:srgbClr val="0070C0"/>
                </a:solidFill>
                <a:effectLst>
                  <a:glow rad="101600">
                    <a:srgbClr val="FDEDCB">
                      <a:alpha val="84000"/>
                    </a:srgbClr>
                  </a:glow>
                  <a:outerShdw blurRad="25400" algn="tl" rotWithShape="0">
                    <a:srgbClr val="000000">
                      <a:alpha val="43000"/>
                    </a:srgbClr>
                  </a:outerShdw>
                </a:effectLst>
              </a:rPr>
              <a:t> ‘</a:t>
            </a:r>
            <a:r>
              <a:rPr lang="en-US" sz="2400" b="1" spc="150" dirty="0">
                <a:ln w="11430"/>
                <a:solidFill>
                  <a:srgbClr val="FF0000"/>
                </a:solidFill>
                <a:effectLst>
                  <a:glow rad="101600">
                    <a:srgbClr val="FDEDCB">
                      <a:alpha val="84000"/>
                    </a:srgbClr>
                  </a:glow>
                  <a:outerShdw blurRad="25400" algn="tl" rotWithShape="0">
                    <a:srgbClr val="000000">
                      <a:alpha val="43000"/>
                    </a:srgbClr>
                  </a:outerShdw>
                </a:effectLst>
              </a:rPr>
              <a:t>go and ask a rabbi</a:t>
            </a:r>
            <a:r>
              <a:rPr lang="en-US" sz="2400" b="1" spc="150" dirty="0">
                <a:ln w="11430"/>
                <a:solidFill>
                  <a:srgbClr val="0070C0"/>
                </a:solidFill>
                <a:effectLst>
                  <a:glow rad="101600">
                    <a:srgbClr val="FDEDCB">
                      <a:alpha val="84000"/>
                    </a:srgbClr>
                  </a:glow>
                  <a:outerShdw blurRad="25400" algn="tl" rotWithShape="0">
                    <a:srgbClr val="000000">
                      <a:alpha val="43000"/>
                    </a:srgbClr>
                  </a:outerShdw>
                </a:effectLst>
              </a:rPr>
              <a:t>’</a:t>
            </a:r>
            <a:r>
              <a:rPr lang="en-US" sz="2400" b="1" spc="150" dirty="0">
                <a:ln w="11430"/>
                <a:solidFill>
                  <a:srgbClr val="FF0000"/>
                </a:solidFill>
                <a:effectLst>
                  <a:glow rad="101600">
                    <a:srgbClr val="FDEDCB">
                      <a:alpha val="84000"/>
                    </a:srgbClr>
                  </a:glow>
                  <a:outerShdw blurRad="25400" algn="tl" rotWithShape="0">
                    <a:srgbClr val="000000">
                      <a:alpha val="43000"/>
                    </a:srgbClr>
                  </a:outerShdw>
                </a:effectLst>
              </a:rPr>
              <a:t> </a:t>
            </a:r>
            <a:r>
              <a:rPr lang="en-US" sz="2400" b="1" spc="150" dirty="0">
                <a:ln w="11430"/>
                <a:solidFill>
                  <a:srgbClr val="0070C0"/>
                </a:solidFill>
                <a:effectLst>
                  <a:glow rad="101600">
                    <a:srgbClr val="FDEDCB">
                      <a:alpha val="84000"/>
                    </a:srgbClr>
                  </a:glow>
                  <a:outerShdw blurRad="25400" algn="tl" rotWithShape="0">
                    <a:srgbClr val="000000">
                      <a:alpha val="43000"/>
                    </a:srgbClr>
                  </a:outerShdw>
                </a:effectLst>
              </a:rPr>
              <a:t>for the knowledge of Yahuah’s Ways?</a:t>
            </a:r>
            <a:endParaRPr lang="en-US" b="1" spc="150" dirty="0">
              <a:ln w="11430"/>
              <a:solidFill>
                <a:srgbClr val="F8F8F8"/>
              </a:solidFill>
              <a:effectLst>
                <a:outerShdw blurRad="25400" algn="tl" rotWithShape="0">
                  <a:srgbClr val="000000">
                    <a:alpha val="43000"/>
                  </a:srgbClr>
                </a:outerShdw>
              </a:effectLst>
            </a:endParaRPr>
          </a:p>
        </p:txBody>
      </p:sp>
      <p:sp>
        <p:nvSpPr>
          <p:cNvPr id="15" name="Rectangle 14"/>
          <p:cNvSpPr/>
          <p:nvPr/>
        </p:nvSpPr>
        <p:spPr>
          <a:xfrm>
            <a:off x="-8695" y="1149087"/>
            <a:ext cx="12192014" cy="553998"/>
          </a:xfrm>
          <a:prstGeom prst="rect">
            <a:avLst/>
          </a:prstGeom>
          <a:solidFill>
            <a:srgbClr val="4827BF">
              <a:alpha val="65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91440" tIns="45720" rIns="91440" bIns="45720">
            <a:spAutoFit/>
            <a:sp3d extrusionH="57150">
              <a:bevelT w="38100" h="38100"/>
            </a:sp3d>
          </a:bodyPr>
          <a:lstStyle/>
          <a:p>
            <a:pPr algn="ctr"/>
            <a:r>
              <a:rPr lang="en-US" sz="3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Comic Sans MS" pitchFamily="66" charset="0"/>
              </a:rPr>
              <a:t>(Considering Jews of the New Testament, or of the land.)</a:t>
            </a:r>
          </a:p>
        </p:txBody>
      </p:sp>
    </p:spTree>
    <p:extLst>
      <p:ext uri="{BB962C8B-B14F-4D97-AF65-F5344CB8AC3E}">
        <p14:creationId xmlns:p14="http://schemas.microsoft.com/office/powerpoint/2010/main" val="403567518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50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750"/>
                                        <p:tgtEl>
                                          <p:spTgt spid="8">
                                            <p:txEl>
                                              <p:pRg st="0" end="0"/>
                                            </p:txEl>
                                          </p:spTgt>
                                        </p:tgtEl>
                                      </p:cBhvr>
                                    </p:animEffect>
                                    <p:anim calcmode="lin" valueType="num">
                                      <p:cBhvr>
                                        <p:cTn id="13" dur="175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175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750"/>
                            </p:stCondLst>
                            <p:childTnLst>
                              <p:par>
                                <p:cTn id="16" presetID="42" presetClass="entr" presetSubtype="0" fill="hold" grpId="0" nodeType="afterEffect">
                                  <p:stCondLst>
                                    <p:cond delay="0"/>
                                  </p:stCondLst>
                                  <p:childTnLst>
                                    <p:set>
                                      <p:cBhvr>
                                        <p:cTn id="17" dur="1" fill="hold">
                                          <p:stCondLst>
                                            <p:cond delay="0"/>
                                          </p:stCondLst>
                                        </p:cTn>
                                        <p:tgtEl>
                                          <p:spTgt spid="9">
                                            <p:bg/>
                                          </p:spTgt>
                                        </p:tgtEl>
                                        <p:attrNameLst>
                                          <p:attrName>style.visibility</p:attrName>
                                        </p:attrNameLst>
                                      </p:cBhvr>
                                      <p:to>
                                        <p:strVal val="visible"/>
                                      </p:to>
                                    </p:set>
                                    <p:animEffect transition="in" filter="fade">
                                      <p:cBhvr>
                                        <p:cTn id="18" dur="1500"/>
                                        <p:tgtEl>
                                          <p:spTgt spid="9">
                                            <p:bg/>
                                          </p:spTgt>
                                        </p:tgtEl>
                                      </p:cBhvr>
                                    </p:animEffect>
                                    <p:anim calcmode="lin" valueType="num">
                                      <p:cBhvr>
                                        <p:cTn id="19" dur="1500" fill="hold"/>
                                        <p:tgtEl>
                                          <p:spTgt spid="9">
                                            <p:bg/>
                                          </p:spTgt>
                                        </p:tgtEl>
                                        <p:attrNameLst>
                                          <p:attrName>ppt_x</p:attrName>
                                        </p:attrNameLst>
                                      </p:cBhvr>
                                      <p:tavLst>
                                        <p:tav tm="0">
                                          <p:val>
                                            <p:strVal val="#ppt_x"/>
                                          </p:val>
                                        </p:tav>
                                        <p:tav tm="100000">
                                          <p:val>
                                            <p:strVal val="#ppt_x"/>
                                          </p:val>
                                        </p:tav>
                                      </p:tavLst>
                                    </p:anim>
                                    <p:anim calcmode="lin" valueType="num">
                                      <p:cBhvr>
                                        <p:cTn id="20" dur="1500" fill="hold"/>
                                        <p:tgtEl>
                                          <p:spTgt spid="9">
                                            <p:bg/>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Effect transition="in" filter="fade">
                                      <p:cBhvr>
                                        <p:cTn id="23" dur="1500"/>
                                        <p:tgtEl>
                                          <p:spTgt spid="9">
                                            <p:txEl>
                                              <p:pRg st="0" end="0"/>
                                            </p:txEl>
                                          </p:spTgt>
                                        </p:tgtEl>
                                      </p:cBhvr>
                                    </p:animEffect>
                                    <p:anim calcmode="lin" valueType="num">
                                      <p:cBhvr>
                                        <p:cTn id="24" dur="1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5" dur="1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1750"/>
                                        <p:tgtEl>
                                          <p:spTgt spid="10">
                                            <p:txEl>
                                              <p:pRg st="0" end="0"/>
                                            </p:txEl>
                                          </p:spTgt>
                                        </p:tgtEl>
                                      </p:cBhvr>
                                    </p:animEffect>
                                    <p:anim calcmode="lin" valueType="num">
                                      <p:cBhvr>
                                        <p:cTn id="31" dur="1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175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750"/>
                            </p:stCondLst>
                            <p:childTnLst>
                              <p:par>
                                <p:cTn id="34" presetID="42" presetClass="entr" presetSubtype="0" fill="hold" grpId="0" nodeType="afterEffect">
                                  <p:stCondLst>
                                    <p:cond delay="0"/>
                                  </p:stCondLst>
                                  <p:childTnLst>
                                    <p:set>
                                      <p:cBhvr>
                                        <p:cTn id="35" dur="1" fill="hold">
                                          <p:stCondLst>
                                            <p:cond delay="0"/>
                                          </p:stCondLst>
                                        </p:cTn>
                                        <p:tgtEl>
                                          <p:spTgt spid="11">
                                            <p:bg/>
                                          </p:spTgt>
                                        </p:tgtEl>
                                        <p:attrNameLst>
                                          <p:attrName>style.visibility</p:attrName>
                                        </p:attrNameLst>
                                      </p:cBhvr>
                                      <p:to>
                                        <p:strVal val="visible"/>
                                      </p:to>
                                    </p:set>
                                    <p:animEffect transition="in" filter="fade">
                                      <p:cBhvr>
                                        <p:cTn id="36" dur="1750"/>
                                        <p:tgtEl>
                                          <p:spTgt spid="11">
                                            <p:bg/>
                                          </p:spTgt>
                                        </p:tgtEl>
                                      </p:cBhvr>
                                    </p:animEffect>
                                    <p:anim calcmode="lin" valueType="num">
                                      <p:cBhvr>
                                        <p:cTn id="37" dur="1750" fill="hold"/>
                                        <p:tgtEl>
                                          <p:spTgt spid="11">
                                            <p:bg/>
                                          </p:spTgt>
                                        </p:tgtEl>
                                        <p:attrNameLst>
                                          <p:attrName>ppt_x</p:attrName>
                                        </p:attrNameLst>
                                      </p:cBhvr>
                                      <p:tavLst>
                                        <p:tav tm="0">
                                          <p:val>
                                            <p:strVal val="#ppt_x"/>
                                          </p:val>
                                        </p:tav>
                                        <p:tav tm="100000">
                                          <p:val>
                                            <p:strVal val="#ppt_x"/>
                                          </p:val>
                                        </p:tav>
                                      </p:tavLst>
                                    </p:anim>
                                    <p:anim calcmode="lin" valueType="num">
                                      <p:cBhvr>
                                        <p:cTn id="38" dur="1750" fill="hold"/>
                                        <p:tgtEl>
                                          <p:spTgt spid="11">
                                            <p:bg/>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1">
                                            <p:txEl>
                                              <p:pRg st="0" end="0"/>
                                            </p:txEl>
                                          </p:spTgt>
                                        </p:tgtEl>
                                        <p:attrNameLst>
                                          <p:attrName>style.visibility</p:attrName>
                                        </p:attrNameLst>
                                      </p:cBhvr>
                                      <p:to>
                                        <p:strVal val="visible"/>
                                      </p:to>
                                    </p:set>
                                    <p:animEffect transition="in" filter="fade">
                                      <p:cBhvr>
                                        <p:cTn id="41" dur="1750"/>
                                        <p:tgtEl>
                                          <p:spTgt spid="11">
                                            <p:txEl>
                                              <p:pRg st="0" end="0"/>
                                            </p:txEl>
                                          </p:spTgt>
                                        </p:tgtEl>
                                      </p:cBhvr>
                                    </p:animEffect>
                                    <p:anim calcmode="lin" valueType="num">
                                      <p:cBhvr>
                                        <p:cTn id="42" dur="17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43" dur="175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fade">
                                      <p:cBhvr>
                                        <p:cTn id="48" dur="1750"/>
                                        <p:tgtEl>
                                          <p:spTgt spid="13">
                                            <p:txEl>
                                              <p:pRg st="0" end="0"/>
                                            </p:txEl>
                                          </p:spTgt>
                                        </p:tgtEl>
                                      </p:cBhvr>
                                    </p:animEffect>
                                    <p:anim calcmode="lin" valueType="num">
                                      <p:cBhvr>
                                        <p:cTn id="49" dur="175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0" dur="175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par>
                          <p:cTn id="51" fill="hold">
                            <p:stCondLst>
                              <p:cond delay="1750"/>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20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1000"/>
                                        <p:tgtEl>
                                          <p:spTgt spid="12"/>
                                        </p:tgtEl>
                                      </p:cBhvr>
                                    </p:animEffect>
                                    <p:anim calcmode="lin" valueType="num">
                                      <p:cBhvr>
                                        <p:cTn id="60" dur="1000" fill="hold"/>
                                        <p:tgtEl>
                                          <p:spTgt spid="12"/>
                                        </p:tgtEl>
                                        <p:attrNameLst>
                                          <p:attrName>ppt_x</p:attrName>
                                        </p:attrNameLst>
                                      </p:cBhvr>
                                      <p:tavLst>
                                        <p:tav tm="0">
                                          <p:val>
                                            <p:strVal val="#ppt_x"/>
                                          </p:val>
                                        </p:tav>
                                        <p:tav tm="100000">
                                          <p:val>
                                            <p:strVal val="#ppt_x"/>
                                          </p:val>
                                        </p:tav>
                                      </p:tavLst>
                                    </p:anim>
                                    <p:anim calcmode="lin" valueType="num">
                                      <p:cBhvr>
                                        <p:cTn id="6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build="p"/>
      <p:bldP spid="9" grpId="0" build="p" animBg="1"/>
      <p:bldP spid="10" grpId="0" build="p"/>
      <p:bldP spid="11" grpId="0" uiExpand="1" build="p" animBg="1"/>
      <p:bldP spid="13" grpId="0" build="p"/>
      <p:bldP spid="14" grpId="0" animBg="1"/>
      <p:bldP spid="1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2000"/>
            <a:lum/>
          </a:blip>
          <a:srcRect/>
          <a:stretch>
            <a:fillRect/>
          </a:stretch>
        </a:blipFill>
        <a:effectLst/>
      </p:bgPr>
    </p:bg>
    <p:spTree>
      <p:nvGrpSpPr>
        <p:cNvPr id="1" name=""/>
        <p:cNvGrpSpPr/>
        <p:nvPr/>
      </p:nvGrpSpPr>
      <p:grpSpPr>
        <a:xfrm>
          <a:off x="0" y="0"/>
          <a:ext cx="0" cy="0"/>
          <a:chOff x="0" y="0"/>
          <a:chExt cx="0" cy="0"/>
        </a:xfrm>
      </p:grpSpPr>
      <p:pic>
        <p:nvPicPr>
          <p:cNvPr id="6146" name="Picture 2" descr="C:\Users\Rae\Desktop\Khazarian map 930.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00" y="615950"/>
            <a:ext cx="4343400" cy="38004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228600" y="911824"/>
            <a:ext cx="7315199" cy="6223001"/>
          </a:xfrm>
        </p:spPr>
        <p:txBody>
          <a:bodyPr>
            <a:normAutofit fontScale="85000" lnSpcReduction="10000"/>
            <a:scene3d>
              <a:camera prst="orthographicFront"/>
              <a:lightRig rig="threePt" dir="t"/>
            </a:scene3d>
            <a:sp3d extrusionH="57150">
              <a:bevelT w="38100" h="38100"/>
            </a:sp3d>
          </a:bodyPr>
          <a:lstStyle/>
          <a:p>
            <a:pPr marL="0" indent="0">
              <a:lnSpc>
                <a:spcPct val="120000"/>
              </a:lnSpc>
              <a:buNone/>
            </a:pPr>
            <a:r>
              <a:rPr lang="en-US" sz="3600" b="1" dirty="0">
                <a:ln w="12700">
                  <a:solidFill>
                    <a:schemeClr val="tx2">
                      <a:satMod val="155000"/>
                    </a:schemeClr>
                  </a:solidFill>
                  <a:prstDash val="solid"/>
                </a:ln>
                <a:gradFill flip="none" rotWithShape="1">
                  <a:gsLst>
                    <a:gs pos="46000">
                      <a:srgbClr val="FF7A00"/>
                    </a:gs>
                    <a:gs pos="88000">
                      <a:srgbClr val="FF0300"/>
                    </a:gs>
                    <a:gs pos="3000">
                      <a:srgbClr val="B8003D"/>
                    </a:gs>
                  </a:gsLst>
                  <a:lin ang="10800000" scaled="1"/>
                  <a:tileRect/>
                </a:gradFill>
                <a:effectLst>
                  <a:glow rad="228600">
                    <a:srgbClr val="FDEDCB">
                      <a:alpha val="98000"/>
                    </a:srgbClr>
                  </a:glow>
                  <a:outerShdw blurRad="41275" dist="20320" dir="1800000" algn="tl" rotWithShape="0">
                    <a:srgbClr val="000000">
                      <a:alpha val="40000"/>
                    </a:srgbClr>
                  </a:outerShdw>
                </a:effectLst>
              </a:rPr>
              <a:t>The </a:t>
            </a:r>
            <a:r>
              <a:rPr lang="en-US" sz="3600" b="1" dirty="0" err="1">
                <a:ln w="12700">
                  <a:solidFill>
                    <a:schemeClr val="tx2">
                      <a:satMod val="155000"/>
                    </a:schemeClr>
                  </a:solidFill>
                  <a:prstDash val="solid"/>
                </a:ln>
                <a:gradFill flip="none" rotWithShape="1">
                  <a:gsLst>
                    <a:gs pos="46000">
                      <a:srgbClr val="FF7A00"/>
                    </a:gs>
                    <a:gs pos="88000">
                      <a:srgbClr val="FF0300"/>
                    </a:gs>
                    <a:gs pos="3000">
                      <a:srgbClr val="B8003D"/>
                    </a:gs>
                  </a:gsLst>
                  <a:lin ang="10800000" scaled="1"/>
                  <a:tileRect/>
                </a:gradFill>
                <a:effectLst>
                  <a:glow rad="228600">
                    <a:srgbClr val="FDEDCB">
                      <a:alpha val="98000"/>
                    </a:srgbClr>
                  </a:glow>
                  <a:outerShdw blurRad="41275" dist="20320" dir="1800000" algn="tl" rotWithShape="0">
                    <a:srgbClr val="000000">
                      <a:alpha val="40000"/>
                    </a:srgbClr>
                  </a:outerShdw>
                </a:effectLst>
              </a:rPr>
              <a:t>Khazars</a:t>
            </a:r>
            <a:r>
              <a:rPr lang="en-US" sz="3600" b="1" dirty="0">
                <a:ln w="12700">
                  <a:solidFill>
                    <a:schemeClr val="tx2">
                      <a:satMod val="155000"/>
                    </a:schemeClr>
                  </a:solidFill>
                  <a:prstDash val="solid"/>
                </a:ln>
                <a:gradFill flip="none" rotWithShape="1">
                  <a:gsLst>
                    <a:gs pos="46000">
                      <a:srgbClr val="FF7A00"/>
                    </a:gs>
                    <a:gs pos="88000">
                      <a:srgbClr val="FF0300"/>
                    </a:gs>
                    <a:gs pos="3000">
                      <a:srgbClr val="B8003D"/>
                    </a:gs>
                  </a:gsLst>
                  <a:lin ang="10800000" scaled="1"/>
                  <a:tileRect/>
                </a:gradFill>
                <a:effectLst>
                  <a:glow rad="228600">
                    <a:srgbClr val="FDEDCB">
                      <a:alpha val="98000"/>
                    </a:srgbClr>
                  </a:glow>
                  <a:outerShdw blurRad="41275" dist="20320" dir="1800000" algn="tl" rotWithShape="0">
                    <a:srgbClr val="000000">
                      <a:alpha val="40000"/>
                    </a:srgbClr>
                  </a:outerShdw>
                </a:effectLst>
              </a:rPr>
              <a:t> are another whole imposter group of false Jews, NOT of Semitic origin. </a:t>
            </a:r>
          </a:p>
          <a:p>
            <a:pPr>
              <a:lnSpc>
                <a:spcPct val="120000"/>
              </a:lnSpc>
            </a:pPr>
            <a:r>
              <a:rPr lang="en-US" dirty="0">
                <a:ln w="12700">
                  <a:solidFill>
                    <a:schemeClr val="tx2">
                      <a:satMod val="155000"/>
                    </a:schemeClr>
                  </a:solidFill>
                  <a:prstDash val="solid"/>
                </a:ln>
                <a:solidFill>
                  <a:srgbClr val="006600"/>
                </a:solidFill>
              </a:rPr>
              <a:t>They chose to convert to Judaism for their own political survival under much conflict and pressure to conform to Catholicism or Islamic teachings. </a:t>
            </a:r>
          </a:p>
          <a:p>
            <a:pPr>
              <a:lnSpc>
                <a:spcPct val="120000"/>
              </a:lnSpc>
            </a:pPr>
            <a:r>
              <a:rPr lang="en-US" dirty="0">
                <a:ln w="12700">
                  <a:solidFill>
                    <a:schemeClr val="tx2">
                      <a:satMod val="155000"/>
                    </a:schemeClr>
                  </a:solidFill>
                  <a:prstDash val="solid"/>
                </a:ln>
                <a:solidFill>
                  <a:srgbClr val="006600"/>
                </a:solidFill>
              </a:rPr>
              <a:t>Over all the generations these people themselves have come to believe they were the original Jews.</a:t>
            </a:r>
          </a:p>
          <a:p>
            <a:pPr>
              <a:lnSpc>
                <a:spcPct val="120000"/>
              </a:lnSpc>
            </a:pPr>
            <a:r>
              <a:rPr lang="en-US" sz="3800" b="1" dirty="0">
                <a:ln w="12700">
                  <a:solidFill>
                    <a:schemeClr val="tx2">
                      <a:satMod val="155000"/>
                    </a:schemeClr>
                  </a:solidFill>
                  <a:prstDash val="solid"/>
                </a:ln>
                <a:gradFill flip="none" rotWithShape="1">
                  <a:gsLst>
                    <a:gs pos="46000">
                      <a:srgbClr val="FF7A00"/>
                    </a:gs>
                    <a:gs pos="88000">
                      <a:srgbClr val="FF0300"/>
                    </a:gs>
                    <a:gs pos="3000">
                      <a:srgbClr val="B8003D"/>
                    </a:gs>
                  </a:gsLst>
                  <a:lin ang="10800000" scaled="1"/>
                  <a:tileRect/>
                </a:gradFill>
                <a:effectLst>
                  <a:glow rad="228600">
                    <a:srgbClr val="FDEDCB">
                      <a:alpha val="98000"/>
                    </a:srgbClr>
                  </a:glow>
                  <a:outerShdw blurRad="41275" dist="20320" dir="1800000" algn="tl" rotWithShape="0">
                    <a:srgbClr val="000000">
                      <a:alpha val="40000"/>
                    </a:srgbClr>
                  </a:outerShdw>
                </a:effectLst>
              </a:rPr>
              <a:t>Result:</a:t>
            </a:r>
            <a:r>
              <a:rPr lang="en-US" sz="3800" dirty="0">
                <a:ln w="12700">
                  <a:solidFill>
                    <a:schemeClr val="tx2">
                      <a:satMod val="155000"/>
                    </a:schemeClr>
                  </a:solidFill>
                  <a:prstDash val="solid"/>
                </a:ln>
                <a:solidFill>
                  <a:srgbClr val="006600"/>
                </a:solidFill>
              </a:rPr>
              <a:t>  </a:t>
            </a:r>
            <a:r>
              <a:rPr lang="en-US" u="sng" dirty="0">
                <a:ln w="12700">
                  <a:solidFill>
                    <a:schemeClr val="tx2">
                      <a:satMod val="155000"/>
                    </a:schemeClr>
                  </a:solidFill>
                  <a:prstDash val="solid"/>
                </a:ln>
                <a:solidFill>
                  <a:srgbClr val="006600"/>
                </a:solidFill>
              </a:rPr>
              <a:t>they follow</a:t>
            </a:r>
            <a:r>
              <a:rPr lang="en-US" dirty="0">
                <a:ln w="12700">
                  <a:solidFill>
                    <a:schemeClr val="tx2">
                      <a:satMod val="155000"/>
                    </a:schemeClr>
                  </a:solidFill>
                  <a:prstDash val="solid"/>
                </a:ln>
                <a:solidFill>
                  <a:srgbClr val="006600"/>
                </a:solidFill>
              </a:rPr>
              <a:t> all the </a:t>
            </a:r>
            <a:r>
              <a:rPr lang="en-US" u="sng" dirty="0">
                <a:ln w="12700">
                  <a:solidFill>
                    <a:schemeClr val="tx2">
                      <a:satMod val="155000"/>
                    </a:schemeClr>
                  </a:solidFill>
                  <a:prstDash val="solid"/>
                </a:ln>
                <a:solidFill>
                  <a:srgbClr val="006600"/>
                </a:solidFill>
              </a:rPr>
              <a:t>Jewish traditions</a:t>
            </a:r>
            <a:r>
              <a:rPr lang="en-US" dirty="0">
                <a:ln w="12700">
                  <a:solidFill>
                    <a:schemeClr val="tx2">
                      <a:satMod val="155000"/>
                    </a:schemeClr>
                  </a:solidFill>
                  <a:prstDash val="solid"/>
                </a:ln>
                <a:solidFill>
                  <a:srgbClr val="006600"/>
                </a:solidFill>
              </a:rPr>
              <a:t> passed down to them, not learning the true Covenant Ways.  </a:t>
            </a:r>
          </a:p>
          <a:p>
            <a:pPr marL="0" indent="0">
              <a:lnSpc>
                <a:spcPct val="120000"/>
              </a:lnSpc>
              <a:buNone/>
            </a:pPr>
            <a:r>
              <a:rPr lang="en-US" sz="3400" b="1" dirty="0">
                <a:ln w="12700">
                  <a:solidFill>
                    <a:schemeClr val="tx2">
                      <a:satMod val="155000"/>
                    </a:schemeClr>
                  </a:solidFill>
                  <a:prstDash val="solid"/>
                </a:ln>
                <a:gradFill flip="none" rotWithShape="1">
                  <a:gsLst>
                    <a:gs pos="46000">
                      <a:srgbClr val="FF7A00"/>
                    </a:gs>
                    <a:gs pos="88000">
                      <a:srgbClr val="FF0300"/>
                    </a:gs>
                    <a:gs pos="3000">
                      <a:srgbClr val="B8003D"/>
                    </a:gs>
                  </a:gsLst>
                  <a:lin ang="10800000" scaled="1"/>
                  <a:tileRect/>
                </a:gradFill>
                <a:effectLst>
                  <a:glow rad="228600">
                    <a:srgbClr val="FDEDCB">
                      <a:alpha val="98000"/>
                    </a:srgbClr>
                  </a:glow>
                  <a:outerShdw blurRad="41275" dist="20320" dir="1800000" algn="tl" rotWithShape="0">
                    <a:srgbClr val="000000">
                      <a:alpha val="40000"/>
                    </a:srgbClr>
                  </a:outerShdw>
                </a:effectLst>
              </a:rPr>
              <a:t>In Rev 2:9 and 3:9 John could also be referring to the </a:t>
            </a:r>
            <a:r>
              <a:rPr lang="en-US" sz="3400" b="1" dirty="0" err="1">
                <a:ln w="12700">
                  <a:solidFill>
                    <a:schemeClr val="tx2">
                      <a:satMod val="155000"/>
                    </a:schemeClr>
                  </a:solidFill>
                  <a:prstDash val="solid"/>
                </a:ln>
                <a:gradFill flip="none" rotWithShape="1">
                  <a:gsLst>
                    <a:gs pos="46000">
                      <a:srgbClr val="FF7A00"/>
                    </a:gs>
                    <a:gs pos="88000">
                      <a:srgbClr val="FF0300"/>
                    </a:gs>
                    <a:gs pos="3000">
                      <a:srgbClr val="B8003D"/>
                    </a:gs>
                  </a:gsLst>
                  <a:lin ang="10800000" scaled="1"/>
                  <a:tileRect/>
                </a:gradFill>
                <a:effectLst>
                  <a:glow rad="228600">
                    <a:srgbClr val="FDEDCB">
                      <a:alpha val="98000"/>
                    </a:srgbClr>
                  </a:glow>
                  <a:outerShdw blurRad="41275" dist="20320" dir="1800000" algn="tl" rotWithShape="0">
                    <a:srgbClr val="000000">
                      <a:alpha val="40000"/>
                    </a:srgbClr>
                  </a:outerShdw>
                </a:effectLst>
              </a:rPr>
              <a:t>Khazarians</a:t>
            </a:r>
            <a:r>
              <a:rPr lang="en-US" sz="3400" b="1" dirty="0">
                <a:ln w="12700">
                  <a:solidFill>
                    <a:schemeClr val="tx2">
                      <a:satMod val="155000"/>
                    </a:schemeClr>
                  </a:solidFill>
                  <a:prstDash val="solid"/>
                </a:ln>
                <a:gradFill flip="none" rotWithShape="1">
                  <a:gsLst>
                    <a:gs pos="46000">
                      <a:srgbClr val="FF7A00"/>
                    </a:gs>
                    <a:gs pos="88000">
                      <a:srgbClr val="FF0300"/>
                    </a:gs>
                    <a:gs pos="3000">
                      <a:srgbClr val="B8003D"/>
                    </a:gs>
                  </a:gsLst>
                  <a:lin ang="10800000" scaled="1"/>
                  <a:tileRect/>
                </a:gradFill>
                <a:effectLst>
                  <a:glow rad="228600">
                    <a:srgbClr val="FDEDCB">
                      <a:alpha val="98000"/>
                    </a:srgbClr>
                  </a:glow>
                  <a:outerShdw blurRad="41275" dist="20320" dir="1800000" algn="tl" rotWithShape="0">
                    <a:srgbClr val="000000">
                      <a:alpha val="40000"/>
                    </a:srgbClr>
                  </a:outerShdw>
                </a:effectLst>
              </a:rPr>
              <a:t> who are NOT Jews!</a:t>
            </a:r>
          </a:p>
          <a:p>
            <a:pPr>
              <a:lnSpc>
                <a:spcPct val="120000"/>
              </a:lnSpc>
            </a:pPr>
            <a:endParaRPr lang="en-US" dirty="0">
              <a:ln w="12700">
                <a:solidFill>
                  <a:schemeClr val="tx2">
                    <a:satMod val="155000"/>
                  </a:schemeClr>
                </a:solidFill>
                <a:prstDash val="solid"/>
              </a:ln>
              <a:solidFill>
                <a:srgbClr val="006600"/>
              </a:solidFill>
            </a:endParaRPr>
          </a:p>
        </p:txBody>
      </p:sp>
      <p:sp>
        <p:nvSpPr>
          <p:cNvPr id="6" name="Title 2"/>
          <p:cNvSpPr txBox="1">
            <a:spLocks/>
          </p:cNvSpPr>
          <p:nvPr/>
        </p:nvSpPr>
        <p:spPr>
          <a:xfrm>
            <a:off x="0" y="0"/>
            <a:ext cx="12115800" cy="1015999"/>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a:ln w="11430">
                  <a:solidFill>
                    <a:srgbClr val="E25110"/>
                  </a:solidFill>
                </a:ln>
                <a:solidFill>
                  <a:srgbClr val="FF9966"/>
                </a:solidFill>
                <a:effectLst>
                  <a:outerShdw blurRad="50800" dist="39000" dir="5460000" algn="tl">
                    <a:srgbClr val="000000">
                      <a:alpha val="38000"/>
                    </a:srgbClr>
                  </a:outerShdw>
                </a:effectLst>
                <a:latin typeface="Matura MT Script Capitals" pitchFamily="66" charset="0"/>
              </a:rPr>
              <a:t>O</a:t>
            </a:r>
            <a:r>
              <a:rPr lang="en-US" sz="5400" b="1" u="sng" dirty="0">
                <a:ln w="11430">
                  <a:solidFill>
                    <a:srgbClr val="E25110"/>
                  </a:solidFill>
                </a:ln>
                <a:solidFill>
                  <a:srgbClr val="FF9966"/>
                </a:solidFill>
                <a:effectLst>
                  <a:outerShdw blurRad="50800" dist="39000" dir="5460000" algn="tl">
                    <a:srgbClr val="000000">
                      <a:alpha val="38000"/>
                    </a:srgbClr>
                  </a:outerShdw>
                </a:effectLst>
                <a:latin typeface="Matura MT Script Capitals" pitchFamily="66" charset="0"/>
              </a:rPr>
              <a:t>ne</a:t>
            </a:r>
            <a:r>
              <a:rPr lang="en-US" sz="5400" b="1" dirty="0">
                <a:ln w="11430">
                  <a:solidFill>
                    <a:srgbClr val="E25110"/>
                  </a:solidFill>
                </a:ln>
                <a:solidFill>
                  <a:srgbClr val="FF9966"/>
                </a:solidFill>
                <a:effectLst>
                  <a:outerShdw blurRad="50800" dist="39000" dir="5460000" algn="tl">
                    <a:srgbClr val="000000">
                      <a:alpha val="38000"/>
                    </a:srgbClr>
                  </a:outerShdw>
                </a:effectLst>
                <a:latin typeface="Matura MT Script Capitals" pitchFamily="66" charset="0"/>
              </a:rPr>
              <a:t> Other Group who are </a:t>
            </a:r>
            <a:r>
              <a:rPr lang="en-US" sz="5400" b="1" u="sng" dirty="0">
                <a:ln w="11430">
                  <a:solidFill>
                    <a:srgbClr val="E25110"/>
                  </a:solidFill>
                </a:ln>
                <a:solidFill>
                  <a:srgbClr val="FF9966"/>
                </a:solidFill>
                <a:effectLst>
                  <a:outerShdw blurRad="50800" dist="39000" dir="5460000" algn="tl">
                    <a:srgbClr val="000000">
                      <a:alpha val="38000"/>
                    </a:srgbClr>
                  </a:outerShdw>
                </a:effectLst>
                <a:latin typeface="Matura MT Script Capitals" pitchFamily="66" charset="0"/>
              </a:rPr>
              <a:t>not</a:t>
            </a:r>
            <a:r>
              <a:rPr lang="en-US" b="1" dirty="0">
                <a:ln w="11430">
                  <a:solidFill>
                    <a:srgbClr val="E25110"/>
                  </a:solidFill>
                </a:ln>
                <a:solidFill>
                  <a:srgbClr val="FF9966"/>
                </a:solidFill>
                <a:effectLst>
                  <a:outerShdw blurRad="50800" dist="39000" dir="5460000" algn="tl">
                    <a:srgbClr val="000000">
                      <a:alpha val="38000"/>
                    </a:srgbClr>
                  </a:outerShdw>
                </a:effectLst>
                <a:latin typeface="Matura MT Script Capitals" pitchFamily="66" charset="0"/>
              </a:rPr>
              <a:t> </a:t>
            </a:r>
            <a:r>
              <a:rPr lang="en-US" sz="5400" b="1" dirty="0">
                <a:ln w="11430">
                  <a:solidFill>
                    <a:srgbClr val="E25110"/>
                  </a:solidFill>
                </a:ln>
                <a:solidFill>
                  <a:srgbClr val="FF9966"/>
                </a:solidFill>
                <a:effectLst>
                  <a:outerShdw blurRad="50800" dist="39000" dir="5460000" algn="tl">
                    <a:srgbClr val="000000">
                      <a:alpha val="38000"/>
                    </a:srgbClr>
                  </a:outerShdw>
                </a:effectLst>
                <a:latin typeface="Matura MT Script Capitals" pitchFamily="66" charset="0"/>
              </a:rPr>
              <a:t>Jews!</a:t>
            </a:r>
            <a:endParaRPr lang="en-US" sz="5400" b="1" dirty="0">
              <a:ln w="11430">
                <a:solidFill>
                  <a:srgbClr val="9E2A2A"/>
                </a:solidFill>
              </a:ln>
              <a:solidFill>
                <a:srgbClr val="FF9966"/>
              </a:solidFill>
              <a:effectLst>
                <a:outerShdw blurRad="50800" dist="39000" dir="5460000" algn="tl">
                  <a:srgbClr val="000000">
                    <a:alpha val="38000"/>
                  </a:srgbClr>
                </a:outerShdw>
              </a:effectLst>
              <a:latin typeface="Matura MT Script Capitals" pitchFamily="66" charset="0"/>
            </a:endParaRPr>
          </a:p>
        </p:txBody>
      </p:sp>
      <p:sp>
        <p:nvSpPr>
          <p:cNvPr id="9" name="Content Placeholder 2"/>
          <p:cNvSpPr txBox="1">
            <a:spLocks/>
          </p:cNvSpPr>
          <p:nvPr/>
        </p:nvSpPr>
        <p:spPr>
          <a:xfrm>
            <a:off x="7620000" y="4536440"/>
            <a:ext cx="4343400" cy="2209800"/>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5400000" scaled="1"/>
            <a:tileRect/>
          </a:gradFill>
          <a:scene3d>
            <a:camera prst="orthographicFront"/>
            <a:lightRig rig="threePt" dir="t"/>
          </a:scene3d>
          <a:sp3d>
            <a:bevelT w="152400" h="50800" prst="softRound"/>
          </a:sp3d>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b="1" dirty="0">
                <a:ln w="1905">
                  <a:noFill/>
                </a:ln>
                <a:solidFill>
                  <a:srgbClr val="006600"/>
                </a:solidFill>
                <a:effectLst>
                  <a:glow rad="101600">
                    <a:srgbClr val="FDEDCB">
                      <a:alpha val="79000"/>
                    </a:srgbClr>
                  </a:glow>
                </a:effectLst>
              </a:rPr>
              <a:t>Around 740 AD, the </a:t>
            </a:r>
            <a:r>
              <a:rPr lang="en-US" b="1" dirty="0" err="1">
                <a:ln w="1905">
                  <a:noFill/>
                </a:ln>
                <a:solidFill>
                  <a:srgbClr val="006600"/>
                </a:solidFill>
                <a:effectLst>
                  <a:glow rad="101600">
                    <a:srgbClr val="FDEDCB">
                      <a:alpha val="79000"/>
                    </a:srgbClr>
                  </a:glow>
                </a:effectLst>
              </a:rPr>
              <a:t>Khazarian</a:t>
            </a:r>
            <a:r>
              <a:rPr lang="en-US" b="1" dirty="0">
                <a:ln w="1905">
                  <a:noFill/>
                </a:ln>
                <a:solidFill>
                  <a:srgbClr val="006600"/>
                </a:solidFill>
                <a:effectLst>
                  <a:glow rad="101600">
                    <a:srgbClr val="FDEDCB">
                      <a:alpha val="79000"/>
                    </a:srgbClr>
                  </a:glow>
                </a:effectLst>
              </a:rPr>
              <a:t> leaders SIMPLY INDOCTRINATED THEIR PEOPLE with the traditions and beliefs JUDAISM had been practicing for a long time.  They are not true Jews of Judah’s tribe! </a:t>
            </a:r>
          </a:p>
          <a:p>
            <a:endParaRPr lang="en-US" b="1" dirty="0">
              <a:ln w="1905">
                <a:solidFill>
                  <a:schemeClr val="tx1"/>
                </a:solidFill>
              </a:ln>
              <a:solidFill>
                <a:schemeClr val="bg1"/>
              </a:solidFill>
              <a:effectLst>
                <a:innerShdw blurRad="69850" dist="43180" dir="5400000">
                  <a:srgbClr val="000000">
                    <a:alpha val="65000"/>
                  </a:srgbClr>
                </a:innerShdw>
              </a:effectLst>
              <a:latin typeface="Comic Sans MS" pitchFamily="66" charset="0"/>
            </a:endParaRPr>
          </a:p>
        </p:txBody>
      </p:sp>
      <p:sp>
        <p:nvSpPr>
          <p:cNvPr id="5" name="Slide Number Placeholder 4"/>
          <p:cNvSpPr>
            <a:spLocks noGrp="1"/>
          </p:cNvSpPr>
          <p:nvPr>
            <p:ph type="sldNum" sz="quarter" idx="12"/>
          </p:nvPr>
        </p:nvSpPr>
        <p:spPr>
          <a:xfrm>
            <a:off x="4876800" y="6390889"/>
            <a:ext cx="2743200" cy="365125"/>
          </a:xfrm>
        </p:spPr>
        <p:txBody>
          <a:bodyPr/>
          <a:lstStyle/>
          <a:p>
            <a:fld id="{AA4C6552-42F6-43F2-A3FB-E92E8C09004E}" type="slidenum">
              <a:rPr lang="en-US" sz="1600" b="1" smtClean="0">
                <a:solidFill>
                  <a:srgbClr val="006600"/>
                </a:solidFill>
              </a:rPr>
              <a:pPr/>
              <a:t>89</a:t>
            </a:fld>
            <a:endParaRPr lang="en-US" b="1" dirty="0">
              <a:solidFill>
                <a:srgbClr val="006600"/>
              </a:solidFill>
            </a:endParaRPr>
          </a:p>
        </p:txBody>
      </p:sp>
      <p:sp>
        <p:nvSpPr>
          <p:cNvPr id="2" name="TextBox 1"/>
          <p:cNvSpPr txBox="1"/>
          <p:nvPr/>
        </p:nvSpPr>
        <p:spPr>
          <a:xfrm>
            <a:off x="7651750" y="914400"/>
            <a:ext cx="4286250" cy="646331"/>
          </a:xfrm>
          <a:prstGeom prst="rect">
            <a:avLst/>
          </a:prstGeom>
          <a:solidFill>
            <a:srgbClr val="FDEDCB">
              <a:alpha val="70000"/>
            </a:srgbClr>
          </a:solidFill>
          <a:scene3d>
            <a:camera prst="orthographicFront"/>
            <a:lightRig rig="threePt" dir="t"/>
          </a:scene3d>
          <a:sp3d>
            <a:bevelT/>
          </a:sp3d>
        </p:spPr>
        <p:txBody>
          <a:bodyPr wrap="square" rtlCol="0">
            <a:spAutoFit/>
          </a:bodyPr>
          <a:lstStyle/>
          <a:p>
            <a:pPr algn="ctr"/>
            <a:r>
              <a:rPr lang="en-US" dirty="0" err="1">
                <a:ln w="12700">
                  <a:solidFill>
                    <a:schemeClr val="tx2">
                      <a:satMod val="155000"/>
                    </a:schemeClr>
                  </a:solidFill>
                  <a:prstDash val="solid"/>
                </a:ln>
                <a:solidFill>
                  <a:srgbClr val="990033"/>
                </a:solidFill>
              </a:rPr>
              <a:t>Khazars</a:t>
            </a:r>
            <a:r>
              <a:rPr lang="en-US" dirty="0">
                <a:ln w="12700">
                  <a:solidFill>
                    <a:schemeClr val="tx2">
                      <a:satMod val="155000"/>
                    </a:schemeClr>
                  </a:solidFill>
                  <a:prstDash val="solid"/>
                </a:ln>
                <a:solidFill>
                  <a:srgbClr val="990033"/>
                </a:solidFill>
              </a:rPr>
              <a:t> live in a large region covering some of Ukraine/Russia and Poland of today.</a:t>
            </a:r>
            <a:endParaRPr lang="en-US" dirty="0">
              <a:solidFill>
                <a:srgbClr val="990033"/>
              </a:solidFill>
            </a:endParaRPr>
          </a:p>
        </p:txBody>
      </p:sp>
      <p:sp>
        <p:nvSpPr>
          <p:cNvPr id="4" name="TextBox 3"/>
          <p:cNvSpPr txBox="1"/>
          <p:nvPr/>
        </p:nvSpPr>
        <p:spPr>
          <a:xfrm>
            <a:off x="381000" y="6465425"/>
            <a:ext cx="6705600" cy="369332"/>
          </a:xfrm>
          <a:prstGeom prst="rect">
            <a:avLst/>
          </a:prstGeom>
          <a:noFill/>
        </p:spPr>
        <p:txBody>
          <a:bodyPr wrap="square" rtlCol="0">
            <a:spAutoFit/>
          </a:bodyPr>
          <a:lstStyle/>
          <a:p>
            <a:r>
              <a:rPr lang="en-US" b="1" u="sng" dirty="0"/>
              <a:t>Note</a:t>
            </a:r>
            <a:r>
              <a:rPr lang="en-US" dirty="0"/>
              <a:t>:  </a:t>
            </a:r>
            <a:r>
              <a:rPr lang="en-US" dirty="0" err="1"/>
              <a:t>Khazarians</a:t>
            </a:r>
            <a:r>
              <a:rPr lang="en-US" dirty="0"/>
              <a:t> are not to be confused with the Ashkenazi people.</a:t>
            </a:r>
          </a:p>
        </p:txBody>
      </p:sp>
    </p:spTree>
    <p:extLst>
      <p:ext uri="{BB962C8B-B14F-4D97-AF65-F5344CB8AC3E}">
        <p14:creationId xmlns:p14="http://schemas.microsoft.com/office/powerpoint/2010/main" val="3334038559"/>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500"/>
                                        <p:tgtEl>
                                          <p:spTgt spid="3">
                                            <p:txEl>
                                              <p:pRg st="3" end="3"/>
                                            </p:txEl>
                                          </p:spTgt>
                                        </p:tgtEl>
                                      </p:cBhvr>
                                    </p:animEffect>
                                    <p:anim calcmode="lin" valueType="num">
                                      <p:cBhvr>
                                        <p:cTn id="8" dur="1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wipe(left)">
                                      <p:cBhvr>
                                        <p:cTn id="14" dur="17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1"/>
          <p:cNvSpPr txBox="1">
            <a:spLocks/>
          </p:cNvSpPr>
          <p:nvPr/>
        </p:nvSpPr>
        <p:spPr>
          <a:xfrm>
            <a:off x="11353800" y="6461760"/>
            <a:ext cx="7112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A4C6552-42F6-43F2-A3FB-E92E8C09004E}" type="slidenum">
              <a:rPr lang="en-US" sz="1800" smtClean="0">
                <a:solidFill>
                  <a:schemeClr val="tx1"/>
                </a:solidFill>
              </a:rPr>
              <a:pPr/>
              <a:t>9</a:t>
            </a:fld>
            <a:endParaRPr lang="en-US" sz="1800" dirty="0">
              <a:solidFill>
                <a:schemeClr val="tx1"/>
              </a:solidFill>
            </a:endParaRPr>
          </a:p>
        </p:txBody>
      </p:sp>
      <p:sp>
        <p:nvSpPr>
          <p:cNvPr id="4" name="Title 1"/>
          <p:cNvSpPr txBox="1">
            <a:spLocks/>
          </p:cNvSpPr>
          <p:nvPr/>
        </p:nvSpPr>
        <p:spPr>
          <a:xfrm>
            <a:off x="0" y="0"/>
            <a:ext cx="12192000" cy="869950"/>
          </a:xfrm>
          <a:prstGeom prst="rect">
            <a:avLst/>
          </a:prstGeom>
        </p:spPr>
        <p:txBody>
          <a:bodyPr vert="horz"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Mapping</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a:t>
            </a:r>
            <a:r>
              <a:rPr lang="en-US" sz="4800" b="1" dirty="0">
                <a:ln w="11430"/>
                <a:solidFill>
                  <a:srgbClr val="008080"/>
                </a:solidFill>
                <a:effectLst>
                  <a:outerShdw blurRad="50800" dist="39000" dir="5460000" algn="tl">
                    <a:srgbClr val="000000">
                      <a:alpha val="38000"/>
                    </a:srgbClr>
                  </a:outerShdw>
                </a:effectLst>
                <a:latin typeface="Arial Rounded MT Bold" pitchFamily="34" charset="0"/>
              </a:rPr>
              <a:t>the Topics for </a:t>
            </a:r>
            <a:r>
              <a:rPr lang="en-US" sz="4800" b="1" dirty="0" err="1">
                <a:ln w="11430"/>
                <a:solidFill>
                  <a:srgbClr val="8E002F"/>
                </a:solidFill>
                <a:effectLst>
                  <a:outerShdw blurRad="50800" dist="39000" dir="5460000" algn="tl">
                    <a:srgbClr val="000000">
                      <a:alpha val="38000"/>
                    </a:srgbClr>
                  </a:outerShdw>
                </a:effectLst>
                <a:latin typeface="Arial Rounded MT Bold" pitchFamily="34" charset="0"/>
              </a:rPr>
              <a:t>Tanach</a:t>
            </a:r>
            <a:r>
              <a:rPr lang="en-US" sz="4800" b="1" dirty="0">
                <a:ln w="11430"/>
                <a:solidFill>
                  <a:srgbClr val="8E002F"/>
                </a:solidFill>
                <a:effectLst>
                  <a:outerShdw blurRad="50800" dist="39000" dir="5460000" algn="tl">
                    <a:srgbClr val="000000">
                      <a:alpha val="38000"/>
                    </a:srgbClr>
                  </a:outerShdw>
                </a:effectLst>
                <a:latin typeface="Arial Rounded MT Bold" pitchFamily="34" charset="0"/>
              </a:rPr>
              <a:t> History</a:t>
            </a:r>
          </a:p>
        </p:txBody>
      </p:sp>
      <p:graphicFrame>
        <p:nvGraphicFramePr>
          <p:cNvPr id="7" name="Diagram 6"/>
          <p:cNvGraphicFramePr/>
          <p:nvPr>
            <p:extLst>
              <p:ext uri="{D42A27DB-BD31-4B8C-83A1-F6EECF244321}">
                <p14:modId xmlns:p14="http://schemas.microsoft.com/office/powerpoint/2010/main" val="1675997394"/>
              </p:ext>
            </p:extLst>
          </p:nvPr>
        </p:nvGraphicFramePr>
        <p:xfrm>
          <a:off x="304800" y="929900"/>
          <a:ext cx="114046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437744" y="2505730"/>
            <a:ext cx="4829134" cy="646331"/>
          </a:xfrm>
          <a:prstGeom prst="rect">
            <a:avLst/>
          </a:prstGeom>
          <a:solidFill>
            <a:srgbClr val="D8EEC0"/>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10.  Terah &amp; ‘no gods’</a:t>
            </a:r>
            <a:endParaRPr lang="en-US" sz="3600" dirty="0"/>
          </a:p>
        </p:txBody>
      </p:sp>
      <p:sp>
        <p:nvSpPr>
          <p:cNvPr id="9" name="TextBox 8"/>
          <p:cNvSpPr txBox="1"/>
          <p:nvPr/>
        </p:nvSpPr>
        <p:spPr>
          <a:xfrm>
            <a:off x="429640" y="3884949"/>
            <a:ext cx="4829134" cy="646331"/>
          </a:xfrm>
          <a:prstGeom prst="rect">
            <a:avLst/>
          </a:prstGeom>
          <a:solidFill>
            <a:schemeClr val="accent4">
              <a:lumMod val="60000"/>
              <a:lumOff val="40000"/>
            </a:schemeClr>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11.  Egypt &amp; ‘no gods’  </a:t>
            </a:r>
            <a:endParaRPr lang="en-US" sz="3600" dirty="0"/>
          </a:p>
        </p:txBody>
      </p:sp>
      <p:sp>
        <p:nvSpPr>
          <p:cNvPr id="10" name="TextBox 9"/>
          <p:cNvSpPr txBox="1"/>
          <p:nvPr/>
        </p:nvSpPr>
        <p:spPr>
          <a:xfrm>
            <a:off x="433528" y="5257719"/>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12.  Joshua &amp; ‘no gods’  </a:t>
            </a:r>
            <a:endParaRPr lang="en-US" sz="3600" dirty="0"/>
          </a:p>
        </p:txBody>
      </p:sp>
      <p:sp>
        <p:nvSpPr>
          <p:cNvPr id="11" name="TextBox 10"/>
          <p:cNvSpPr txBox="1"/>
          <p:nvPr/>
        </p:nvSpPr>
        <p:spPr>
          <a:xfrm>
            <a:off x="428666" y="1124079"/>
            <a:ext cx="4829134" cy="646331"/>
          </a:xfrm>
          <a:prstGeom prst="rect">
            <a:avLst/>
          </a:prstGeom>
          <a:solidFill>
            <a:srgbClr val="ACDED8"/>
          </a:solidFill>
          <a:scene3d>
            <a:camera prst="orthographicFront"/>
            <a:lightRig rig="threePt" dir="t"/>
          </a:scene3d>
          <a:sp3d>
            <a:bevelT/>
          </a:sp3d>
        </p:spPr>
        <p:txBody>
          <a:bodyPr wrap="square" rtlCol="0">
            <a:spAutoFit/>
          </a:bodyPr>
          <a:lstStyle/>
          <a:p>
            <a:r>
              <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9.  Flood to Nimrod</a:t>
            </a:r>
            <a:endParaRPr lang="en-US" sz="3600" dirty="0"/>
          </a:p>
        </p:txBody>
      </p:sp>
      <p:sp>
        <p:nvSpPr>
          <p:cNvPr id="12" name="Content Placeholder 2"/>
          <p:cNvSpPr txBox="1">
            <a:spLocks/>
          </p:cNvSpPr>
          <p:nvPr/>
        </p:nvSpPr>
        <p:spPr>
          <a:xfrm>
            <a:off x="5266878" y="1022350"/>
            <a:ext cx="6391722" cy="1263650"/>
          </a:xfrm>
          <a:prstGeom prst="rect">
            <a:avLst/>
          </a:prstGeom>
        </p:spPr>
        <p:txBody>
          <a:bodyPr vert="horz">
            <a:norm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2060"/>
                </a:solidFill>
              </a:rPr>
              <a:t>Nimrod was worshipped as a ‘no god.’  This  happened only after he had died.  Semiramis was worshipped as a goddess while yet alive.</a:t>
            </a:r>
          </a:p>
        </p:txBody>
      </p:sp>
      <p:sp>
        <p:nvSpPr>
          <p:cNvPr id="13" name="Content Placeholder 2"/>
          <p:cNvSpPr txBox="1">
            <a:spLocks/>
          </p:cNvSpPr>
          <p:nvPr/>
        </p:nvSpPr>
        <p:spPr>
          <a:xfrm>
            <a:off x="5266878" y="2438400"/>
            <a:ext cx="6391722" cy="1109770"/>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chemeClr val="bg2">
                    <a:lumMod val="25000"/>
                  </a:schemeClr>
                </a:solidFill>
              </a:rPr>
              <a:t>Terah and his family lived in the area of Babylon called Ur of the </a:t>
            </a:r>
            <a:r>
              <a:rPr lang="en-US" sz="2400" b="1" dirty="0" err="1">
                <a:solidFill>
                  <a:schemeClr val="bg2">
                    <a:lumMod val="25000"/>
                  </a:schemeClr>
                </a:solidFill>
              </a:rPr>
              <a:t>Chaldees</a:t>
            </a:r>
            <a:r>
              <a:rPr lang="en-US" sz="2400" b="1" dirty="0">
                <a:solidFill>
                  <a:schemeClr val="bg2">
                    <a:lumMod val="25000"/>
                  </a:schemeClr>
                </a:solidFill>
              </a:rPr>
              <a:t> where ‘no gods’ were worshipped.  Terah manufactured moon idols.</a:t>
            </a:r>
          </a:p>
        </p:txBody>
      </p:sp>
      <p:sp>
        <p:nvSpPr>
          <p:cNvPr id="14" name="Content Placeholder 2"/>
          <p:cNvSpPr txBox="1">
            <a:spLocks/>
          </p:cNvSpPr>
          <p:nvPr/>
        </p:nvSpPr>
        <p:spPr>
          <a:xfrm>
            <a:off x="5281674" y="3809999"/>
            <a:ext cx="6376926" cy="1159217"/>
          </a:xfrm>
          <a:prstGeom prst="rect">
            <a:avLst/>
          </a:prstGeom>
        </p:spPr>
        <p:txBody>
          <a:bodyPr vert="horz">
            <a:normAutofit lnSpcReduction="10000"/>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006600"/>
                </a:solidFill>
              </a:rPr>
              <a:t>Egypt also worshipped many ‘no gods’ while Yahuah’s people were in bondage there. Mount Sinai was located in moon worship territory.</a:t>
            </a:r>
          </a:p>
        </p:txBody>
      </p:sp>
      <p:sp>
        <p:nvSpPr>
          <p:cNvPr id="15" name="Content Placeholder 2"/>
          <p:cNvSpPr txBox="1">
            <a:spLocks/>
          </p:cNvSpPr>
          <p:nvPr/>
        </p:nvSpPr>
        <p:spPr>
          <a:xfrm>
            <a:off x="5226238" y="5181600"/>
            <a:ext cx="6544122" cy="1143000"/>
          </a:xfrm>
          <a:prstGeom prst="rect">
            <a:avLst/>
          </a:prstGeom>
        </p:spPr>
        <p:txBody>
          <a:bodyPr vert="horz">
            <a:noAutofit/>
          </a:bodyPr>
          <a:lstStyle>
            <a:lvl1pPr marL="320040" indent="-320040" algn="l" rtl="0" eaLnBrk="1" latinLnBrk="0" hangingPunct="1">
              <a:spcBef>
                <a:spcPts val="700"/>
              </a:spcBef>
              <a:buClr>
                <a:schemeClr val="accent2"/>
              </a:buClr>
              <a:buSzPct val="10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400" b="1" dirty="0">
                <a:solidFill>
                  <a:srgbClr val="494E16"/>
                </a:solidFill>
              </a:rPr>
              <a:t>Joshua trained under Moses, the last Melchizedek priest.  His mandate was to rid the land of idols.  He pleaded with the people to follow Yahuah.</a:t>
            </a:r>
          </a:p>
        </p:txBody>
      </p:sp>
      <p:sp>
        <p:nvSpPr>
          <p:cNvPr id="16" name="TextBox 15"/>
          <p:cNvSpPr txBox="1"/>
          <p:nvPr/>
        </p:nvSpPr>
        <p:spPr>
          <a:xfrm>
            <a:off x="12471754" y="2296883"/>
            <a:ext cx="551519" cy="4401205"/>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2800" b="1" dirty="0">
                <a:ln w="11430"/>
                <a:solidFill>
                  <a:srgbClr val="660033"/>
                </a:solidFill>
                <a:effectLst>
                  <a:outerShdw blurRad="50800" dist="39000" dir="5460000" algn="tl">
                    <a:srgbClr val="000000">
                      <a:alpha val="38000"/>
                    </a:srgbClr>
                  </a:outerShdw>
                </a:effectLst>
              </a:rPr>
              <a:t>NEW</a:t>
            </a:r>
            <a:br>
              <a:rPr lang="en-US" sz="2800" b="1" dirty="0">
                <a:ln w="11430"/>
                <a:solidFill>
                  <a:srgbClr val="660033"/>
                </a:solidFill>
                <a:effectLst>
                  <a:outerShdw blurRad="50800" dist="39000" dir="5460000" algn="tl">
                    <a:srgbClr val="000000">
                      <a:alpha val="38000"/>
                    </a:srgbClr>
                  </a:outerShdw>
                </a:effectLst>
              </a:rPr>
            </a:br>
            <a:endParaRPr lang="en-US" sz="2800" b="1" dirty="0">
              <a:ln w="11430"/>
              <a:solidFill>
                <a:srgbClr val="660033"/>
              </a:solidFill>
              <a:effectLst>
                <a:outerShdw blurRad="50800" dist="39000" dir="5460000" algn="tl">
                  <a:srgbClr val="000000">
                    <a:alpha val="38000"/>
                  </a:srgbClr>
                </a:outerShdw>
              </a:effectLst>
            </a:endParaRPr>
          </a:p>
          <a:p>
            <a:pPr algn="ctr"/>
            <a:r>
              <a:rPr lang="en-US" sz="2800" b="1" dirty="0">
                <a:ln w="11430"/>
                <a:solidFill>
                  <a:srgbClr val="660033"/>
                </a:solidFill>
                <a:effectLst>
                  <a:outerShdw blurRad="50800" dist="39000" dir="5460000" algn="tl">
                    <a:srgbClr val="000000">
                      <a:alpha val="38000"/>
                    </a:srgbClr>
                  </a:outerShdw>
                </a:effectLst>
              </a:rPr>
              <a:t>L</a:t>
            </a:r>
            <a:br>
              <a:rPr lang="en-US" sz="2800" b="1" dirty="0">
                <a:ln w="11430"/>
                <a:solidFill>
                  <a:srgbClr val="660033"/>
                </a:solidFill>
                <a:effectLst>
                  <a:outerShdw blurRad="50800" dist="39000" dir="5460000" algn="tl">
                    <a:srgbClr val="000000">
                      <a:alpha val="38000"/>
                    </a:srgbClr>
                  </a:outerShdw>
                </a:effectLst>
              </a:rPr>
            </a:br>
            <a:r>
              <a:rPr lang="en-US" sz="2800" b="1" dirty="0">
                <a:ln w="11430"/>
                <a:solidFill>
                  <a:srgbClr val="660033"/>
                </a:solidFill>
                <a:effectLst>
                  <a:outerShdw blurRad="50800" dist="39000" dir="5460000" algn="tl">
                    <a:srgbClr val="000000">
                      <a:alpha val="38000"/>
                    </a:srgbClr>
                  </a:outerShdw>
                </a:effectLst>
              </a:rPr>
              <a:t>E</a:t>
            </a:r>
            <a:br>
              <a:rPr lang="en-US" sz="2800" b="1" dirty="0">
                <a:ln w="11430"/>
                <a:solidFill>
                  <a:srgbClr val="660033"/>
                </a:solidFill>
                <a:effectLst>
                  <a:outerShdw blurRad="50800" dist="39000" dir="5460000" algn="tl">
                    <a:srgbClr val="000000">
                      <a:alpha val="38000"/>
                    </a:srgbClr>
                  </a:outerShdw>
                </a:effectLst>
              </a:rPr>
            </a:br>
            <a:r>
              <a:rPr lang="en-US" sz="2800" b="1" dirty="0">
                <a:ln w="11430"/>
                <a:solidFill>
                  <a:srgbClr val="660033"/>
                </a:solidFill>
                <a:effectLst>
                  <a:outerShdw blurRad="50800" dist="39000" dir="5460000" algn="tl">
                    <a:srgbClr val="000000">
                      <a:alpha val="38000"/>
                    </a:srgbClr>
                  </a:outerShdw>
                </a:effectLst>
              </a:rPr>
              <a:t>S</a:t>
            </a:r>
            <a:br>
              <a:rPr lang="en-US" sz="2800" b="1" dirty="0">
                <a:ln w="11430"/>
                <a:solidFill>
                  <a:srgbClr val="660033"/>
                </a:solidFill>
                <a:effectLst>
                  <a:outerShdw blurRad="50800" dist="39000" dir="5460000" algn="tl">
                    <a:srgbClr val="000000">
                      <a:alpha val="38000"/>
                    </a:srgbClr>
                  </a:outerShdw>
                </a:effectLst>
              </a:rPr>
            </a:br>
            <a:r>
              <a:rPr lang="en-US" sz="2800" b="1" dirty="0">
                <a:ln w="11430"/>
                <a:solidFill>
                  <a:srgbClr val="660033"/>
                </a:solidFill>
                <a:effectLst>
                  <a:outerShdw blurRad="50800" dist="39000" dir="5460000" algn="tl">
                    <a:srgbClr val="000000">
                      <a:alpha val="38000"/>
                    </a:srgbClr>
                  </a:outerShdw>
                </a:effectLst>
              </a:rPr>
              <a:t>SON</a:t>
            </a:r>
          </a:p>
        </p:txBody>
      </p:sp>
      <p:sp>
        <p:nvSpPr>
          <p:cNvPr id="17" name="TextBox 16"/>
          <p:cNvSpPr txBox="1"/>
          <p:nvPr/>
        </p:nvSpPr>
        <p:spPr>
          <a:xfrm>
            <a:off x="11658600" y="1610425"/>
            <a:ext cx="551519" cy="3785652"/>
          </a:xfrm>
          <a:prstGeom prst="rect">
            <a:avLst/>
          </a:prstGeom>
          <a:noFill/>
        </p:spPr>
        <p:txBody>
          <a:bodyPr wrap="square" rtlCol="0">
            <a:sp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p>
            <a:pPr algn="ctr"/>
            <a:r>
              <a:rPr lang="en-US" sz="4000" b="1" dirty="0">
                <a:ln w="11430"/>
                <a:solidFill>
                  <a:srgbClr val="8E002F"/>
                </a:solidFill>
                <a:effectLst>
                  <a:outerShdw blurRad="50800" dist="39000" dir="5460000" algn="tl">
                    <a:srgbClr val="000000">
                      <a:alpha val="38000"/>
                    </a:srgbClr>
                  </a:outerShdw>
                </a:effectLst>
              </a:rPr>
              <a:t>R</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V</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I</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E</a:t>
            </a:r>
            <a:br>
              <a:rPr lang="en-US" sz="4000" b="1" dirty="0">
                <a:ln w="11430"/>
                <a:solidFill>
                  <a:srgbClr val="8E002F"/>
                </a:solidFill>
                <a:effectLst>
                  <a:outerShdw blurRad="50800" dist="39000" dir="5460000" algn="tl">
                    <a:srgbClr val="000000">
                      <a:alpha val="38000"/>
                    </a:srgbClr>
                  </a:outerShdw>
                </a:effectLst>
              </a:rPr>
            </a:br>
            <a:r>
              <a:rPr lang="en-US" sz="4000" b="1" dirty="0">
                <a:ln w="11430"/>
                <a:solidFill>
                  <a:srgbClr val="8E002F"/>
                </a:solidFill>
                <a:effectLst>
                  <a:outerShdw blurRad="50800" dist="39000" dir="5460000" algn="tl">
                    <a:srgbClr val="000000">
                      <a:alpha val="38000"/>
                    </a:srgbClr>
                  </a:outerShdw>
                </a:effectLst>
              </a:rPr>
              <a:t>W</a:t>
            </a:r>
          </a:p>
        </p:txBody>
      </p:sp>
      <p:sp>
        <p:nvSpPr>
          <p:cNvPr id="2" name="Rectangle 1"/>
          <p:cNvSpPr/>
          <p:nvPr/>
        </p:nvSpPr>
        <p:spPr>
          <a:xfrm>
            <a:off x="665329" y="-963312"/>
            <a:ext cx="10289099" cy="707886"/>
          </a:xfrm>
          <a:prstGeom prst="rect">
            <a:avLst/>
          </a:prstGeom>
          <a:noFill/>
        </p:spPr>
        <p:txBody>
          <a:bodyPr wrap="none" lIns="91440" tIns="45720" rIns="91440" bIns="45720">
            <a:spAutoFit/>
          </a:bodyPr>
          <a:lstStyle/>
          <a:p>
            <a:pPr algn="ctr"/>
            <a:r>
              <a:rPr lang="en-US" sz="4000" b="1" cap="none"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Tanach</a:t>
            </a:r>
            <a:r>
              <a:rPr lang="en-US" sz="4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is spelled right!  Sometimes as </a:t>
            </a:r>
            <a:r>
              <a:rPr lang="en-US" sz="4000" b="1" cap="none"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Tanakh</a:t>
            </a:r>
            <a:r>
              <a:rPr lang="en-US" sz="4000" b="1" cap="none"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t>
            </a:r>
          </a:p>
        </p:txBody>
      </p:sp>
      <p:sp>
        <p:nvSpPr>
          <p:cNvPr id="18" name="Rectangle 17"/>
          <p:cNvSpPr/>
          <p:nvPr/>
        </p:nvSpPr>
        <p:spPr>
          <a:xfrm>
            <a:off x="1196843" y="1671935"/>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
        <p:nvSpPr>
          <p:cNvPr id="19" name="Rectangle 18"/>
          <p:cNvSpPr/>
          <p:nvPr/>
        </p:nvSpPr>
        <p:spPr>
          <a:xfrm>
            <a:off x="1198928" y="30581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
        <p:nvSpPr>
          <p:cNvPr id="20" name="Rectangle 19"/>
          <p:cNvSpPr/>
          <p:nvPr/>
        </p:nvSpPr>
        <p:spPr>
          <a:xfrm>
            <a:off x="1207625" y="4429780"/>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
        <p:nvSpPr>
          <p:cNvPr id="21" name="Rectangle 20"/>
          <p:cNvSpPr/>
          <p:nvPr/>
        </p:nvSpPr>
        <p:spPr>
          <a:xfrm>
            <a:off x="1234461" y="5862134"/>
            <a:ext cx="2710422" cy="523220"/>
          </a:xfrm>
          <a:prstGeom prst="rect">
            <a:avLst/>
          </a:prstGeom>
          <a:noFill/>
        </p:spPr>
        <p:txBody>
          <a:bodyPr wrap="non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spc="150" dirty="0">
                <a:ln w="11430"/>
                <a:solidFill>
                  <a:schemeClr val="tx1">
                    <a:lumMod val="65000"/>
                    <a:lumOff val="35000"/>
                  </a:schemeClr>
                </a:solidFill>
                <a:effectLst>
                  <a:outerShdw blurRad="25400" algn="tl" rotWithShape="0">
                    <a:srgbClr val="000000">
                      <a:alpha val="43000"/>
                    </a:srgbClr>
                  </a:outerShdw>
                </a:effectLst>
              </a:rPr>
              <a:t>(Moon Part #8)</a:t>
            </a:r>
          </a:p>
        </p:txBody>
      </p:sp>
    </p:spTree>
    <p:extLst>
      <p:ext uri="{BB962C8B-B14F-4D97-AF65-F5344CB8AC3E}">
        <p14:creationId xmlns:p14="http://schemas.microsoft.com/office/powerpoint/2010/main" val="369317667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3000"/>
                                        <p:tgtEl>
                                          <p:spTgt spid="17"/>
                                        </p:tgtEl>
                                      </p:cBhvr>
                                    </p:animEffect>
                                  </p:childTnLst>
                                </p:cTn>
                              </p:par>
                            </p:childTnLst>
                          </p:cTn>
                        </p:par>
                        <p:par>
                          <p:cTn id="8" fill="hold">
                            <p:stCondLst>
                              <p:cond delay="3000"/>
                            </p:stCondLst>
                            <p:childTnLst>
                              <p:par>
                                <p:cTn id="9" presetID="22" presetClass="entr" presetSubtype="8" fill="hold" nodeType="afterEffect">
                                  <p:stCondLst>
                                    <p:cond delay="100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wipe(left)">
                                      <p:cBhvr>
                                        <p:cTn id="11" dur="1750"/>
                                        <p:tgtEl>
                                          <p:spTgt spid="13">
                                            <p:txEl>
                                              <p:pRg st="0" end="0"/>
                                            </p:txEl>
                                          </p:spTgt>
                                        </p:tgtEl>
                                      </p:cBhvr>
                                    </p:animEffect>
                                  </p:childTnLst>
                                </p:cTn>
                              </p:par>
                            </p:childTnLst>
                          </p:cTn>
                        </p:par>
                        <p:par>
                          <p:cTn id="12" fill="hold">
                            <p:stCondLst>
                              <p:cond delay="5750"/>
                            </p:stCondLst>
                            <p:childTnLst>
                              <p:par>
                                <p:cTn id="13" presetID="22" presetClass="entr" presetSubtype="8" fill="hold" nodeType="afterEffect">
                                  <p:stCondLst>
                                    <p:cond delay="100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wipe(left)">
                                      <p:cBhvr>
                                        <p:cTn id="15" dur="1750"/>
                                        <p:tgtEl>
                                          <p:spTgt spid="14">
                                            <p:txEl>
                                              <p:pRg st="0" end="0"/>
                                            </p:txEl>
                                          </p:spTgt>
                                        </p:tgtEl>
                                      </p:cBhvr>
                                    </p:animEffect>
                                  </p:childTnLst>
                                </p:cTn>
                              </p:par>
                            </p:childTnLst>
                          </p:cTn>
                        </p:par>
                        <p:par>
                          <p:cTn id="16" fill="hold">
                            <p:stCondLst>
                              <p:cond delay="8500"/>
                            </p:stCondLst>
                            <p:childTnLst>
                              <p:par>
                                <p:cTn id="17" presetID="22" presetClass="entr" presetSubtype="8" fill="hold" nodeType="afterEffect">
                                  <p:stCondLst>
                                    <p:cond delay="1000"/>
                                  </p:stCondLst>
                                  <p:childTnLst>
                                    <p:set>
                                      <p:cBhvr>
                                        <p:cTn id="18" dur="1" fill="hold">
                                          <p:stCondLst>
                                            <p:cond delay="0"/>
                                          </p:stCondLst>
                                        </p:cTn>
                                        <p:tgtEl>
                                          <p:spTgt spid="15">
                                            <p:txEl>
                                              <p:pRg st="0" end="0"/>
                                            </p:txEl>
                                          </p:spTgt>
                                        </p:tgtEl>
                                        <p:attrNameLst>
                                          <p:attrName>style.visibility</p:attrName>
                                        </p:attrNameLst>
                                      </p:cBhvr>
                                      <p:to>
                                        <p:strVal val="visible"/>
                                      </p:to>
                                    </p:set>
                                    <p:animEffect transition="in" filter="wipe(left)">
                                      <p:cBhvr>
                                        <p:cTn id="19" dur="175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9326853" y="6426835"/>
            <a:ext cx="2743200" cy="365125"/>
          </a:xfrm>
        </p:spPr>
        <p:txBody>
          <a:bodyPr/>
          <a:lstStyle/>
          <a:p>
            <a:fld id="{AA4C6552-42F6-43F2-A3FB-E92E8C09004E}" type="slidenum">
              <a:rPr lang="en-US" sz="1600" b="1" smtClean="0">
                <a:solidFill>
                  <a:schemeClr val="bg1"/>
                </a:solidFill>
              </a:rPr>
              <a:t>90</a:t>
            </a:fld>
            <a:endParaRPr lang="en-US" b="1" dirty="0">
              <a:solidFill>
                <a:schemeClr val="bg1"/>
              </a:solidFill>
            </a:endParaRPr>
          </a:p>
        </p:txBody>
      </p:sp>
      <p:sp>
        <p:nvSpPr>
          <p:cNvPr id="3" name="Rectangle 2"/>
          <p:cNvSpPr/>
          <p:nvPr/>
        </p:nvSpPr>
        <p:spPr>
          <a:xfrm>
            <a:off x="0" y="228600"/>
            <a:ext cx="12141146" cy="1015663"/>
          </a:xfrm>
          <a:prstGeom prst="rect">
            <a:avLst/>
          </a:prstGeom>
          <a:noFill/>
          <a:scene3d>
            <a:camera prst="orthographicFront"/>
            <a:lightRig rig="threePt" dir="t"/>
          </a:scene3d>
          <a:sp3d>
            <a:bevelT/>
          </a:sp3d>
        </p:spPr>
        <p:txBody>
          <a:bodyPr wrap="square" lIns="91440" tIns="45720" rIns="91440" bIns="45720">
            <a:spAutoFit/>
            <a:sp3d extrusionH="57150">
              <a:bevelT w="82550" h="38100" prst="coolSlant"/>
            </a:sp3d>
          </a:bodyPr>
          <a:lstStyle/>
          <a:p>
            <a:pPr algn="ctr"/>
            <a:r>
              <a:rPr lang="en-US" sz="6000" b="1" cap="none" spc="50" dirty="0">
                <a:ln w="28575" cmpd="sng">
                  <a:solidFill>
                    <a:srgbClr val="FFC000"/>
                  </a:solidFill>
                  <a:prstDash val="solid"/>
                </a:ln>
                <a:solidFill>
                  <a:srgbClr val="FADA7A"/>
                </a:solidFill>
                <a:effectLst>
                  <a:glow rad="88900">
                    <a:schemeClr val="accent5">
                      <a:lumMod val="50000"/>
                      <a:alpha val="78000"/>
                    </a:schemeClr>
                  </a:glow>
                </a:effectLst>
                <a:latin typeface="Matura MT Script Capitals" pitchFamily="66" charset="0"/>
              </a:rPr>
              <a:t>Can Judah ever change her ways?</a:t>
            </a:r>
          </a:p>
        </p:txBody>
      </p:sp>
      <p:sp>
        <p:nvSpPr>
          <p:cNvPr id="4" name="Rounded Rectangle 3"/>
          <p:cNvSpPr/>
          <p:nvPr/>
        </p:nvSpPr>
        <p:spPr>
          <a:xfrm>
            <a:off x="304800" y="1336040"/>
            <a:ext cx="4267200" cy="5334000"/>
          </a:xfrm>
          <a:prstGeom prst="roundRect">
            <a:avLst>
              <a:gd name="adj" fmla="val 9762"/>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5" name="Picture 3" descr="F:\Art on Desktop - 1\All white man clip art\3d white people\png\ques mark man 2 png.pn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533400" y="1447800"/>
            <a:ext cx="48768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30655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2000"/>
                                        <p:tgtEl>
                                          <p:spTgt spid="5"/>
                                        </p:tgtEl>
                                        <p:attrNameLst>
                                          <p:attrName>ppt_w</p:attrName>
                                        </p:attrNameLst>
                                      </p:cBhvr>
                                      <p:tavLst>
                                        <p:tav tm="0">
                                          <p:val>
                                            <p:strVal val="ppt_w"/>
                                          </p:val>
                                        </p:tav>
                                        <p:tav tm="100000">
                                          <p:val>
                                            <p:fltVal val="0"/>
                                          </p:val>
                                        </p:tav>
                                      </p:tavLst>
                                    </p:anim>
                                    <p:anim calcmode="lin" valueType="num">
                                      <p:cBhvr>
                                        <p:cTn id="7" dur="2000"/>
                                        <p:tgtEl>
                                          <p:spTgt spid="5"/>
                                        </p:tgtEl>
                                        <p:attrNameLst>
                                          <p:attrName>ppt_h</p:attrName>
                                        </p:attrNameLst>
                                      </p:cBhvr>
                                      <p:tavLst>
                                        <p:tav tm="0">
                                          <p:val>
                                            <p:strVal val="ppt_h"/>
                                          </p:val>
                                        </p:tav>
                                        <p:tav tm="100000">
                                          <p:val>
                                            <p:fltVal val="0"/>
                                          </p:val>
                                        </p:tav>
                                      </p:tavLst>
                                    </p:anim>
                                    <p:anim calcmode="lin" valueType="num">
                                      <p:cBhvr>
                                        <p:cTn id="8" dur="2000"/>
                                        <p:tgtEl>
                                          <p:spTgt spid="5"/>
                                        </p:tgtEl>
                                        <p:attrNameLst>
                                          <p:attrName>style.rotation</p:attrName>
                                        </p:attrNameLst>
                                      </p:cBhvr>
                                      <p:tavLst>
                                        <p:tav tm="0">
                                          <p:val>
                                            <p:fltVal val="0"/>
                                          </p:val>
                                        </p:tav>
                                        <p:tav tm="100000">
                                          <p:val>
                                            <p:fltVal val="90"/>
                                          </p:val>
                                        </p:tav>
                                      </p:tavLst>
                                    </p:anim>
                                    <p:animEffect transition="out" filter="fade">
                                      <p:cBhvr>
                                        <p:cTn id="9" dur="2000"/>
                                        <p:tgtEl>
                                          <p:spTgt spid="5"/>
                                        </p:tgtEl>
                                      </p:cBhvr>
                                    </p:animEffect>
                                    <p:set>
                                      <p:cBhvr>
                                        <p:cTn id="10" dur="1" fill="hold">
                                          <p:stCondLst>
                                            <p:cond delay="1999"/>
                                          </p:stCondLst>
                                        </p:cTn>
                                        <p:tgtEl>
                                          <p:spTgt spid="5"/>
                                        </p:tgtEl>
                                        <p:attrNameLst>
                                          <p:attrName>style.visibility</p:attrName>
                                        </p:attrNameLst>
                                      </p:cBhvr>
                                      <p:to>
                                        <p:strVal val="hidden"/>
                                      </p:to>
                                    </p:set>
                                  </p:childTnLst>
                                </p:cTn>
                              </p:par>
                              <p:par>
                                <p:cTn id="11" presetID="31" presetClass="exit" presetSubtype="0" fill="hold" grpId="0" nodeType="withEffect">
                                  <p:stCondLst>
                                    <p:cond delay="0"/>
                                  </p:stCondLst>
                                  <p:childTnLst>
                                    <p:anim calcmode="lin" valueType="num">
                                      <p:cBhvr>
                                        <p:cTn id="12" dur="2000"/>
                                        <p:tgtEl>
                                          <p:spTgt spid="4"/>
                                        </p:tgtEl>
                                        <p:attrNameLst>
                                          <p:attrName>ppt_w</p:attrName>
                                        </p:attrNameLst>
                                      </p:cBhvr>
                                      <p:tavLst>
                                        <p:tav tm="0">
                                          <p:val>
                                            <p:strVal val="ppt_w"/>
                                          </p:val>
                                        </p:tav>
                                        <p:tav tm="100000">
                                          <p:val>
                                            <p:fltVal val="0"/>
                                          </p:val>
                                        </p:tav>
                                      </p:tavLst>
                                    </p:anim>
                                    <p:anim calcmode="lin" valueType="num">
                                      <p:cBhvr>
                                        <p:cTn id="13" dur="2000"/>
                                        <p:tgtEl>
                                          <p:spTgt spid="4"/>
                                        </p:tgtEl>
                                        <p:attrNameLst>
                                          <p:attrName>ppt_h</p:attrName>
                                        </p:attrNameLst>
                                      </p:cBhvr>
                                      <p:tavLst>
                                        <p:tav tm="0">
                                          <p:val>
                                            <p:strVal val="ppt_h"/>
                                          </p:val>
                                        </p:tav>
                                        <p:tav tm="100000">
                                          <p:val>
                                            <p:fltVal val="0"/>
                                          </p:val>
                                        </p:tav>
                                      </p:tavLst>
                                    </p:anim>
                                    <p:anim calcmode="lin" valueType="num">
                                      <p:cBhvr>
                                        <p:cTn id="14" dur="2000"/>
                                        <p:tgtEl>
                                          <p:spTgt spid="4"/>
                                        </p:tgtEl>
                                        <p:attrNameLst>
                                          <p:attrName>style.rotation</p:attrName>
                                        </p:attrNameLst>
                                      </p:cBhvr>
                                      <p:tavLst>
                                        <p:tav tm="0">
                                          <p:val>
                                            <p:fltVal val="0"/>
                                          </p:val>
                                        </p:tav>
                                        <p:tav tm="100000">
                                          <p:val>
                                            <p:fltVal val="90"/>
                                          </p:val>
                                        </p:tav>
                                      </p:tavLst>
                                    </p:anim>
                                    <p:animEffect transition="out" filter="fade">
                                      <p:cBhvr>
                                        <p:cTn id="15" dur="2000"/>
                                        <p:tgtEl>
                                          <p:spTgt spid="4"/>
                                        </p:tgtEl>
                                      </p:cBhvr>
                                    </p:animEffect>
                                    <p:set>
                                      <p:cBhvr>
                                        <p:cTn id="16"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000250" y="60464"/>
            <a:ext cx="5943600" cy="838200"/>
          </a:xfrm>
          <a:prstGeom prst="rect">
            <a:avLst/>
          </a:prstGeom>
        </p:spPr>
        <p:txBody>
          <a:bodyPr>
            <a:normAutofit lnSpcReduction="10000"/>
            <a:scene3d>
              <a:camera prst="orthographicFront"/>
              <a:lightRig rig="threePt" dir="t"/>
            </a:scene3d>
            <a:sp3d extrusionH="57150">
              <a:bevelT w="38100" h="38100" prst="angle"/>
            </a:sp3d>
          </a:bodyPr>
          <a:lst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a:lstStyle>
          <a:p>
            <a:r>
              <a:rPr lang="en-US" sz="5400" b="1" dirty="0">
                <a:ln w="900" cmpd="sng">
                  <a:solidFill>
                    <a:srgbClr val="7030A0">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Algerian" pitchFamily="82" charset="0"/>
              </a:rPr>
              <a:t>Calendar  of</a:t>
            </a:r>
          </a:p>
        </p:txBody>
      </p:sp>
      <p:sp>
        <p:nvSpPr>
          <p:cNvPr id="4" name="Content Placeholder 3"/>
          <p:cNvSpPr txBox="1">
            <a:spLocks/>
          </p:cNvSpPr>
          <p:nvPr/>
        </p:nvSpPr>
        <p:spPr>
          <a:xfrm>
            <a:off x="1752600" y="2209800"/>
            <a:ext cx="10134600" cy="4267200"/>
          </a:xfrm>
          <a:prstGeom prst="rect">
            <a:avLst/>
          </a:prstGeom>
        </p:spPr>
        <p:txBody>
          <a:bodyPr>
            <a:noAutofit/>
            <a:scene3d>
              <a:camera prst="orthographicFront"/>
              <a:lightRig rig="threePt" dir="t"/>
            </a:scene3d>
            <a:sp3d extrusionH="57150">
              <a:bevelT w="38100" h="38100" prst="angle"/>
            </a:sp3d>
          </a:bodyPr>
          <a:lst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a:lstStyle>
          <a:p>
            <a:pPr marL="82296" indent="0" algn="ctr">
              <a:buNone/>
            </a:pPr>
            <a:r>
              <a:rPr lang="en-US" sz="10600" b="1" dirty="0">
                <a:ln w="900" cmpd="sng">
                  <a:solidFill>
                    <a:srgbClr val="B13F9A">
                      <a:alpha val="55000"/>
                    </a:srgbClr>
                  </a:solidFill>
                  <a:prstDash val="solid"/>
                </a:ln>
                <a:solidFill>
                  <a:srgbClr val="00FFFF"/>
                </a:solidFill>
                <a:effectLst>
                  <a:innerShdw blurRad="101600" dist="76200" dir="5400000">
                    <a:schemeClr val="accent1">
                      <a:satMod val="190000"/>
                      <a:tint val="100000"/>
                      <a:alpha val="74000"/>
                    </a:schemeClr>
                  </a:innerShdw>
                </a:effectLst>
                <a:latin typeface="Edwardian Script ITC" pitchFamily="66" charset="0"/>
              </a:rPr>
              <a:t>Galilee</a:t>
            </a:r>
            <a: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a:t>
            </a:r>
            <a:r>
              <a:rPr lang="en-US" sz="106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in Comparison </a:t>
            </a:r>
            <a:br>
              <a:rPr lang="en-US" sz="106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br>
            <a:r>
              <a:rPr lang="en-US" sz="106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to</a:t>
            </a:r>
            <a:r>
              <a:rPr lang="en-US" sz="10600" b="1" dirty="0">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 Naphtali </a:t>
            </a:r>
            <a:r>
              <a:rPr lang="en-US" sz="10600" b="1"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&amp; </a:t>
            </a:r>
            <a:r>
              <a:rPr lang="en-US" sz="10600" b="1" dirty="0" err="1">
                <a:ln w="900" cmpd="sng">
                  <a:solidFill>
                    <a:srgbClr val="B13F9A">
                      <a:alpha val="55000"/>
                    </a:srgb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Edwardian Script ITC" pitchFamily="66" charset="0"/>
              </a:rPr>
              <a:t>Zebulun</a:t>
            </a:r>
            <a:endParaRPr lang="en-US" sz="10600" b="1" strike="sngStrike" dirty="0">
              <a:ln w="900" cmpd="sng">
                <a:solidFill>
                  <a:srgbClr val="B13F9A">
                    <a:alpha val="55000"/>
                  </a:srgbClr>
                </a:solidFill>
                <a:prstDash val="solid"/>
              </a:ln>
              <a:solidFill>
                <a:srgbClr val="00B0F0"/>
              </a:solidFill>
              <a:effectLst>
                <a:innerShdw blurRad="101600" dist="76200" dir="5400000">
                  <a:schemeClr val="accent1">
                    <a:satMod val="190000"/>
                    <a:tint val="100000"/>
                    <a:alpha val="74000"/>
                  </a:schemeClr>
                </a:innerShdw>
              </a:effectLst>
              <a:latin typeface="Edwardian Script ITC" pitchFamily="66" charset="0"/>
            </a:endParaRPr>
          </a:p>
        </p:txBody>
      </p:sp>
      <p:pic>
        <p:nvPicPr>
          <p:cNvPr id="5" name="Picture 3" descr="C:\Users\Rae\Desktop\paleo-version-of-yahuah.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9450" y="0"/>
            <a:ext cx="2952750" cy="88364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Slide Number Placeholder 1"/>
          <p:cNvSpPr>
            <a:spLocks noGrp="1"/>
          </p:cNvSpPr>
          <p:nvPr>
            <p:ph type="sldNum" sz="quarter" idx="12"/>
          </p:nvPr>
        </p:nvSpPr>
        <p:spPr>
          <a:xfrm>
            <a:off x="9296400" y="6400800"/>
            <a:ext cx="2743200" cy="365125"/>
          </a:xfrm>
        </p:spPr>
        <p:txBody>
          <a:bodyPr/>
          <a:lstStyle/>
          <a:p>
            <a:fld id="{AA4C6552-42F6-43F2-A3FB-E92E8C09004E}" type="slidenum">
              <a:rPr lang="en-US" sz="2000" smtClean="0">
                <a:solidFill>
                  <a:srgbClr val="FADA7A"/>
                </a:solidFill>
              </a:rPr>
              <a:t>91</a:t>
            </a:fld>
            <a:endParaRPr lang="en-US" sz="2000" dirty="0">
              <a:solidFill>
                <a:srgbClr val="FADA7A"/>
              </a:solidFill>
            </a:endParaRPr>
          </a:p>
        </p:txBody>
      </p:sp>
      <p:sp>
        <p:nvSpPr>
          <p:cNvPr id="8" name="Rectangle 7"/>
          <p:cNvSpPr/>
          <p:nvPr/>
        </p:nvSpPr>
        <p:spPr>
          <a:xfrm>
            <a:off x="1066800" y="5638800"/>
            <a:ext cx="11155680" cy="1077218"/>
          </a:xfrm>
          <a:prstGeom prst="rect">
            <a:avLst/>
          </a:prstGeom>
          <a:noFill/>
        </p:spPr>
        <p:txBody>
          <a:bodyPr wrap="square" lIns="91440" tIns="45720" rIns="91440" bIns="45720">
            <a:spAutoFit/>
            <a:scene3d>
              <a:camera prst="orthographicFront"/>
              <a:lightRig rig="threePt" dir="t"/>
            </a:scene3d>
            <a:sp3d extrusionH="57150">
              <a:bevelT w="38100" h="38100"/>
            </a:sp3d>
          </a:bodyPr>
          <a:lstStyle/>
          <a:p>
            <a:pPr algn="ctr"/>
            <a: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What does Galilee, Naphtali &amp; </a:t>
            </a:r>
            <a:r>
              <a:rPr lang="en-US" sz="3200" b="1" i="1" dirty="0" err="1">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Zebulun</a:t>
            </a:r>
            <a: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 have </a:t>
            </a:r>
            <a:b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br>
            <a:r>
              <a:rPr lang="en-US" sz="3200" b="1" i="1" dirty="0">
                <a:ln w="19050">
                  <a:noFill/>
                </a:ln>
                <a:solidFill>
                  <a:srgbClr val="FADA7A"/>
                </a:solidFill>
                <a:effectLst>
                  <a:glow>
                    <a:schemeClr val="bg1">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rPr>
              <a:t>to do with Judah &amp; Covenant Calendar?</a:t>
            </a:r>
            <a:endParaRPr lang="en-US" sz="3200" b="1" i="1" dirty="0">
              <a:ln w="19050">
                <a:noFill/>
              </a:ln>
              <a:solidFill>
                <a:srgbClr val="FADA7A"/>
              </a:solidFill>
              <a:effectLst>
                <a:glow>
                  <a:schemeClr val="accent5">
                    <a:satMod val="175000"/>
                    <a:alpha val="40000"/>
                  </a:schemeClr>
                </a:glow>
                <a:innerShdw blurRad="69850" dist="43180" dir="5400000">
                  <a:srgbClr val="000000">
                    <a:alpha val="65000"/>
                  </a:srgbClr>
                </a:innerShdw>
              </a:effectLst>
              <a:latin typeface="Comic Sans MS" pitchFamily="66" charset="0"/>
              <a:ea typeface="BatangChe" pitchFamily="49" charset="-127"/>
              <a:cs typeface="Raavi" pitchFamily="34" charset="0"/>
            </a:endParaRPr>
          </a:p>
        </p:txBody>
      </p:sp>
      <p:sp>
        <p:nvSpPr>
          <p:cNvPr id="9" name="TextBox 8"/>
          <p:cNvSpPr txBox="1"/>
          <p:nvPr/>
        </p:nvSpPr>
        <p:spPr>
          <a:xfrm>
            <a:off x="0" y="898664"/>
            <a:ext cx="11353800" cy="1107996"/>
          </a:xfrm>
          <a:prstGeom prst="rect">
            <a:avLst/>
          </a:prstGeom>
          <a:noFill/>
        </p:spPr>
        <p:txBody>
          <a:bodyPr wrap="square" rtlCol="0">
            <a:spAutoFit/>
          </a:bodyPr>
          <a:lstStyle/>
          <a:p>
            <a:pPr algn="ctr"/>
            <a:r>
              <a:rPr lang="en-US" sz="6600" b="1" spc="300" dirty="0">
                <a:ln w="900" cmpd="sng">
                  <a:solidFill>
                    <a:srgbClr val="B13F9A">
                      <a:alpha val="55000"/>
                    </a:srgbClr>
                  </a:solidFill>
                  <a:prstDash val="solid"/>
                </a:ln>
                <a:solidFill>
                  <a:schemeClr val="accent4"/>
                </a:solidFill>
                <a:effectLst>
                  <a:innerShdw blurRad="101600" dist="76200" dir="5400000">
                    <a:schemeClr val="accent1">
                      <a:satMod val="190000"/>
                      <a:tint val="100000"/>
                      <a:alpha val="74000"/>
                    </a:schemeClr>
                  </a:innerShdw>
                </a:effectLst>
                <a:latin typeface="Edwardian Script ITC" pitchFamily="66" charset="0"/>
              </a:rPr>
              <a:t>Part 6:  Geographical  Investigation</a:t>
            </a:r>
            <a:endParaRPr lang="en-US" sz="2800" spc="300" dirty="0">
              <a:solidFill>
                <a:schemeClr val="accent4"/>
              </a:solidFill>
              <a:latin typeface="Edwardian Script ITC" pitchFamily="66" charset="0"/>
            </a:endParaRPr>
          </a:p>
        </p:txBody>
      </p:sp>
      <p:pic>
        <p:nvPicPr>
          <p:cNvPr id="10" name="Picture 2" descr="C:\Users\Rae\Desktop\hinds feet 534.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152400" y="2825108"/>
            <a:ext cx="2057400" cy="303658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486337"/>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2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1"/>
          <p:cNvSpPr txBox="1">
            <a:spLocks/>
          </p:cNvSpPr>
          <p:nvPr/>
        </p:nvSpPr>
        <p:spPr>
          <a:xfrm>
            <a:off x="9387840" y="64668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92</a:t>
            </a:fld>
            <a:endParaRPr lang="en-US" b="1" dirty="0">
              <a:solidFill>
                <a:srgbClr val="713A1F"/>
              </a:solidFill>
            </a:endParaRPr>
          </a:p>
        </p:txBody>
      </p:sp>
      <p:sp>
        <p:nvSpPr>
          <p:cNvPr id="7" name="Title 2"/>
          <p:cNvSpPr txBox="1">
            <a:spLocks/>
          </p:cNvSpPr>
          <p:nvPr/>
        </p:nvSpPr>
        <p:spPr>
          <a:xfrm>
            <a:off x="1828800" y="0"/>
            <a:ext cx="8763000"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rgbClr val="E25110"/>
                  </a:solidFill>
                </a:ln>
                <a:solidFill>
                  <a:srgbClr val="4827BF"/>
                </a:solidFill>
                <a:effectLst>
                  <a:outerShdw blurRad="50800" dist="39000" dir="5460000" algn="tl">
                    <a:srgbClr val="000000">
                      <a:alpha val="38000"/>
                    </a:srgbClr>
                  </a:outerShdw>
                </a:effectLst>
                <a:latin typeface="Matura MT Script Capitals" pitchFamily="66" charset="0"/>
              </a:rPr>
              <a:t>Geography Clues  </a:t>
            </a:r>
            <a:r>
              <a:rPr lang="en-US" sz="4800" b="1" dirty="0">
                <a:ln w="11430">
                  <a:solidFill>
                    <a:srgbClr val="E25110"/>
                  </a:solidFill>
                </a:ln>
                <a:solidFill>
                  <a:srgbClr val="4827BF"/>
                </a:solidFill>
                <a:effectLst>
                  <a:outerShdw blurRad="50800" dist="39000" dir="5460000" algn="tl">
                    <a:srgbClr val="000000">
                      <a:alpha val="38000"/>
                    </a:srgbClr>
                  </a:outerShdw>
                </a:effectLst>
                <a:latin typeface="+mn-lt"/>
              </a:rPr>
              <a:t>(OT)</a:t>
            </a:r>
            <a:endParaRPr lang="en-US" sz="4800" b="1" dirty="0">
              <a:ln w="11430">
                <a:solidFill>
                  <a:srgbClr val="9E2A2A"/>
                </a:solidFill>
              </a:ln>
              <a:solidFill>
                <a:srgbClr val="4827BF"/>
              </a:solidFill>
              <a:effectLst>
                <a:outerShdw blurRad="50800" dist="39000" dir="5460000" algn="tl">
                  <a:srgbClr val="000000">
                    <a:alpha val="38000"/>
                  </a:srgbClr>
                </a:outerShdw>
              </a:effectLst>
              <a:latin typeface="+mn-lt"/>
            </a:endParaRPr>
          </a:p>
        </p:txBody>
      </p:sp>
      <p:pic>
        <p:nvPicPr>
          <p:cNvPr id="1026" name="Picture 2" descr="C:\Users\Rae\Desktop\#28 Moon Art\Map - Judah &amp; Joshua 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 y="1102360"/>
            <a:ext cx="3898632" cy="5356898"/>
          </a:xfrm>
          <a:prstGeom prst="rect">
            <a:avLst/>
          </a:prstGeom>
          <a:noFill/>
          <a:ln w="76200">
            <a:solidFill>
              <a:schemeClr val="accent1"/>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pic>
        <p:nvPicPr>
          <p:cNvPr id="2" name="Picture 4" descr="C:\Users\Rae\Desktop\#28 Moon Art\Map poor - 2 kingdoms edi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258226" y="1102360"/>
            <a:ext cx="3621354" cy="5356898"/>
          </a:xfrm>
          <a:prstGeom prst="rect">
            <a:avLst/>
          </a:prstGeom>
          <a:noFill/>
          <a:ln w="76200">
            <a:solidFill>
              <a:schemeClr val="accent1"/>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1" name="Title 2"/>
          <p:cNvSpPr txBox="1">
            <a:spLocks/>
          </p:cNvSpPr>
          <p:nvPr/>
        </p:nvSpPr>
        <p:spPr>
          <a:xfrm>
            <a:off x="457200" y="152400"/>
            <a:ext cx="1371600"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rgbClr val="E25110"/>
                  </a:solidFill>
                </a:ln>
                <a:solidFill>
                  <a:schemeClr val="accent4">
                    <a:lumMod val="75000"/>
                  </a:schemeClr>
                </a:solidFill>
                <a:effectLst>
                  <a:outerShdw blurRad="50800" dist="39000" dir="5460000" algn="tl">
                    <a:srgbClr val="000000">
                      <a:alpha val="38000"/>
                    </a:srgbClr>
                  </a:outerShdw>
                </a:effectLst>
                <a:latin typeface="Matura MT Script Capitals" pitchFamily="66" charset="0"/>
              </a:rPr>
              <a:t>#1</a:t>
            </a:r>
            <a:endParaRPr lang="en-US" sz="6000" b="1" dirty="0">
              <a:ln w="11430">
                <a:solidFill>
                  <a:srgbClr val="9E2A2A"/>
                </a:solidFill>
              </a:ln>
              <a:solidFill>
                <a:schemeClr val="accent4">
                  <a:lumMod val="75000"/>
                </a:schemeClr>
              </a:solidFill>
              <a:effectLst>
                <a:outerShdw blurRad="50800" dist="39000" dir="5460000" algn="tl">
                  <a:srgbClr val="000000">
                    <a:alpha val="38000"/>
                  </a:srgbClr>
                </a:outerShdw>
              </a:effectLst>
              <a:latin typeface="Matura MT Script Capitals" pitchFamily="66" charset="0"/>
            </a:endParaRPr>
          </a:p>
        </p:txBody>
      </p:sp>
      <p:sp>
        <p:nvSpPr>
          <p:cNvPr id="12" name="Title 2"/>
          <p:cNvSpPr txBox="1">
            <a:spLocks/>
          </p:cNvSpPr>
          <p:nvPr/>
        </p:nvSpPr>
        <p:spPr>
          <a:xfrm>
            <a:off x="10439400" y="182300"/>
            <a:ext cx="1371600"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rgbClr val="0070C0"/>
                  </a:solidFill>
                </a:ln>
                <a:solidFill>
                  <a:srgbClr val="0070C0"/>
                </a:solidFill>
                <a:effectLst>
                  <a:outerShdw blurRad="50800" dist="39000" dir="5460000" algn="tl">
                    <a:srgbClr val="000000">
                      <a:alpha val="38000"/>
                    </a:srgbClr>
                  </a:outerShdw>
                </a:effectLst>
                <a:latin typeface="Matura MT Script Capitals" pitchFamily="66" charset="0"/>
              </a:rPr>
              <a:t>#2</a:t>
            </a:r>
          </a:p>
        </p:txBody>
      </p:sp>
      <p:sp>
        <p:nvSpPr>
          <p:cNvPr id="3" name="TextBox 2"/>
          <p:cNvSpPr txBox="1"/>
          <p:nvPr/>
        </p:nvSpPr>
        <p:spPr>
          <a:xfrm>
            <a:off x="4419600" y="948690"/>
            <a:ext cx="3733800" cy="6370975"/>
          </a:xfrm>
          <a:prstGeom prst="rect">
            <a:avLst/>
          </a:prstGeom>
          <a:noFill/>
        </p:spPr>
        <p:txBody>
          <a:bodyPr wrap="square" rtlCol="0">
            <a:spAutoFit/>
          </a:bodyPr>
          <a:lstStyle/>
          <a:p>
            <a:r>
              <a:rPr lang="en-US" dirty="0"/>
              <a:t>Sea of Galilee in the north is fed </a:t>
            </a:r>
            <a:br>
              <a:rPr lang="en-US" dirty="0"/>
            </a:br>
            <a:r>
              <a:rPr lang="en-US" dirty="0"/>
              <a:t>by the Jordan River that continues south to the Dead Sea bordering </a:t>
            </a:r>
            <a:br>
              <a:rPr lang="en-US" dirty="0"/>
            </a:br>
            <a:r>
              <a:rPr lang="en-US" dirty="0"/>
              <a:t>the Tribe of Judah on the east side.</a:t>
            </a:r>
          </a:p>
          <a:p>
            <a:r>
              <a:rPr lang="en-US" sz="2400" b="1" dirty="0">
                <a:ln>
                  <a:solidFill>
                    <a:srgbClr val="002060"/>
                  </a:solidFill>
                </a:ln>
                <a:solidFill>
                  <a:srgbClr val="FFC000"/>
                </a:solidFill>
              </a:rPr>
              <a:t>Note for Map #1: </a:t>
            </a:r>
          </a:p>
          <a:p>
            <a:pPr marL="342900" indent="-342900">
              <a:buAutoNum type="arabicPeriod"/>
            </a:pPr>
            <a:r>
              <a:rPr lang="en-US" dirty="0"/>
              <a:t>There are 12 divisions of land between 11 tribes. </a:t>
            </a:r>
          </a:p>
          <a:p>
            <a:pPr marL="342900" indent="-342900">
              <a:buAutoNum type="arabicPeriod"/>
            </a:pPr>
            <a:r>
              <a:rPr lang="en-US" dirty="0"/>
              <a:t>Tribe of Levi did not have an allotment of land. </a:t>
            </a:r>
          </a:p>
          <a:p>
            <a:pPr marL="342900" indent="-342900">
              <a:buAutoNum type="arabicPeriod"/>
            </a:pPr>
            <a:r>
              <a:rPr lang="en-US" dirty="0"/>
              <a:t>Joseph’s land inheritance was divided between Manasseh </a:t>
            </a:r>
            <a:br>
              <a:rPr lang="en-US" dirty="0"/>
            </a:br>
            <a:r>
              <a:rPr lang="en-US" dirty="0"/>
              <a:t>and Ephraim.  (</a:t>
            </a:r>
            <a:r>
              <a:rPr lang="en-US" u="sng" dirty="0"/>
              <a:t>Find</a:t>
            </a:r>
            <a:r>
              <a:rPr lang="en-US" dirty="0"/>
              <a:t> Hebron.)</a:t>
            </a:r>
          </a:p>
          <a:p>
            <a:pPr marL="342900" indent="-342900">
              <a:buAutoNum type="arabicPeriod"/>
            </a:pPr>
            <a:r>
              <a:rPr lang="en-US" dirty="0"/>
              <a:t>Note the location of Naphtali &amp; </a:t>
            </a:r>
            <a:r>
              <a:rPr lang="en-US" dirty="0" err="1"/>
              <a:t>Zebulun</a:t>
            </a:r>
            <a:r>
              <a:rPr lang="en-US" dirty="0"/>
              <a:t> in the region of the </a:t>
            </a:r>
            <a:br>
              <a:rPr lang="en-US" dirty="0"/>
            </a:br>
            <a:r>
              <a:rPr lang="en-US" dirty="0"/>
              <a:t>Sea of Galilee.</a:t>
            </a:r>
          </a:p>
          <a:p>
            <a:r>
              <a:rPr lang="en-US" sz="2400" b="1" dirty="0">
                <a:ln>
                  <a:solidFill>
                    <a:srgbClr val="002060"/>
                  </a:solidFill>
                </a:ln>
                <a:solidFill>
                  <a:srgbClr val="00B0F0"/>
                </a:solidFill>
              </a:rPr>
              <a:t>Note for Map #2: </a:t>
            </a:r>
          </a:p>
          <a:p>
            <a:pPr marL="342900" indent="-342900">
              <a:buAutoNum type="arabicPeriod"/>
            </a:pPr>
            <a:r>
              <a:rPr lang="en-US" dirty="0"/>
              <a:t>The 12 tribes are divided into two main divisions – Israel &amp; Judah.</a:t>
            </a:r>
          </a:p>
          <a:p>
            <a:pPr marL="342900" indent="-342900">
              <a:buAutoNum type="arabicPeriod"/>
            </a:pPr>
            <a:r>
              <a:rPr lang="en-US" dirty="0"/>
              <a:t>At least 60-75 miles (100-120 km) from Jerusalem to Nazareth.</a:t>
            </a:r>
          </a:p>
          <a:p>
            <a:pPr marL="342900" indent="-342900">
              <a:buAutoNum type="arabicPeriod"/>
            </a:pPr>
            <a:endParaRPr lang="en-US" dirty="0"/>
          </a:p>
          <a:p>
            <a:endParaRPr lang="en-US" dirty="0"/>
          </a:p>
        </p:txBody>
      </p:sp>
      <p:cxnSp>
        <p:nvCxnSpPr>
          <p:cNvPr id="8" name="Straight Arrow Connector 7"/>
          <p:cNvCxnSpPr/>
          <p:nvPr/>
        </p:nvCxnSpPr>
        <p:spPr>
          <a:xfrm flipV="1">
            <a:off x="9824720" y="4074160"/>
            <a:ext cx="0" cy="838200"/>
          </a:xfrm>
          <a:prstGeom prst="straightConnector1">
            <a:avLst/>
          </a:prstGeom>
          <a:ln w="38100">
            <a:solidFill>
              <a:srgbClr val="B8003D"/>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290560" y="1513840"/>
            <a:ext cx="762000" cy="0"/>
          </a:xfrm>
          <a:prstGeom prst="straightConnector1">
            <a:avLst/>
          </a:prstGeom>
          <a:ln w="38100">
            <a:solidFill>
              <a:srgbClr val="B8003D"/>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9829800" y="3235960"/>
            <a:ext cx="0" cy="838200"/>
          </a:xfrm>
          <a:prstGeom prst="straightConnector1">
            <a:avLst/>
          </a:prstGeom>
          <a:ln w="38100">
            <a:solidFill>
              <a:srgbClr val="0070C0"/>
            </a:solidFill>
            <a:tailEnd type="arrow"/>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2057400" y="4572000"/>
            <a:ext cx="609600" cy="361950"/>
          </a:xfrm>
          <a:prstGeom prst="roundRect">
            <a:avLst/>
          </a:prstGeom>
          <a:noFill/>
          <a:ln w="76200">
            <a:solidFill>
              <a:srgbClr val="10BA3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13193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par>
                          <p:cTn id="8" fill="hold">
                            <p:stCondLst>
                              <p:cond delay="2000"/>
                            </p:stCondLst>
                            <p:childTnLst>
                              <p:par>
                                <p:cTn id="9" presetID="2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1750"/>
                                        <p:tgtEl>
                                          <p:spTgt spid="16"/>
                                        </p:tgtEl>
                                      </p:cBhvr>
                                    </p:animEffect>
                                  </p:childTnLst>
                                </p:cTn>
                              </p:par>
                            </p:childTnLst>
                          </p:cTn>
                        </p:par>
                        <p:par>
                          <p:cTn id="12" fill="hold">
                            <p:stCondLst>
                              <p:cond delay="3750"/>
                            </p:stCondLst>
                            <p:childTnLst>
                              <p:par>
                                <p:cTn id="13" presetID="42" presetClass="entr" presetSubtype="0" fill="hold" nodeType="after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fade">
                                      <p:cBhvr>
                                        <p:cTn id="15" dur="1250"/>
                                        <p:tgtEl>
                                          <p:spTgt spid="3">
                                            <p:txEl>
                                              <p:pRg st="6" end="6"/>
                                            </p:txEl>
                                          </p:spTgt>
                                        </p:tgtEl>
                                      </p:cBhvr>
                                    </p:animEffect>
                                    <p:anim calcmode="lin" valueType="num">
                                      <p:cBhvr>
                                        <p:cTn id="16" dur="125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7" dur="1250" fill="hold"/>
                                        <p:tgtEl>
                                          <p:spTgt spid="3">
                                            <p:txEl>
                                              <p:pRg st="6" end="6"/>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1250"/>
                                        <p:tgtEl>
                                          <p:spTgt spid="3">
                                            <p:txEl>
                                              <p:pRg st="7" end="7"/>
                                            </p:txEl>
                                          </p:spTgt>
                                        </p:tgtEl>
                                      </p:cBhvr>
                                    </p:animEffect>
                                    <p:anim calcmode="lin" valueType="num">
                                      <p:cBhvr>
                                        <p:cTn id="21" dur="125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2" dur="125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1000"/>
                                        <p:tgtEl>
                                          <p:spTgt spid="3">
                                            <p:txEl>
                                              <p:pRg st="8" end="8"/>
                                            </p:txEl>
                                          </p:spTgt>
                                        </p:tgtEl>
                                      </p:cBhvr>
                                    </p:animEffect>
                                    <p:anim calcmode="lin" valueType="num">
                                      <p:cBhvr>
                                        <p:cTn id="2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22" presetClass="entr" presetSubtype="4"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1500"/>
                                        <p:tgtEl>
                                          <p:spTgt spid="8"/>
                                        </p:tgtEl>
                                      </p:cBhvr>
                                    </p:animEffect>
                                  </p:childTnLst>
                                </p:cTn>
                              </p:par>
                            </p:childTnLst>
                          </p:cTn>
                        </p:par>
                        <p:par>
                          <p:cTn id="34" fill="hold">
                            <p:stCondLst>
                              <p:cond delay="2500"/>
                            </p:stCondLst>
                            <p:childTnLst>
                              <p:par>
                                <p:cTn id="35" presetID="22" presetClass="entr" presetSubtype="4"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1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408160" y="652780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93</a:t>
            </a:fld>
            <a:endParaRPr lang="en-US" b="1" dirty="0">
              <a:solidFill>
                <a:srgbClr val="713A1F"/>
              </a:solidFill>
            </a:endParaRPr>
          </a:p>
        </p:txBody>
      </p:sp>
      <p:pic>
        <p:nvPicPr>
          <p:cNvPr id="6" name="Picture 2" descr="C:\Users\Rae\Desktop\#28 Moon Art\Map - Israel &amp; Yahush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90285" y="998182"/>
            <a:ext cx="4841410" cy="544241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12" name="Title 2"/>
          <p:cNvSpPr txBox="1">
            <a:spLocks/>
          </p:cNvSpPr>
          <p:nvPr/>
        </p:nvSpPr>
        <p:spPr>
          <a:xfrm>
            <a:off x="10287000" y="146740"/>
            <a:ext cx="1371600"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rgbClr val="92D050"/>
                  </a:solidFill>
                </a:ln>
                <a:solidFill>
                  <a:srgbClr val="006600"/>
                </a:solidFill>
                <a:effectLst>
                  <a:outerShdw blurRad="50800" dist="39000" dir="5460000" algn="tl">
                    <a:srgbClr val="000000">
                      <a:alpha val="38000"/>
                    </a:srgbClr>
                  </a:outerShdw>
                </a:effectLst>
                <a:latin typeface="Matura MT Script Capitals" pitchFamily="66" charset="0"/>
              </a:rPr>
              <a:t>#3</a:t>
            </a:r>
          </a:p>
        </p:txBody>
      </p:sp>
      <p:sp>
        <p:nvSpPr>
          <p:cNvPr id="14" name="Title 2"/>
          <p:cNvSpPr txBox="1">
            <a:spLocks/>
          </p:cNvSpPr>
          <p:nvPr/>
        </p:nvSpPr>
        <p:spPr>
          <a:xfrm>
            <a:off x="1676400" y="0"/>
            <a:ext cx="8839200"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rgbClr val="E25110"/>
                  </a:solidFill>
                </a:ln>
                <a:solidFill>
                  <a:srgbClr val="4827BF"/>
                </a:solidFill>
                <a:effectLst>
                  <a:outerShdw blurRad="50800" dist="39000" dir="5460000" algn="tl">
                    <a:srgbClr val="000000">
                      <a:alpha val="38000"/>
                    </a:srgbClr>
                  </a:outerShdw>
                </a:effectLst>
                <a:latin typeface="Matura MT Script Capitals" pitchFamily="66" charset="0"/>
              </a:rPr>
              <a:t>Geography Clues  </a:t>
            </a:r>
            <a:r>
              <a:rPr lang="en-US" sz="4800" b="1" dirty="0">
                <a:ln w="11430">
                  <a:solidFill>
                    <a:srgbClr val="E25110"/>
                  </a:solidFill>
                </a:ln>
                <a:solidFill>
                  <a:srgbClr val="4827BF"/>
                </a:solidFill>
                <a:effectLst>
                  <a:outerShdw blurRad="50800" dist="39000" dir="5460000" algn="tl">
                    <a:srgbClr val="000000">
                      <a:alpha val="38000"/>
                    </a:srgbClr>
                  </a:outerShdw>
                </a:effectLst>
              </a:rPr>
              <a:t>(NT)</a:t>
            </a:r>
            <a:endParaRPr lang="en-US" sz="4800" b="1" dirty="0">
              <a:ln w="11430">
                <a:solidFill>
                  <a:srgbClr val="9E2A2A"/>
                </a:solidFill>
              </a:ln>
              <a:solidFill>
                <a:srgbClr val="4827BF"/>
              </a:solidFill>
              <a:effectLst>
                <a:outerShdw blurRad="50800" dist="39000" dir="5460000" algn="tl">
                  <a:srgbClr val="000000">
                    <a:alpha val="38000"/>
                  </a:srgbClr>
                </a:outerShdw>
              </a:effectLst>
            </a:endParaRPr>
          </a:p>
        </p:txBody>
      </p:sp>
      <p:sp>
        <p:nvSpPr>
          <p:cNvPr id="15" name="TextBox 14"/>
          <p:cNvSpPr txBox="1"/>
          <p:nvPr/>
        </p:nvSpPr>
        <p:spPr>
          <a:xfrm>
            <a:off x="4355832" y="957620"/>
            <a:ext cx="2578368" cy="4985980"/>
          </a:xfrm>
          <a:prstGeom prst="rect">
            <a:avLst/>
          </a:prstGeom>
          <a:noFill/>
        </p:spPr>
        <p:txBody>
          <a:bodyPr wrap="square" rtlCol="0">
            <a:spAutoFit/>
          </a:bodyPr>
          <a:lstStyle/>
          <a:p>
            <a:r>
              <a:rPr lang="en-US" sz="2400" b="1" dirty="0">
                <a:ln>
                  <a:solidFill>
                    <a:srgbClr val="002060"/>
                  </a:solidFill>
                </a:ln>
                <a:solidFill>
                  <a:srgbClr val="FFC000"/>
                </a:solidFill>
              </a:rPr>
              <a:t>Note for Map #1: </a:t>
            </a:r>
          </a:p>
          <a:p>
            <a:pPr marL="342900" indent="-342900">
              <a:buAutoNum type="arabicPeriod"/>
            </a:pPr>
            <a:r>
              <a:rPr lang="en-US" dirty="0"/>
              <a:t>Note the location of Naphtali &amp; </a:t>
            </a:r>
            <a:r>
              <a:rPr lang="en-US" dirty="0" err="1"/>
              <a:t>Zebulun</a:t>
            </a:r>
            <a:r>
              <a:rPr lang="en-US" dirty="0"/>
              <a:t> in the region of the Sea of Galilee.</a:t>
            </a:r>
          </a:p>
          <a:p>
            <a:r>
              <a:rPr lang="en-US" sz="2400" b="1" dirty="0">
                <a:ln>
                  <a:solidFill>
                    <a:srgbClr val="002060"/>
                  </a:solidFill>
                </a:ln>
                <a:solidFill>
                  <a:srgbClr val="006600"/>
                </a:solidFill>
              </a:rPr>
              <a:t>Note for Map #3: </a:t>
            </a:r>
          </a:p>
          <a:p>
            <a:pPr marL="342900" indent="-342900">
              <a:buAutoNum type="arabicPeriod"/>
            </a:pPr>
            <a:r>
              <a:rPr lang="en-US" dirty="0"/>
              <a:t>During Yahusha’s lifetime, there are </a:t>
            </a:r>
            <a:br>
              <a:rPr lang="en-US" dirty="0"/>
            </a:br>
            <a:r>
              <a:rPr lang="en-US" dirty="0"/>
              <a:t>3 main provinces </a:t>
            </a:r>
            <a:br>
              <a:rPr lang="en-US" dirty="0"/>
            </a:br>
            <a:r>
              <a:rPr lang="en-US" dirty="0"/>
              <a:t>in Palestine.</a:t>
            </a:r>
          </a:p>
          <a:p>
            <a:pPr marL="857250" lvl="1" indent="-400050">
              <a:buFont typeface="+mj-lt"/>
              <a:buAutoNum type="romanLcPeriod"/>
            </a:pPr>
            <a:r>
              <a:rPr lang="en-US" dirty="0"/>
              <a:t>Judea</a:t>
            </a:r>
          </a:p>
          <a:p>
            <a:pPr marL="857250" lvl="1" indent="-400050">
              <a:buFont typeface="+mj-lt"/>
              <a:buAutoNum type="romanLcPeriod"/>
            </a:pPr>
            <a:r>
              <a:rPr lang="en-US" dirty="0"/>
              <a:t>Samaria</a:t>
            </a:r>
          </a:p>
          <a:p>
            <a:pPr marL="857250" lvl="1" indent="-400050">
              <a:buFont typeface="+mj-lt"/>
              <a:buAutoNum type="romanLcPeriod"/>
            </a:pPr>
            <a:r>
              <a:rPr lang="en-US" dirty="0"/>
              <a:t>Galilee</a:t>
            </a:r>
          </a:p>
          <a:p>
            <a:pPr marL="342900" indent="-342900">
              <a:buFont typeface="+mj-lt"/>
              <a:buAutoNum type="arabicPeriod"/>
            </a:pPr>
            <a:r>
              <a:rPr lang="en-US" dirty="0"/>
              <a:t>The region of Galilee encompasses Naphtali, </a:t>
            </a:r>
            <a:r>
              <a:rPr lang="en-US" dirty="0" err="1"/>
              <a:t>Zebulun</a:t>
            </a:r>
            <a:r>
              <a:rPr lang="en-US" dirty="0"/>
              <a:t>, Issachar, and Asher.</a:t>
            </a:r>
          </a:p>
        </p:txBody>
      </p:sp>
      <p:pic>
        <p:nvPicPr>
          <p:cNvPr id="16" name="Picture 2" descr="C:\Users\Rae\Desktop\#28 Moon Art\Map - Judah &amp; Joshua 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990600"/>
            <a:ext cx="3898632" cy="5356898"/>
          </a:xfrm>
          <a:prstGeom prst="rect">
            <a:avLst/>
          </a:prstGeom>
          <a:noFill/>
          <a:ln w="76200">
            <a:solidFill>
              <a:schemeClr val="accent1"/>
            </a:solidFill>
          </a:ln>
          <a:effectLst>
            <a:outerShdw blurRad="241300" dist="88900" dir="1200000" sx="102000" sy="102000" algn="tl" rotWithShape="0">
              <a:prstClr val="black">
                <a:alpha val="40000"/>
              </a:prstClr>
            </a:outerShdw>
          </a:effectLst>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7" name="Title 2"/>
          <p:cNvSpPr txBox="1">
            <a:spLocks/>
          </p:cNvSpPr>
          <p:nvPr/>
        </p:nvSpPr>
        <p:spPr>
          <a:xfrm>
            <a:off x="457200" y="152400"/>
            <a:ext cx="1371600"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6000" b="1" dirty="0">
                <a:ln w="11430">
                  <a:solidFill>
                    <a:srgbClr val="E25110"/>
                  </a:solidFill>
                </a:ln>
                <a:solidFill>
                  <a:schemeClr val="accent4">
                    <a:lumMod val="75000"/>
                  </a:schemeClr>
                </a:solidFill>
                <a:effectLst>
                  <a:outerShdw blurRad="50800" dist="39000" dir="5460000" algn="tl">
                    <a:srgbClr val="000000">
                      <a:alpha val="38000"/>
                    </a:srgbClr>
                  </a:outerShdw>
                </a:effectLst>
                <a:latin typeface="Matura MT Script Capitals" pitchFamily="66" charset="0"/>
              </a:rPr>
              <a:t>#1</a:t>
            </a:r>
            <a:endParaRPr lang="en-US" sz="6000" b="1" dirty="0">
              <a:ln w="11430">
                <a:solidFill>
                  <a:srgbClr val="9E2A2A"/>
                </a:solidFill>
              </a:ln>
              <a:solidFill>
                <a:schemeClr val="accent4">
                  <a:lumMod val="75000"/>
                </a:schemeClr>
              </a:solidFill>
              <a:effectLst>
                <a:outerShdw blurRad="50800" dist="39000" dir="5460000" algn="tl">
                  <a:srgbClr val="000000">
                    <a:alpha val="38000"/>
                  </a:srgbClr>
                </a:outerShdw>
              </a:effectLst>
              <a:latin typeface="Matura MT Script Capitals" pitchFamily="66" charset="0"/>
            </a:endParaRPr>
          </a:p>
        </p:txBody>
      </p:sp>
      <p:sp>
        <p:nvSpPr>
          <p:cNvPr id="3" name="Rounded Rectangle 2"/>
          <p:cNvSpPr/>
          <p:nvPr/>
        </p:nvSpPr>
        <p:spPr>
          <a:xfrm>
            <a:off x="2197608" y="1248410"/>
            <a:ext cx="1143000" cy="1535430"/>
          </a:xfrm>
          <a:prstGeom prst="roundRect">
            <a:avLst/>
          </a:prstGeom>
          <a:noFill/>
          <a:ln w="76200">
            <a:solidFill>
              <a:srgbClr val="10BA3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8974110" y="1435100"/>
            <a:ext cx="914400" cy="1535430"/>
          </a:xfrm>
          <a:prstGeom prst="roundRect">
            <a:avLst/>
          </a:prstGeom>
          <a:noFill/>
          <a:ln w="76200">
            <a:solidFill>
              <a:srgbClr val="10BA3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p:cNvSpPr txBox="1">
            <a:spLocks/>
          </p:cNvSpPr>
          <p:nvPr/>
        </p:nvSpPr>
        <p:spPr>
          <a:xfrm>
            <a:off x="339525" y="6034087"/>
            <a:ext cx="11506200" cy="549275"/>
          </a:xfrm>
          <a:prstGeom prst="rect">
            <a:avLst/>
          </a:prstGeom>
          <a:gradFill flip="none" rotWithShape="1">
            <a:gsLst>
              <a:gs pos="0">
                <a:schemeClr val="accent1">
                  <a:tint val="66000"/>
                  <a:satMod val="160000"/>
                  <a:alpha val="61000"/>
                </a:schemeClr>
              </a:gs>
              <a:gs pos="50000">
                <a:schemeClr val="accent1">
                  <a:tint val="44500"/>
                  <a:satMod val="160000"/>
                  <a:alpha val="68000"/>
                </a:schemeClr>
              </a:gs>
              <a:gs pos="100000">
                <a:schemeClr val="accent1">
                  <a:tint val="23500"/>
                  <a:satMod val="160000"/>
                  <a:alpha val="72000"/>
                </a:schemeClr>
              </a:gs>
            </a:gsLst>
            <a:path path="circle">
              <a:fillToRect l="50000" t="50000" r="50000" b="50000"/>
            </a:path>
            <a:tileRect/>
          </a:gradFill>
          <a:scene3d>
            <a:camera prst="orthographicFront"/>
            <a:lightRig rig="threePt" dir="t"/>
          </a:scene3d>
          <a:sp3d>
            <a:bevelT w="152400" h="50800" prst="softRound"/>
          </a:sp3d>
        </p:spPr>
        <p:txBody>
          <a:bodyPr vert="horz" lIns="91440" tIns="45720" rIns="91440" bIns="45720" rtlCol="0">
            <a:normAutofit/>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B8003D"/>
                </a:solidFill>
                <a:latin typeface="Ravie" pitchFamily="82" charset="0"/>
              </a:rPr>
              <a:t>Question:</a:t>
            </a:r>
            <a:r>
              <a:rPr lang="en-US" b="1" dirty="0">
                <a:ln>
                  <a:solidFill>
                    <a:srgbClr val="002060"/>
                  </a:solidFill>
                </a:ln>
                <a:solidFill>
                  <a:schemeClr val="accent2">
                    <a:lumMod val="50000"/>
                  </a:schemeClr>
                </a:solidFill>
              </a:rPr>
              <a:t>  Is the Galilee geography correct and why does it matter?</a:t>
            </a:r>
          </a:p>
        </p:txBody>
      </p:sp>
    </p:spTree>
    <p:extLst>
      <p:ext uri="{BB962C8B-B14F-4D97-AF65-F5344CB8AC3E}">
        <p14:creationId xmlns:p14="http://schemas.microsoft.com/office/powerpoint/2010/main" val="426856066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par>
                                <p:cTn id="13" presetID="22" presetClass="entr" presetSubtype="1" fill="hold" nodeType="with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wipe(up)">
                                      <p:cBhvr>
                                        <p:cTn id="15" dur="1500"/>
                                        <p:tgtEl>
                                          <p:spTgt spid="15">
                                            <p:txEl>
                                              <p:pRg st="2" end="2"/>
                                            </p:txEl>
                                          </p:spTgt>
                                        </p:tgtEl>
                                      </p:cBhvr>
                                    </p:animEffect>
                                  </p:childTnLst>
                                </p:cTn>
                              </p:par>
                            </p:childTnLst>
                          </p:cTn>
                        </p:par>
                        <p:par>
                          <p:cTn id="16" fill="hold">
                            <p:stCondLst>
                              <p:cond delay="2000"/>
                            </p:stCondLst>
                            <p:childTnLst>
                              <p:par>
                                <p:cTn id="17" presetID="22" presetClass="entr" presetSubtype="1" fill="hold" nodeType="after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wipe(up)">
                                      <p:cBhvr>
                                        <p:cTn id="19" dur="1500"/>
                                        <p:tgtEl>
                                          <p:spTgt spid="15">
                                            <p:txEl>
                                              <p:pRg st="3" end="3"/>
                                            </p:txEl>
                                          </p:spTgt>
                                        </p:tgtEl>
                                      </p:cBhvr>
                                    </p:animEffect>
                                  </p:childTnLst>
                                </p:cTn>
                              </p:par>
                            </p:childTnLst>
                          </p:cTn>
                        </p:par>
                        <p:par>
                          <p:cTn id="20" fill="hold">
                            <p:stCondLst>
                              <p:cond delay="3500"/>
                            </p:stCondLst>
                            <p:childTnLst>
                              <p:par>
                                <p:cTn id="21" presetID="22" presetClass="entr" presetSubtype="1" fill="hold" nodeType="after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animEffect transition="in" filter="wipe(up)">
                                      <p:cBhvr>
                                        <p:cTn id="23" dur="1500"/>
                                        <p:tgtEl>
                                          <p:spTgt spid="15">
                                            <p:txEl>
                                              <p:pRg st="4" end="4"/>
                                            </p:txEl>
                                          </p:spTgt>
                                        </p:tgtEl>
                                      </p:cBhvr>
                                    </p:animEffect>
                                  </p:childTnLst>
                                </p:cTn>
                              </p:par>
                            </p:childTnLst>
                          </p:cTn>
                        </p:par>
                        <p:par>
                          <p:cTn id="24" fill="hold">
                            <p:stCondLst>
                              <p:cond delay="5000"/>
                            </p:stCondLst>
                            <p:childTnLst>
                              <p:par>
                                <p:cTn id="25" presetID="22" presetClass="entr" presetSubtype="1" fill="hold" nodeType="after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animEffect transition="in" filter="wipe(up)">
                                      <p:cBhvr>
                                        <p:cTn id="27" dur="1500"/>
                                        <p:tgtEl>
                                          <p:spTgt spid="15">
                                            <p:txEl>
                                              <p:pRg st="5" end="5"/>
                                            </p:txEl>
                                          </p:spTgt>
                                        </p:tgtEl>
                                      </p:cBhvr>
                                    </p:animEffect>
                                  </p:childTnLst>
                                </p:cTn>
                              </p:par>
                            </p:childTnLst>
                          </p:cTn>
                        </p:par>
                        <p:par>
                          <p:cTn id="28" fill="hold">
                            <p:stCondLst>
                              <p:cond delay="6500"/>
                            </p:stCondLst>
                            <p:childTnLst>
                              <p:par>
                                <p:cTn id="29" presetID="22" presetClass="entr" presetSubtype="1" fill="hold" nodeType="afterEffect">
                                  <p:stCondLst>
                                    <p:cond delay="0"/>
                                  </p:stCondLst>
                                  <p:childTnLst>
                                    <p:set>
                                      <p:cBhvr>
                                        <p:cTn id="30" dur="1" fill="hold">
                                          <p:stCondLst>
                                            <p:cond delay="0"/>
                                          </p:stCondLst>
                                        </p:cTn>
                                        <p:tgtEl>
                                          <p:spTgt spid="15">
                                            <p:txEl>
                                              <p:pRg st="6" end="6"/>
                                            </p:txEl>
                                          </p:spTgt>
                                        </p:tgtEl>
                                        <p:attrNameLst>
                                          <p:attrName>style.visibility</p:attrName>
                                        </p:attrNameLst>
                                      </p:cBhvr>
                                      <p:to>
                                        <p:strVal val="visible"/>
                                      </p:to>
                                    </p:set>
                                    <p:animEffect transition="in" filter="wipe(up)">
                                      <p:cBhvr>
                                        <p:cTn id="31" dur="1500"/>
                                        <p:tgtEl>
                                          <p:spTgt spid="15">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5">
                                            <p:txEl>
                                              <p:pRg st="7" end="7"/>
                                            </p:txEl>
                                          </p:spTgt>
                                        </p:tgtEl>
                                        <p:attrNameLst>
                                          <p:attrName>style.visibility</p:attrName>
                                        </p:attrNameLst>
                                      </p:cBhvr>
                                      <p:to>
                                        <p:strVal val="visible"/>
                                      </p:to>
                                    </p:set>
                                    <p:animEffect transition="in" filter="wipe(up)">
                                      <p:cBhvr>
                                        <p:cTn id="36" dur="1500"/>
                                        <p:tgtEl>
                                          <p:spTgt spid="15">
                                            <p:txEl>
                                              <p:pRg st="7" end="7"/>
                                            </p:txEl>
                                          </p:spTgt>
                                        </p:tgtEl>
                                      </p:cBhvr>
                                    </p:animEffect>
                                  </p:childTnLst>
                                </p:cTn>
                              </p:par>
                            </p:childTnLst>
                          </p:cTn>
                        </p:par>
                        <p:par>
                          <p:cTn id="37" fill="hold">
                            <p:stCondLst>
                              <p:cond delay="1500"/>
                            </p:stCondLst>
                            <p:childTnLst>
                              <p:par>
                                <p:cTn id="38" presetID="21" presetClass="entr" presetSubtype="1"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heel(1)">
                                      <p:cBhvr>
                                        <p:cTn id="40" dur="20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0">
                                            <p:txEl>
                                              <p:pRg st="0" end="0"/>
                                            </p:txEl>
                                          </p:spTgt>
                                        </p:tgtEl>
                                        <p:attrNameLst>
                                          <p:attrName>style.visibility</p:attrName>
                                        </p:attrNameLst>
                                      </p:cBhvr>
                                      <p:to>
                                        <p:strVal val="visible"/>
                                      </p:to>
                                    </p:set>
                                    <p:animEffect transition="in" filter="wipe(left)">
                                      <p:cBhvr>
                                        <p:cTn id="45" dur="20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87840" y="64668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94</a:t>
            </a:fld>
            <a:endParaRPr lang="en-US" b="1" dirty="0">
              <a:solidFill>
                <a:srgbClr val="713A1F"/>
              </a:solidFill>
            </a:endParaRPr>
          </a:p>
        </p:txBody>
      </p:sp>
      <p:sp>
        <p:nvSpPr>
          <p:cNvPr id="4" name="Content Placeholder 3"/>
          <p:cNvSpPr>
            <a:spLocks noGrp="1"/>
          </p:cNvSpPr>
          <p:nvPr>
            <p:ph idx="1"/>
          </p:nvPr>
        </p:nvSpPr>
        <p:spPr>
          <a:xfrm>
            <a:off x="304800" y="3581400"/>
            <a:ext cx="7010400" cy="3371341"/>
          </a:xfrm>
        </p:spPr>
        <p:txBody>
          <a:bodyPr>
            <a:normAutofit fontScale="62500" lnSpcReduction="20000"/>
            <a:scene3d>
              <a:camera prst="orthographicFront"/>
              <a:lightRig rig="threePt" dir="t"/>
            </a:scene3d>
            <a:sp3d extrusionH="57150">
              <a:bevelT h="25400" prst="softRound"/>
            </a:sp3d>
          </a:bodyPr>
          <a:lstStyle/>
          <a:p>
            <a:pPr>
              <a:buClr>
                <a:srgbClr val="7030A0"/>
              </a:buClr>
              <a:buSzPct val="85000"/>
            </a:pPr>
            <a:r>
              <a:rPr lang="en-US" b="1" dirty="0">
                <a:solidFill>
                  <a:srgbClr val="0070C0"/>
                </a:solidFill>
              </a:rPr>
              <a:t>Yahusha</a:t>
            </a:r>
            <a:r>
              <a:rPr lang="en-US" b="1" dirty="0">
                <a:solidFill>
                  <a:srgbClr val="4827BF"/>
                </a:solidFill>
              </a:rPr>
              <a:t> is from Nazareth, about 25 miles from </a:t>
            </a:r>
            <a:br>
              <a:rPr lang="en-US" b="1" dirty="0">
                <a:solidFill>
                  <a:srgbClr val="4827BF"/>
                </a:solidFill>
              </a:rPr>
            </a:br>
            <a:r>
              <a:rPr lang="en-US" b="1" dirty="0">
                <a:solidFill>
                  <a:srgbClr val="4827BF"/>
                </a:solidFill>
              </a:rPr>
              <a:t>the Sea of Galilee.  </a:t>
            </a:r>
            <a:r>
              <a:rPr lang="en-US" dirty="0">
                <a:solidFill>
                  <a:srgbClr val="006600"/>
                </a:solidFill>
              </a:rPr>
              <a:t>Nathanael asked </a:t>
            </a:r>
            <a:r>
              <a:rPr lang="en-US" sz="2100" dirty="0"/>
              <a:t>[John 1:46],</a:t>
            </a:r>
            <a:br>
              <a:rPr lang="en-US" sz="2100" dirty="0"/>
            </a:br>
            <a:r>
              <a:rPr lang="en-US" sz="2100" dirty="0"/>
              <a:t> </a:t>
            </a:r>
            <a:r>
              <a:rPr lang="en-US" dirty="0">
                <a:solidFill>
                  <a:srgbClr val="006600"/>
                </a:solidFill>
              </a:rPr>
              <a:t>“can anything good thing come out of Nazareth?”  </a:t>
            </a:r>
            <a:endParaRPr lang="en-US" sz="2600" dirty="0"/>
          </a:p>
          <a:p>
            <a:pPr lvl="1">
              <a:buClr>
                <a:srgbClr val="7030A0"/>
              </a:buClr>
              <a:buSzPct val="85000"/>
              <a:buFont typeface="Wingdings" pitchFamily="2" charset="2"/>
              <a:buChar char="Ø"/>
            </a:pPr>
            <a:r>
              <a:rPr lang="en-US" dirty="0"/>
              <a:t>(This was in reference to the Judean mindset, as the Galileans </a:t>
            </a:r>
            <a:br>
              <a:rPr lang="en-US" dirty="0"/>
            </a:br>
            <a:r>
              <a:rPr lang="en-US" dirty="0"/>
              <a:t>adhered to the Torah in opposition to Judah’s evil ways.  </a:t>
            </a:r>
            <a:br>
              <a:rPr lang="en-US" dirty="0"/>
            </a:br>
            <a:r>
              <a:rPr lang="en-US" dirty="0"/>
              <a:t>The comment was not so much aimed at the town of Nazareth.)</a:t>
            </a:r>
          </a:p>
          <a:p>
            <a:pPr>
              <a:buClr>
                <a:srgbClr val="7030A0"/>
              </a:buClr>
              <a:buSzPct val="85000"/>
            </a:pPr>
            <a:r>
              <a:rPr lang="en-US" dirty="0">
                <a:solidFill>
                  <a:srgbClr val="0070C0"/>
                </a:solidFill>
              </a:rPr>
              <a:t>Yahusha’s </a:t>
            </a:r>
            <a:r>
              <a:rPr lang="en-US" dirty="0">
                <a:solidFill>
                  <a:srgbClr val="006600"/>
                </a:solidFill>
              </a:rPr>
              <a:t>11 disciples resided in Galilee &amp; spoke Galilean </a:t>
            </a:r>
            <a:r>
              <a:rPr lang="en-US" sz="2000" dirty="0"/>
              <a:t>(Mark 14:70).</a:t>
            </a:r>
            <a:r>
              <a:rPr lang="en-US" dirty="0"/>
              <a:t>   </a:t>
            </a:r>
          </a:p>
          <a:p>
            <a:pPr>
              <a:buClr>
                <a:srgbClr val="7030A0"/>
              </a:buClr>
              <a:buSzPct val="85000"/>
            </a:pPr>
            <a:r>
              <a:rPr lang="en-US" b="1" dirty="0">
                <a:solidFill>
                  <a:schemeClr val="accent5">
                    <a:lumMod val="50000"/>
                  </a:schemeClr>
                </a:solidFill>
              </a:rPr>
              <a:t>Only</a:t>
            </a:r>
            <a:r>
              <a:rPr lang="en-US" dirty="0">
                <a:solidFill>
                  <a:schemeClr val="accent5">
                    <a:lumMod val="50000"/>
                  </a:schemeClr>
                </a:solidFill>
              </a:rPr>
              <a:t> Judas the betrayer is from Judea </a:t>
            </a:r>
            <a:r>
              <a:rPr lang="en-US" sz="2600" b="1" dirty="0">
                <a:solidFill>
                  <a:srgbClr val="00B050"/>
                </a:solidFill>
              </a:rPr>
              <a:t>(</a:t>
            </a:r>
            <a:r>
              <a:rPr lang="en-US" sz="2600" b="1" dirty="0" err="1">
                <a:solidFill>
                  <a:srgbClr val="00B050"/>
                </a:solidFill>
              </a:rPr>
              <a:t>Qeriyoth</a:t>
            </a:r>
            <a:r>
              <a:rPr lang="en-US" sz="2600" b="1" dirty="0">
                <a:solidFill>
                  <a:srgbClr val="00B050"/>
                </a:solidFill>
              </a:rPr>
              <a:t>/</a:t>
            </a:r>
            <a:r>
              <a:rPr lang="en-US" sz="2600" b="1" dirty="0" err="1">
                <a:solidFill>
                  <a:srgbClr val="00B050"/>
                </a:solidFill>
              </a:rPr>
              <a:t>Kerioth</a:t>
            </a:r>
            <a:r>
              <a:rPr lang="en-US" sz="2600" b="1" dirty="0">
                <a:solidFill>
                  <a:srgbClr val="00B050"/>
                </a:solidFill>
              </a:rPr>
              <a:t> – about 40 miles south of Jerusalem).</a:t>
            </a:r>
            <a:r>
              <a:rPr lang="en-US" sz="2600" dirty="0"/>
              <a:t> </a:t>
            </a:r>
            <a:r>
              <a:rPr lang="en-US" dirty="0"/>
              <a:t>Why is this significant?</a:t>
            </a:r>
          </a:p>
          <a:p>
            <a:pPr>
              <a:buClr>
                <a:srgbClr val="7030A0"/>
              </a:buClr>
              <a:buSzPct val="85000"/>
            </a:pPr>
            <a:r>
              <a:rPr lang="en-US" b="1" dirty="0">
                <a:solidFill>
                  <a:srgbClr val="4827BF"/>
                </a:solidFill>
              </a:rPr>
              <a:t>Most of </a:t>
            </a:r>
            <a:r>
              <a:rPr lang="en-US" b="1" dirty="0">
                <a:solidFill>
                  <a:srgbClr val="0070C0"/>
                </a:solidFill>
              </a:rPr>
              <a:t>Yahusha’s</a:t>
            </a:r>
            <a:r>
              <a:rPr lang="en-US" b="1" dirty="0">
                <a:solidFill>
                  <a:srgbClr val="4827BF"/>
                </a:solidFill>
              </a:rPr>
              <a:t> ministry and miracles were in the province of Galilee.  </a:t>
            </a:r>
            <a:r>
              <a:rPr lang="en-US" b="1" dirty="0">
                <a:solidFill>
                  <a:schemeClr val="accent5">
                    <a:lumMod val="50000"/>
                  </a:schemeClr>
                </a:solidFill>
              </a:rPr>
              <a:t>Why not Judea?</a:t>
            </a:r>
          </a:p>
          <a:p>
            <a:pPr>
              <a:buSzPct val="85000"/>
            </a:pPr>
            <a:endParaRPr lang="en-US" dirty="0"/>
          </a:p>
        </p:txBody>
      </p:sp>
      <p:pic>
        <p:nvPicPr>
          <p:cNvPr id="5" name="Picture 2" descr="C:\Users\Rae\Desktop\#28 Moon Art\Map - Israel &amp; Yahush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0" y="943419"/>
            <a:ext cx="4572000" cy="554368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pic>
        <p:nvPicPr>
          <p:cNvPr id="6" name="Picture 2" descr="C:\Users\Rae\Desktop\#28 Moon Art\Judas Disciple.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001000" y="5029200"/>
            <a:ext cx="1265306" cy="13181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0" name="Picture 2" descr="C:\Users\Rae\Desktop\Yah &amp; 11 Disc 1200.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95400" y="990600"/>
            <a:ext cx="4876800" cy="2438400"/>
          </a:xfrm>
          <a:prstGeom prst="rect">
            <a:avLst/>
          </a:prstGeom>
          <a:noFill/>
          <a:ln w="57150">
            <a:solidFill>
              <a:srgbClr val="4827BF"/>
            </a:solidFill>
          </a:ln>
          <a:scene3d>
            <a:camera prst="orthographicFront"/>
            <a:lightRig rig="threePt" dir="t"/>
          </a:scene3d>
          <a:sp3d>
            <a:bevelT w="152400" h="50800" prst="softRound"/>
          </a:sp3d>
          <a:extLst>
            <a:ext uri="{909E8E84-426E-40DD-AFC4-6F175D3DCCD1}">
              <a14:hiddenFill xmlns:a14="http://schemas.microsoft.com/office/drawing/2010/main">
                <a:solidFill>
                  <a:srgbClr val="FFFFFF"/>
                </a:solidFill>
              </a14:hiddenFill>
            </a:ext>
          </a:extLst>
        </p:spPr>
      </p:pic>
      <p:sp>
        <p:nvSpPr>
          <p:cNvPr id="10" name="Title 2"/>
          <p:cNvSpPr txBox="1">
            <a:spLocks/>
          </p:cNvSpPr>
          <p:nvPr/>
        </p:nvSpPr>
        <p:spPr>
          <a:xfrm>
            <a:off x="0" y="0"/>
            <a:ext cx="12192000"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a:ln w="11430">
                  <a:solidFill>
                    <a:srgbClr val="E25110"/>
                  </a:solidFill>
                </a:ln>
                <a:solidFill>
                  <a:srgbClr val="4827BF"/>
                </a:solidFill>
                <a:effectLst>
                  <a:outerShdw blurRad="50800" dist="39000" dir="5460000" algn="tl">
                    <a:srgbClr val="000000">
                      <a:alpha val="38000"/>
                    </a:srgbClr>
                  </a:outerShdw>
                </a:effectLst>
                <a:latin typeface="Matura MT Script Capitals" pitchFamily="66" charset="0"/>
              </a:rPr>
              <a:t>Who? is from Where? … and Why?</a:t>
            </a:r>
            <a:endParaRPr lang="en-US" sz="5400" b="1" dirty="0">
              <a:ln w="11430">
                <a:solidFill>
                  <a:srgbClr val="9E2A2A"/>
                </a:solidFill>
              </a:ln>
              <a:solidFill>
                <a:srgbClr val="4827BF"/>
              </a:solidFill>
              <a:effectLst>
                <a:outerShdw blurRad="50800" dist="39000" dir="5460000" algn="tl">
                  <a:srgbClr val="000000">
                    <a:alpha val="38000"/>
                  </a:srgbClr>
                </a:outerShdw>
              </a:effectLst>
              <a:latin typeface="Matura MT Script Capitals" pitchFamily="66" charset="0"/>
            </a:endParaRPr>
          </a:p>
        </p:txBody>
      </p:sp>
      <p:sp>
        <p:nvSpPr>
          <p:cNvPr id="11" name="Rounded Rectangle 10"/>
          <p:cNvSpPr/>
          <p:nvPr/>
        </p:nvSpPr>
        <p:spPr>
          <a:xfrm>
            <a:off x="9144000" y="1447800"/>
            <a:ext cx="914400" cy="1459230"/>
          </a:xfrm>
          <a:prstGeom prst="roundRect">
            <a:avLst/>
          </a:prstGeom>
          <a:noFill/>
          <a:ln w="76200">
            <a:solidFill>
              <a:srgbClr val="7030A0"/>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134600" y="2362200"/>
            <a:ext cx="1676400" cy="3693319"/>
          </a:xfrm>
          <a:prstGeom prst="rect">
            <a:avLst/>
          </a:prstGeom>
          <a:solidFill>
            <a:schemeClr val="accent5">
              <a:lumMod val="75000"/>
            </a:schemeClr>
          </a:solidFill>
          <a:scene3d>
            <a:camera prst="orthographicFront"/>
            <a:lightRig rig="threePt" dir="t"/>
          </a:scene3d>
          <a:sp3d>
            <a:bevelT w="152400" h="50800" prst="softRound"/>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Sea of Galilee is also known as Sea of </a:t>
            </a:r>
            <a:r>
              <a:rPr lang="en-US"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Tiberias</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b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Lake of </a:t>
            </a:r>
            <a:r>
              <a:rPr lang="en-US"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Gennesaret</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a:t>
            </a:r>
            <a:b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and Sea of </a:t>
            </a:r>
            <a:r>
              <a:rPr lang="en-US"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Chinneroth</a:t>
            </a: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
            </a:r>
            <a:b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br>
            <a:r>
              <a:rPr lang="en-US"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Unlike the Dead Sea it was a primary source of water.</a:t>
            </a:r>
            <a:endParaRPr lang="en-US" dirty="0"/>
          </a:p>
        </p:txBody>
      </p:sp>
    </p:spTree>
    <p:extLst>
      <p:ext uri="{BB962C8B-B14F-4D97-AF65-F5344CB8AC3E}">
        <p14:creationId xmlns:p14="http://schemas.microsoft.com/office/powerpoint/2010/main" val="204707870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wipe(left)">
                                      <p:cBhvr>
                                        <p:cTn id="12" dur="1750"/>
                                        <p:tgtEl>
                                          <p:spTgt spid="4">
                                            <p:txEl>
                                              <p:pRg st="3" end="3"/>
                                            </p:txEl>
                                          </p:spTgt>
                                        </p:tgtEl>
                                      </p:cBhvr>
                                    </p:animEffect>
                                  </p:childTnLst>
                                </p:cTn>
                              </p:par>
                            </p:childTnLst>
                          </p:cTn>
                        </p:par>
                        <p:par>
                          <p:cTn id="13" fill="hold">
                            <p:stCondLst>
                              <p:cond delay="1750"/>
                            </p:stCondLst>
                            <p:childTnLst>
                              <p:par>
                                <p:cTn id="14" presetID="6" presetClass="entr" presetSubtype="3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out)">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wipe(left)">
                                      <p:cBhvr>
                                        <p:cTn id="21" dur="175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87840" y="64668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95</a:t>
            </a:fld>
            <a:endParaRPr lang="en-US" b="1" dirty="0">
              <a:solidFill>
                <a:srgbClr val="713A1F"/>
              </a:solidFill>
            </a:endParaRPr>
          </a:p>
        </p:txBody>
      </p:sp>
      <p:pic>
        <p:nvPicPr>
          <p:cNvPr id="3" name="Picture 2" descr="C:\Users\Rae\Desktop\#28 Moon Art\Map - Israel &amp; Yahusha.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20445" y="943419"/>
            <a:ext cx="4719155" cy="530498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4" name="Title 2"/>
          <p:cNvSpPr txBox="1">
            <a:spLocks/>
          </p:cNvSpPr>
          <p:nvPr/>
        </p:nvSpPr>
        <p:spPr>
          <a:xfrm>
            <a:off x="0" y="0"/>
            <a:ext cx="12192000"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a:ln w="11430">
                  <a:solidFill>
                    <a:srgbClr val="E25110"/>
                  </a:solidFill>
                </a:ln>
                <a:solidFill>
                  <a:srgbClr val="4827BF"/>
                </a:solidFill>
                <a:effectLst>
                  <a:outerShdw blurRad="50800" dist="39000" dir="5460000" algn="tl">
                    <a:srgbClr val="000000">
                      <a:alpha val="38000"/>
                    </a:srgbClr>
                  </a:outerShdw>
                </a:effectLst>
                <a:latin typeface="Matura MT Script Capitals" pitchFamily="66" charset="0"/>
              </a:rPr>
              <a:t>Why &amp; How is</a:t>
            </a:r>
            <a:r>
              <a:rPr lang="en-US" sz="5400" b="1" dirty="0">
                <a:ln w="11430">
                  <a:solidFill>
                    <a:srgbClr val="E25110"/>
                  </a:solidFill>
                </a:ln>
                <a:solidFill>
                  <a:srgbClr val="00B050"/>
                </a:solidFill>
                <a:effectLst>
                  <a:outerShdw blurRad="50800" dist="39000" dir="5460000" algn="tl">
                    <a:srgbClr val="000000">
                      <a:alpha val="38000"/>
                    </a:srgbClr>
                  </a:outerShdw>
                </a:effectLst>
                <a:latin typeface="Matura MT Script Capitals" pitchFamily="66" charset="0"/>
              </a:rPr>
              <a:t> Galilee </a:t>
            </a:r>
            <a:r>
              <a:rPr lang="en-US" sz="5400" b="1" dirty="0">
                <a:ln w="11430">
                  <a:solidFill>
                    <a:srgbClr val="E25110"/>
                  </a:solidFill>
                </a:ln>
                <a:solidFill>
                  <a:srgbClr val="4827BF"/>
                </a:solidFill>
                <a:effectLst>
                  <a:outerShdw blurRad="50800" dist="39000" dir="5460000" algn="tl">
                    <a:srgbClr val="000000">
                      <a:alpha val="38000"/>
                    </a:srgbClr>
                  </a:outerShdw>
                </a:effectLst>
                <a:latin typeface="Matura MT Script Capitals" pitchFamily="66" charset="0"/>
              </a:rPr>
              <a:t>so Special?</a:t>
            </a:r>
            <a:endParaRPr lang="en-US" sz="5400" b="1" dirty="0">
              <a:ln w="11430">
                <a:solidFill>
                  <a:srgbClr val="9E2A2A"/>
                </a:solidFill>
              </a:ln>
              <a:solidFill>
                <a:srgbClr val="00B050"/>
              </a:solidFill>
              <a:effectLst>
                <a:outerShdw blurRad="50800" dist="39000" dir="5460000" algn="tl">
                  <a:srgbClr val="000000">
                    <a:alpha val="38000"/>
                  </a:srgbClr>
                </a:outerShdw>
              </a:effectLst>
              <a:latin typeface="Matura MT Script Capitals" pitchFamily="66" charset="0"/>
            </a:endParaRPr>
          </a:p>
        </p:txBody>
      </p:sp>
      <p:sp>
        <p:nvSpPr>
          <p:cNvPr id="5" name="Content Placeholder 4"/>
          <p:cNvSpPr>
            <a:spLocks noGrp="1"/>
          </p:cNvSpPr>
          <p:nvPr>
            <p:ph sz="half" idx="1"/>
          </p:nvPr>
        </p:nvSpPr>
        <p:spPr>
          <a:xfrm>
            <a:off x="152400" y="990600"/>
            <a:ext cx="7239002" cy="6172200"/>
          </a:xfrm>
        </p:spPr>
        <p:txBody>
          <a:bodyPr>
            <a:normAutofit fontScale="47500" lnSpcReduction="20000"/>
            <a:scene3d>
              <a:camera prst="orthographicFront"/>
              <a:lightRig rig="threePt" dir="t"/>
            </a:scene3d>
            <a:sp3d extrusionH="57150">
              <a:bevelT h="25400" prst="softRound"/>
            </a:sp3d>
          </a:bodyPr>
          <a:lstStyle/>
          <a:p>
            <a:pPr>
              <a:lnSpc>
                <a:spcPct val="120000"/>
              </a:lnSpc>
            </a:pPr>
            <a:r>
              <a:rPr lang="en-US" sz="3800" b="1" dirty="0">
                <a:solidFill>
                  <a:srgbClr val="0070C0"/>
                </a:solidFill>
              </a:rPr>
              <a:t>Matt 23:13 </a:t>
            </a:r>
            <a:r>
              <a:rPr lang="en-US" sz="3800" dirty="0"/>
              <a:t>&amp; </a:t>
            </a:r>
            <a:r>
              <a:rPr lang="en-US" sz="3800" b="1" dirty="0">
                <a:solidFill>
                  <a:srgbClr val="0070C0"/>
                </a:solidFill>
              </a:rPr>
              <a:t>Luke 11:52 </a:t>
            </a:r>
            <a:r>
              <a:rPr lang="en-US" sz="3800" dirty="0"/>
              <a:t>are clear that </a:t>
            </a:r>
            <a:r>
              <a:rPr lang="en-US" sz="3800" b="1" dirty="0">
                <a:solidFill>
                  <a:srgbClr val="9A0000"/>
                </a:solidFill>
              </a:rPr>
              <a:t>Judah is the tribe that took away the keys of knowledge and shut </a:t>
            </a:r>
            <a:br>
              <a:rPr lang="en-US" sz="3800" b="1" dirty="0">
                <a:solidFill>
                  <a:srgbClr val="9A0000"/>
                </a:solidFill>
              </a:rPr>
            </a:br>
            <a:r>
              <a:rPr lang="en-US" sz="3800" b="1" dirty="0">
                <a:solidFill>
                  <a:srgbClr val="9A0000"/>
                </a:solidFill>
              </a:rPr>
              <a:t>up the kingdom of heaven </a:t>
            </a:r>
            <a:r>
              <a:rPr lang="en-US" sz="3800" dirty="0"/>
              <a:t>from the people.  </a:t>
            </a:r>
            <a:br>
              <a:rPr lang="en-US" sz="3800" dirty="0"/>
            </a:br>
            <a:r>
              <a:rPr lang="en-US" sz="3800" dirty="0"/>
              <a:t>     There was </a:t>
            </a:r>
            <a:r>
              <a:rPr lang="en-US" sz="3800" b="1" u="sng" dirty="0"/>
              <a:t>darkness</a:t>
            </a:r>
            <a:r>
              <a:rPr lang="en-US" sz="3800" dirty="0"/>
              <a:t> in Judea just as much after </a:t>
            </a:r>
            <a:br>
              <a:rPr lang="en-US" sz="3800" dirty="0"/>
            </a:br>
            <a:r>
              <a:rPr lang="en-US" sz="3800" dirty="0"/>
              <a:t>the exile as before they went to Babylon.</a:t>
            </a:r>
          </a:p>
          <a:p>
            <a:pPr>
              <a:lnSpc>
                <a:spcPct val="120000"/>
              </a:lnSpc>
            </a:pPr>
            <a:r>
              <a:rPr lang="en-US" sz="3500" dirty="0"/>
              <a:t>Nathanael in </a:t>
            </a:r>
            <a:r>
              <a:rPr lang="en-US" sz="4400" dirty="0">
                <a:gradFill>
                  <a:gsLst>
                    <a:gs pos="0">
                      <a:srgbClr val="000082"/>
                    </a:gs>
                    <a:gs pos="30000">
                      <a:srgbClr val="66008F"/>
                    </a:gs>
                    <a:gs pos="64999">
                      <a:srgbClr val="BA0066"/>
                    </a:gs>
                    <a:gs pos="89999">
                      <a:srgbClr val="FF0000"/>
                    </a:gs>
                    <a:gs pos="100000">
                      <a:srgbClr val="FF8200"/>
                    </a:gs>
                  </a:gsLst>
                  <a:lin ang="5400000" scaled="0"/>
                </a:gradFill>
                <a:latin typeface="Ravie" pitchFamily="82" charset="0"/>
              </a:rPr>
              <a:t>John 1:46 asks the question:  </a:t>
            </a:r>
            <a:br>
              <a:rPr lang="en-US" sz="4400" dirty="0">
                <a:gradFill>
                  <a:gsLst>
                    <a:gs pos="0">
                      <a:srgbClr val="000082"/>
                    </a:gs>
                    <a:gs pos="30000">
                      <a:srgbClr val="66008F"/>
                    </a:gs>
                    <a:gs pos="64999">
                      <a:srgbClr val="BA0066"/>
                    </a:gs>
                    <a:gs pos="89999">
                      <a:srgbClr val="FF0000"/>
                    </a:gs>
                    <a:gs pos="100000">
                      <a:srgbClr val="FF8200"/>
                    </a:gs>
                  </a:gsLst>
                  <a:lin ang="5400000" scaled="0"/>
                </a:gradFill>
                <a:latin typeface="Ravie" pitchFamily="82" charset="0"/>
              </a:rPr>
            </a:br>
            <a:r>
              <a:rPr lang="en-US" sz="4200" dirty="0">
                <a:solidFill>
                  <a:srgbClr val="006600"/>
                </a:solidFill>
                <a:latin typeface="Arial Rounded MT Bold" pitchFamily="34" charset="0"/>
              </a:rPr>
              <a:t>Can any good thing come out of Nazareth? </a:t>
            </a:r>
            <a:br>
              <a:rPr lang="en-US" sz="4200" dirty="0">
                <a:latin typeface="Arial Rounded MT Bold" pitchFamily="34" charset="0"/>
              </a:rPr>
            </a:br>
            <a:r>
              <a:rPr lang="en-US" sz="4200" dirty="0">
                <a:gradFill>
                  <a:gsLst>
                    <a:gs pos="0">
                      <a:srgbClr val="000082"/>
                    </a:gs>
                    <a:gs pos="30000">
                      <a:srgbClr val="66008F"/>
                    </a:gs>
                    <a:gs pos="64999">
                      <a:srgbClr val="BA0066"/>
                    </a:gs>
                    <a:gs pos="89999">
                      <a:srgbClr val="FF0000"/>
                    </a:gs>
                    <a:gs pos="100000">
                      <a:srgbClr val="FF8200"/>
                    </a:gs>
                  </a:gsLst>
                  <a:lin ang="5400000" scaled="0"/>
                </a:gradFill>
                <a:latin typeface="Ravie" pitchFamily="82" charset="0"/>
              </a:rPr>
              <a:t>Next Question</a:t>
            </a:r>
            <a:r>
              <a:rPr lang="en-US" sz="3600" dirty="0">
                <a:gradFill>
                  <a:gsLst>
                    <a:gs pos="0">
                      <a:srgbClr val="000082"/>
                    </a:gs>
                    <a:gs pos="30000">
                      <a:srgbClr val="66008F"/>
                    </a:gs>
                    <a:gs pos="64999">
                      <a:srgbClr val="BA0066"/>
                    </a:gs>
                    <a:gs pos="89999">
                      <a:srgbClr val="FF0000"/>
                    </a:gs>
                    <a:gs pos="100000">
                      <a:srgbClr val="FF8200"/>
                    </a:gs>
                  </a:gsLst>
                  <a:lin ang="5400000" scaled="0"/>
                </a:gradFill>
                <a:latin typeface="Ravie" pitchFamily="82" charset="0"/>
              </a:rPr>
              <a:t>:  </a:t>
            </a:r>
            <a:r>
              <a:rPr lang="en-US" sz="3300" dirty="0"/>
              <a:t>Where is Nazareth but in Galilee?    </a:t>
            </a:r>
          </a:p>
          <a:p>
            <a:pPr>
              <a:lnSpc>
                <a:spcPct val="120000"/>
              </a:lnSpc>
            </a:pPr>
            <a:r>
              <a:rPr lang="en-US" sz="3300" dirty="0"/>
              <a:t>This is where </a:t>
            </a:r>
            <a:r>
              <a:rPr lang="en-US" sz="3300" b="1" dirty="0">
                <a:solidFill>
                  <a:srgbClr val="0070C0"/>
                </a:solidFill>
              </a:rPr>
              <a:t>Yahusha</a:t>
            </a:r>
            <a:r>
              <a:rPr lang="en-US" sz="3300" dirty="0"/>
              <a:t> spent most of His ministry.  </a:t>
            </a:r>
            <a:br>
              <a:rPr lang="en-US" sz="3300" dirty="0"/>
            </a:br>
            <a:r>
              <a:rPr lang="en-US" sz="3300" dirty="0"/>
              <a:t>He had to pass through Samaria to attend the </a:t>
            </a:r>
            <a:br>
              <a:rPr lang="en-US" sz="3300" dirty="0"/>
            </a:br>
            <a:r>
              <a:rPr lang="en-US" sz="3300" dirty="0"/>
              <a:t>3 appointed festivals in Jerusalem (Luke 17:11).</a:t>
            </a:r>
          </a:p>
          <a:p>
            <a:pPr>
              <a:lnSpc>
                <a:spcPct val="120000"/>
              </a:lnSpc>
            </a:pPr>
            <a:r>
              <a:rPr lang="en-US" sz="3300" dirty="0"/>
              <a:t>Why did </a:t>
            </a:r>
            <a:r>
              <a:rPr lang="en-US" sz="3300" b="1" dirty="0">
                <a:solidFill>
                  <a:srgbClr val="0070C0"/>
                </a:solidFill>
              </a:rPr>
              <a:t>Yahusha</a:t>
            </a:r>
            <a:r>
              <a:rPr lang="en-US" sz="3300" dirty="0"/>
              <a:t> stay up in Galilee for most of His ministry </a:t>
            </a:r>
            <a:br>
              <a:rPr lang="en-US" sz="3300" dirty="0"/>
            </a:br>
            <a:r>
              <a:rPr lang="en-US" sz="3300" dirty="0"/>
              <a:t>if it wasn’t because the Jews sought to kill him (John 7:1)? </a:t>
            </a:r>
          </a:p>
          <a:p>
            <a:pPr>
              <a:lnSpc>
                <a:spcPct val="120000"/>
              </a:lnSpc>
            </a:pPr>
            <a:r>
              <a:rPr lang="en-US" sz="3800" dirty="0"/>
              <a:t>Galilee was the home of </a:t>
            </a:r>
            <a:r>
              <a:rPr lang="en-US" sz="3800" b="1" dirty="0">
                <a:solidFill>
                  <a:srgbClr val="0070C0"/>
                </a:solidFill>
              </a:rPr>
              <a:t>Yahusha</a:t>
            </a:r>
            <a:r>
              <a:rPr lang="en-US" sz="3800" dirty="0"/>
              <a:t> for all his life.  </a:t>
            </a:r>
            <a:br>
              <a:rPr lang="en-US" sz="3800" dirty="0"/>
            </a:br>
            <a:r>
              <a:rPr lang="en-US" sz="3800" dirty="0"/>
              <a:t>    The first 3 gospels are chiefly taken up with </a:t>
            </a:r>
            <a:br>
              <a:rPr lang="en-US" sz="3800" dirty="0"/>
            </a:br>
            <a:r>
              <a:rPr lang="en-US" sz="3800" b="1" dirty="0">
                <a:solidFill>
                  <a:srgbClr val="0070C0"/>
                </a:solidFill>
              </a:rPr>
              <a:t>Yahusha’s</a:t>
            </a:r>
            <a:r>
              <a:rPr lang="en-US" sz="3800" dirty="0"/>
              <a:t> public ministry in this province.  </a:t>
            </a:r>
            <a:br>
              <a:rPr lang="en-US" sz="3800" dirty="0"/>
            </a:br>
            <a:r>
              <a:rPr lang="en-US" sz="3800" dirty="0"/>
              <a:t>    </a:t>
            </a:r>
            <a:r>
              <a:rPr lang="en-US" sz="3800" b="1" dirty="0">
                <a:solidFill>
                  <a:srgbClr val="4827BF"/>
                </a:solidFill>
              </a:rPr>
              <a:t>The entire area of Galilee is encircled with a </a:t>
            </a:r>
            <a:br>
              <a:rPr lang="en-US" sz="3800" b="1" dirty="0">
                <a:solidFill>
                  <a:srgbClr val="4827BF"/>
                </a:solidFill>
              </a:rPr>
            </a:br>
            <a:r>
              <a:rPr lang="en-US" sz="3800" b="1" dirty="0">
                <a:solidFill>
                  <a:srgbClr val="4827BF"/>
                </a:solidFill>
              </a:rPr>
              <a:t>halo of sacred associations connected with the life, </a:t>
            </a:r>
            <a:br>
              <a:rPr lang="en-US" sz="3800" b="1" dirty="0">
                <a:solidFill>
                  <a:srgbClr val="4827BF"/>
                </a:solidFill>
              </a:rPr>
            </a:br>
            <a:r>
              <a:rPr lang="en-US" sz="3800" b="1" dirty="0">
                <a:solidFill>
                  <a:srgbClr val="4827BF"/>
                </a:solidFill>
              </a:rPr>
              <a:t>works and teachings of </a:t>
            </a:r>
            <a:r>
              <a:rPr lang="en-US" sz="3800" b="1" dirty="0">
                <a:solidFill>
                  <a:srgbClr val="0070C0"/>
                </a:solidFill>
              </a:rPr>
              <a:t>Yahusha</a:t>
            </a:r>
            <a:r>
              <a:rPr lang="en-US" sz="3300" b="1" dirty="0">
                <a:solidFill>
                  <a:srgbClr val="0070C0"/>
                </a:solidFill>
              </a:rPr>
              <a:t>.  </a:t>
            </a:r>
            <a:endParaRPr lang="en-US" b="1" dirty="0">
              <a:solidFill>
                <a:srgbClr val="0070C0"/>
              </a:solidFill>
            </a:endParaRPr>
          </a:p>
        </p:txBody>
      </p:sp>
      <p:sp>
        <p:nvSpPr>
          <p:cNvPr id="6" name="Rounded Rectangle 5"/>
          <p:cNvSpPr/>
          <p:nvPr/>
        </p:nvSpPr>
        <p:spPr>
          <a:xfrm>
            <a:off x="8961120" y="2286000"/>
            <a:ext cx="838200" cy="304165"/>
          </a:xfrm>
          <a:prstGeom prst="roundRect">
            <a:avLst>
              <a:gd name="adj" fmla="val 46730"/>
            </a:avLst>
          </a:prstGeom>
          <a:noFill/>
          <a:ln w="76200">
            <a:solidFill>
              <a:srgbClr val="10BA38"/>
            </a:soli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10210800" y="2286000"/>
            <a:ext cx="1752600" cy="1752600"/>
          </a:xfrm>
          <a:gradFill flip="none" rotWithShape="1">
            <a:gsLst>
              <a:gs pos="0">
                <a:schemeClr val="accent1">
                  <a:tint val="66000"/>
                  <a:satMod val="160000"/>
                  <a:alpha val="61000"/>
                </a:schemeClr>
              </a:gs>
              <a:gs pos="50000">
                <a:schemeClr val="accent1">
                  <a:tint val="44500"/>
                  <a:satMod val="160000"/>
                  <a:alpha val="68000"/>
                </a:schemeClr>
              </a:gs>
              <a:gs pos="100000">
                <a:schemeClr val="accent1">
                  <a:tint val="23500"/>
                  <a:satMod val="160000"/>
                  <a:alpha val="72000"/>
                </a:schemeClr>
              </a:gs>
            </a:gsLst>
            <a:path path="circle">
              <a:fillToRect l="50000" t="50000" r="50000" b="50000"/>
            </a:path>
            <a:tileRect/>
          </a:gradFill>
          <a:ln w="57150">
            <a:gradFill flip="none" rotWithShape="1">
              <a:gsLst>
                <a:gs pos="0">
                  <a:srgbClr val="FFF200">
                    <a:lumMod val="37000"/>
                    <a:lumOff val="63000"/>
                  </a:srgbClr>
                </a:gs>
                <a:gs pos="45000">
                  <a:srgbClr val="FF7A00"/>
                </a:gs>
                <a:gs pos="70000">
                  <a:srgbClr val="FF0300"/>
                </a:gs>
                <a:gs pos="100000">
                  <a:srgbClr val="4D0808"/>
                </a:gs>
              </a:gsLst>
              <a:lin ang="13500000" scaled="1"/>
              <a:tileRect/>
            </a:gradFill>
          </a:ln>
          <a:scene3d>
            <a:camera prst="orthographicFront"/>
            <a:lightRig rig="threePt" dir="t"/>
          </a:scene3d>
          <a:sp3d>
            <a:bevelT w="152400" h="50800" prst="softRound"/>
          </a:sp3d>
        </p:spPr>
        <p:txBody>
          <a:bodyPr>
            <a:normAutofit fontScale="77500" lnSpcReduction="20000"/>
            <a:sp3d extrusionH="57150">
              <a:bevelT w="38100" h="38100" prst="angle"/>
            </a:sp3d>
          </a:bodyPr>
          <a:lstStyle/>
          <a:p>
            <a:pPr marL="0" indent="0" algn="ctr">
              <a:buNone/>
            </a:pPr>
            <a:r>
              <a:rPr lang="en-US" sz="3200" dirty="0">
                <a:ln>
                  <a:solidFill>
                    <a:srgbClr val="002060"/>
                  </a:solidFill>
                </a:ln>
                <a:gradFill flip="none" rotWithShape="1">
                  <a:gsLst>
                    <a:gs pos="0">
                      <a:srgbClr val="FFF200"/>
                    </a:gs>
                    <a:gs pos="45000">
                      <a:srgbClr val="FF7A00"/>
                    </a:gs>
                    <a:gs pos="70000">
                      <a:srgbClr val="FF0300"/>
                    </a:gs>
                    <a:gs pos="100000">
                      <a:srgbClr val="4D0808"/>
                    </a:gs>
                  </a:gsLst>
                  <a:lin ang="13500000" scaled="1"/>
                  <a:tileRect/>
                </a:gradFill>
                <a:latin typeface="Ravie" pitchFamily="82" charset="0"/>
              </a:rPr>
              <a:t> </a:t>
            </a:r>
            <a:r>
              <a:rPr lang="en-US" b="1" dirty="0">
                <a:ln>
                  <a:solidFill>
                    <a:srgbClr val="002060"/>
                  </a:solidFill>
                </a:ln>
                <a:solidFill>
                  <a:schemeClr val="accent2">
                    <a:lumMod val="50000"/>
                  </a:schemeClr>
                </a:solidFill>
              </a:rPr>
              <a:t>75% of Yahusha’s miracles were witnessed in Galilee.</a:t>
            </a:r>
          </a:p>
        </p:txBody>
      </p:sp>
      <p:sp>
        <p:nvSpPr>
          <p:cNvPr id="11" name="Content Placeholder 2"/>
          <p:cNvSpPr>
            <a:spLocks noGrp="1"/>
          </p:cNvSpPr>
          <p:nvPr>
            <p:ph idx="1"/>
          </p:nvPr>
        </p:nvSpPr>
        <p:spPr>
          <a:xfrm>
            <a:off x="7848600" y="5257800"/>
            <a:ext cx="3662844" cy="838200"/>
          </a:xfrm>
          <a:gradFill flip="none" rotWithShape="1">
            <a:gsLst>
              <a:gs pos="0">
                <a:schemeClr val="accent1">
                  <a:tint val="66000"/>
                  <a:satMod val="160000"/>
                  <a:alpha val="61000"/>
                </a:schemeClr>
              </a:gs>
              <a:gs pos="50000">
                <a:schemeClr val="accent1">
                  <a:tint val="44500"/>
                  <a:satMod val="160000"/>
                  <a:alpha val="68000"/>
                </a:schemeClr>
              </a:gs>
              <a:gs pos="100000">
                <a:schemeClr val="accent1">
                  <a:tint val="23500"/>
                  <a:satMod val="160000"/>
                  <a:alpha val="72000"/>
                </a:schemeClr>
              </a:gs>
            </a:gsLst>
            <a:path path="circle">
              <a:fillToRect l="50000" t="50000" r="50000" b="50000"/>
            </a:path>
            <a:tileRect/>
          </a:gradFill>
          <a:ln w="57150">
            <a:gradFill flip="none" rotWithShape="1">
              <a:gsLst>
                <a:gs pos="0">
                  <a:srgbClr val="FFF200">
                    <a:lumMod val="37000"/>
                    <a:lumOff val="63000"/>
                  </a:srgbClr>
                </a:gs>
                <a:gs pos="45000">
                  <a:srgbClr val="FF7A00"/>
                </a:gs>
                <a:gs pos="70000">
                  <a:srgbClr val="FF0300"/>
                </a:gs>
                <a:gs pos="100000">
                  <a:srgbClr val="4D0808"/>
                </a:gs>
              </a:gsLst>
              <a:lin ang="13500000" scaled="1"/>
              <a:tileRect/>
            </a:gradFill>
          </a:ln>
          <a:scene3d>
            <a:camera prst="orthographicFront"/>
            <a:lightRig rig="threePt" dir="t"/>
          </a:scene3d>
          <a:sp3d>
            <a:bevelT w="152400" h="50800" prst="softRound"/>
          </a:sp3d>
        </p:spPr>
        <p:txBody>
          <a:bodyPr>
            <a:normAutofit fontScale="92500" lnSpcReduction="10000"/>
            <a:sp3d extrusionH="57150">
              <a:bevelT w="38100" h="38100" prst="angle"/>
            </a:sp3d>
          </a:bodyPr>
          <a:lstStyle/>
          <a:p>
            <a:pPr marL="0" indent="0" algn="ctr">
              <a:buNone/>
            </a:pPr>
            <a:r>
              <a:rPr lang="en-US" b="1" dirty="0">
                <a:ln>
                  <a:solidFill>
                    <a:srgbClr val="002060"/>
                  </a:solidFill>
                </a:ln>
                <a:solidFill>
                  <a:schemeClr val="accent2">
                    <a:lumMod val="50000"/>
                  </a:schemeClr>
                </a:solidFill>
              </a:rPr>
              <a:t>Yahusha blesses </a:t>
            </a:r>
            <a:br>
              <a:rPr lang="en-US" b="1" dirty="0">
                <a:ln>
                  <a:solidFill>
                    <a:srgbClr val="002060"/>
                  </a:solidFill>
                </a:ln>
                <a:solidFill>
                  <a:schemeClr val="accent2">
                    <a:lumMod val="50000"/>
                  </a:schemeClr>
                </a:solidFill>
              </a:rPr>
            </a:br>
            <a:r>
              <a:rPr lang="en-US" b="1" dirty="0">
                <a:ln>
                  <a:solidFill>
                    <a:srgbClr val="002060"/>
                  </a:solidFill>
                </a:ln>
                <a:solidFill>
                  <a:schemeClr val="accent2">
                    <a:lumMod val="50000"/>
                  </a:schemeClr>
                </a:solidFill>
              </a:rPr>
              <a:t>the land of Galilee.</a:t>
            </a:r>
          </a:p>
        </p:txBody>
      </p:sp>
    </p:spTree>
    <p:extLst>
      <p:ext uri="{BB962C8B-B14F-4D97-AF65-F5344CB8AC3E}">
        <p14:creationId xmlns:p14="http://schemas.microsoft.com/office/powerpoint/2010/main" val="101358348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175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1750"/>
                                        <p:tgtEl>
                                          <p:spTgt spid="5">
                                            <p:txEl>
                                              <p:pRg st="2" end="2"/>
                                            </p:txEl>
                                          </p:spTgt>
                                        </p:tgtEl>
                                      </p:cBhvr>
                                    </p:animEffect>
                                  </p:childTnLst>
                                </p:cTn>
                              </p:par>
                            </p:childTnLst>
                          </p:cTn>
                        </p:par>
                        <p:par>
                          <p:cTn id="13" fill="hold">
                            <p:stCondLst>
                              <p:cond delay="1750"/>
                            </p:stCondLst>
                            <p:childTnLst>
                              <p:par>
                                <p:cTn id="14" presetID="16" presetClass="entr" presetSubtype="26" fill="hold"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barn(inHorizontal)">
                                      <p:cBhvr>
                                        <p:cTn id="16" dur="1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Effect transition="in" filter="wipe(left)">
                                      <p:cBhvr>
                                        <p:cTn id="21" dur="1750"/>
                                        <p:tgtEl>
                                          <p:spTgt spid="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1750"/>
                                        <p:tgtEl>
                                          <p:spTgt spid="5">
                                            <p:txEl>
                                              <p:pRg st="4" end="4"/>
                                            </p:txEl>
                                          </p:spTgt>
                                        </p:tgtEl>
                                      </p:cBhvr>
                                    </p:animEffect>
                                    <p:anim calcmode="lin" valueType="num">
                                      <p:cBhvr>
                                        <p:cTn id="27" dur="175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8" dur="175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par>
                          <p:cTn id="29" fill="hold">
                            <p:stCondLst>
                              <p:cond delay="1750"/>
                            </p:stCondLst>
                            <p:childTnLst>
                              <p:par>
                                <p:cTn id="30" presetID="16" presetClass="entr" presetSubtype="37" fill="hold" nodeType="afterEffect">
                                  <p:stCondLst>
                                    <p:cond delay="150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barn(outVertical)">
                                      <p:cBhvr>
                                        <p:cTn id="32"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469120" y="658876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96</a:t>
            </a:fld>
            <a:endParaRPr lang="en-US" b="1" dirty="0">
              <a:solidFill>
                <a:srgbClr val="713A1F"/>
              </a:solidFill>
            </a:endParaRPr>
          </a:p>
        </p:txBody>
      </p:sp>
      <p:sp>
        <p:nvSpPr>
          <p:cNvPr id="5" name="Title 2"/>
          <p:cNvSpPr txBox="1">
            <a:spLocks/>
          </p:cNvSpPr>
          <p:nvPr/>
        </p:nvSpPr>
        <p:spPr>
          <a:xfrm>
            <a:off x="0" y="76200"/>
            <a:ext cx="12192000"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a:ln w="11430">
                  <a:solidFill>
                    <a:srgbClr val="E25110"/>
                  </a:solidFill>
                </a:ln>
                <a:solidFill>
                  <a:srgbClr val="FFC000"/>
                </a:solidFill>
                <a:effectLst>
                  <a:outerShdw blurRad="50800" dist="39000" dir="5460000" algn="tl">
                    <a:srgbClr val="000000">
                      <a:alpha val="38000"/>
                    </a:srgbClr>
                  </a:outerShdw>
                </a:effectLst>
                <a:latin typeface="Matura MT Script Capitals" pitchFamily="66" charset="0"/>
              </a:rPr>
              <a:t>Does </a:t>
            </a:r>
            <a:r>
              <a:rPr lang="en-US" sz="5400" b="1" dirty="0">
                <a:ln w="11430">
                  <a:solidFill>
                    <a:srgbClr val="E25110"/>
                  </a:solidFill>
                </a:ln>
                <a:solidFill>
                  <a:srgbClr val="9A0000"/>
                </a:solidFill>
                <a:effectLst>
                  <a:outerShdw blurRad="50800" dist="39000" dir="5460000" algn="tl">
                    <a:srgbClr val="000000">
                      <a:alpha val="38000"/>
                    </a:srgbClr>
                  </a:outerShdw>
                </a:effectLst>
                <a:latin typeface="Matura MT Script Capitals" pitchFamily="66" charset="0"/>
              </a:rPr>
              <a:t>Judah</a:t>
            </a:r>
            <a:r>
              <a:rPr lang="en-US" sz="5400" b="1" dirty="0">
                <a:ln w="11430">
                  <a:solidFill>
                    <a:srgbClr val="E25110"/>
                  </a:solidFill>
                </a:ln>
                <a:solidFill>
                  <a:srgbClr val="FFC000"/>
                </a:solidFill>
                <a:effectLst>
                  <a:outerShdw blurRad="50800" dist="39000" dir="5460000" algn="tl">
                    <a:srgbClr val="000000">
                      <a:alpha val="38000"/>
                    </a:srgbClr>
                  </a:outerShdw>
                </a:effectLst>
                <a:latin typeface="Matura MT Script Capitals" pitchFamily="66" charset="0"/>
              </a:rPr>
              <a:t> Have Special Regard?</a:t>
            </a:r>
            <a:endParaRPr lang="en-US" sz="5400" b="1" dirty="0">
              <a:ln w="11430">
                <a:solidFill>
                  <a:srgbClr val="9E2A2A"/>
                </a:solidFill>
              </a:ln>
              <a:solidFill>
                <a:srgbClr val="FFC000"/>
              </a:solidFill>
              <a:effectLst>
                <a:outerShdw blurRad="50800" dist="39000" dir="5460000" algn="tl">
                  <a:srgbClr val="000000">
                    <a:alpha val="38000"/>
                  </a:srgbClr>
                </a:outerShdw>
              </a:effectLst>
              <a:latin typeface="Matura MT Script Capitals" pitchFamily="66" charset="0"/>
            </a:endParaRPr>
          </a:p>
        </p:txBody>
      </p:sp>
      <p:pic>
        <p:nvPicPr>
          <p:cNvPr id="6" name="Picture 3" descr="C:\Users\Rae\Desktop\Psalms+60 7+–+…+Judah+is+my+lawgiv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675750"/>
            <a:ext cx="5230891" cy="392316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2" name="Content Placeholder 2"/>
          <p:cNvSpPr txBox="1">
            <a:spLocks/>
          </p:cNvSpPr>
          <p:nvPr/>
        </p:nvSpPr>
        <p:spPr>
          <a:xfrm>
            <a:off x="5791200" y="5050916"/>
            <a:ext cx="6175770" cy="1537843"/>
          </a:xfrm>
          <a:prstGeom prst="rect">
            <a:avLst/>
          </a:prstGeom>
          <a:blipFill dpi="0" rotWithShape="1">
            <a:blip r:embed="rId4">
              <a:extLst>
                <a:ext uri="{28A0092B-C50C-407E-A947-70E740481C1C}">
                  <a14:useLocalDpi xmlns:a14="http://schemas.microsoft.com/office/drawing/2010/main"/>
                </a:ext>
              </a:extLst>
            </a:blip>
            <a:srcRect/>
            <a:stretch>
              <a:fillRect/>
            </a:stretch>
          </a:blipFill>
          <a:ln w="57150">
            <a:gradFill flip="none" rotWithShape="1">
              <a:gsLst>
                <a:gs pos="0">
                  <a:srgbClr val="FFF200">
                    <a:lumMod val="37000"/>
                    <a:lumOff val="63000"/>
                  </a:srgbClr>
                </a:gs>
                <a:gs pos="45000">
                  <a:srgbClr val="FF7A00"/>
                </a:gs>
                <a:gs pos="70000">
                  <a:srgbClr val="FF0300"/>
                </a:gs>
                <a:gs pos="100000">
                  <a:srgbClr val="4D0808"/>
                </a:gs>
              </a:gsLst>
              <a:lin ang="13500000" scaled="1"/>
              <a:tileRect/>
            </a:gradFill>
          </a:ln>
          <a:scene3d>
            <a:camera prst="orthographicFront"/>
            <a:lightRig rig="threePt" dir="t"/>
          </a:scene3d>
          <a:sp3d>
            <a:bevelT w="152400" h="50800" prst="softRound"/>
          </a:sp3d>
        </p:spPr>
        <p:txBody>
          <a:bodyPr vert="horz" lIns="91440" tIns="45720" rIns="91440" bIns="45720" rtlCol="0">
            <a:noAutofit/>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ln w="1905">
                  <a:noFill/>
                </a:ln>
                <a:solidFill>
                  <a:srgbClr val="FDEDCB"/>
                </a:solidFill>
                <a:effectLst>
                  <a:innerShdw blurRad="69850" dist="43180" dir="5400000">
                    <a:srgbClr val="000000">
                      <a:alpha val="65000"/>
                    </a:srgbClr>
                  </a:innerShdw>
                </a:effectLst>
              </a:rPr>
              <a:t>Usual Answer:</a:t>
            </a:r>
          </a:p>
          <a:p>
            <a:pPr marL="0" indent="0" algn="ctr">
              <a:buFont typeface="Arial" panose="020B0604020202020204" pitchFamily="34" charset="0"/>
              <a:buNone/>
            </a:pPr>
            <a:r>
              <a:rPr lang="en-US" sz="4400" b="1" dirty="0">
                <a:ln w="1905">
                  <a:noFill/>
                </a:ln>
                <a:solidFill>
                  <a:srgbClr val="FDEDCB"/>
                </a:solidFill>
                <a:effectLst>
                  <a:innerShdw blurRad="69850" dist="43180" dir="5400000">
                    <a:srgbClr val="000000">
                      <a:alpha val="65000"/>
                    </a:srgbClr>
                  </a:innerShdw>
                </a:effectLst>
              </a:rPr>
              <a:t>Judah is the lawgiver!</a:t>
            </a:r>
          </a:p>
        </p:txBody>
      </p:sp>
      <p:sp>
        <p:nvSpPr>
          <p:cNvPr id="4" name="TextBox 3"/>
          <p:cNvSpPr txBox="1"/>
          <p:nvPr/>
        </p:nvSpPr>
        <p:spPr>
          <a:xfrm>
            <a:off x="1752600" y="2678668"/>
            <a:ext cx="3657600" cy="369332"/>
          </a:xfrm>
          <a:prstGeom prst="rect">
            <a:avLst/>
          </a:prstGeom>
          <a:noFill/>
        </p:spPr>
        <p:txBody>
          <a:bodyPr wrap="square" rtlCol="0">
            <a:spAutoFit/>
            <a:scene3d>
              <a:camera prst="orthographicFront"/>
              <a:lightRig rig="threePt" dir="t"/>
            </a:scene3d>
            <a:sp3d extrusionH="57150">
              <a:bevelT w="38100" h="38100"/>
            </a:sp3d>
          </a:bodyPr>
          <a:lstStyle/>
          <a:p>
            <a:pPr algn="ctr"/>
            <a:r>
              <a:rPr lang="en-US" dirty="0">
                <a:solidFill>
                  <a:srgbClr val="0070C0"/>
                </a:solidFill>
                <a:latin typeface="Rockwell" pitchFamily="18" charset="0"/>
              </a:rPr>
              <a:t>(Also see Psalms 108:8.)</a:t>
            </a:r>
          </a:p>
        </p:txBody>
      </p:sp>
      <p:sp>
        <p:nvSpPr>
          <p:cNvPr id="2" name="Rectangle 1"/>
          <p:cNvSpPr/>
          <p:nvPr/>
        </p:nvSpPr>
        <p:spPr>
          <a:xfrm>
            <a:off x="5791200" y="1675750"/>
            <a:ext cx="6175770" cy="3231654"/>
          </a:xfrm>
          <a:prstGeom prst="rect">
            <a:avLst/>
          </a:prstGeom>
          <a:blipFill dpi="0" rotWithShape="1">
            <a:blip r:embed="rId5">
              <a:extLst>
                <a:ext uri="{BEBA8EAE-BF5A-486C-A8C5-ECC9F3942E4B}">
                  <a14:imgProps xmlns:a14="http://schemas.microsoft.com/office/drawing/2010/main">
                    <a14:imgLayer r:embed="rId6">
                      <a14:imgEffect>
                        <a14:artisticCrisscrossEtching/>
                      </a14:imgEffect>
                      <a14:imgEffect>
                        <a14:saturation sat="33000"/>
                      </a14:imgEffect>
                    </a14:imgLayer>
                  </a14:imgProps>
                </a:ext>
              </a:extLst>
            </a:blip>
            <a:srcRect/>
            <a:stretch>
              <a:fillRect/>
            </a:stretch>
          </a:blipFill>
          <a:effectLst>
            <a:glow>
              <a:schemeClr val="bg1"/>
            </a:glow>
          </a:effectLst>
          <a:scene3d>
            <a:camera prst="orthographicFront"/>
            <a:lightRig rig="soft" dir="t">
              <a:rot lat="0" lon="0" rev="10800000"/>
            </a:lightRig>
          </a:scene3d>
          <a:sp3d>
            <a:bevelT w="152400" h="50800" prst="softRound"/>
          </a:sp3d>
        </p:spPr>
        <p:txBody>
          <a:bodyPr wrap="square" lIns="91440" tIns="45720" rIns="91440" bIns="45720">
            <a:spAutoFit/>
            <a:sp3d>
              <a:bevelT w="27940" h="12700"/>
              <a:contourClr>
                <a:srgbClr val="DDDDDD"/>
              </a:contourClr>
            </a:sp3d>
          </a:bodyPr>
          <a:lstStyle/>
          <a:p>
            <a:pPr algn="ctr"/>
            <a:r>
              <a:rPr lang="en-US" sz="3200" b="1" spc="150" dirty="0">
                <a:ln w="11430"/>
                <a:solidFill>
                  <a:srgbClr val="B8003D"/>
                </a:solidFill>
                <a:effectLst>
                  <a:glow rad="127000">
                    <a:srgbClr val="FDEDCB">
                      <a:alpha val="91000"/>
                    </a:srgbClr>
                  </a:glow>
                  <a:outerShdw blurRad="25400" algn="tl" rotWithShape="0">
                    <a:srgbClr val="000000">
                      <a:alpha val="43000"/>
                    </a:srgbClr>
                  </a:outerShdw>
                </a:effectLst>
              </a:rPr>
              <a:t>What does this mean … </a:t>
            </a:r>
            <a:br>
              <a:rPr lang="en-US" sz="3200" b="1" spc="150" dirty="0">
                <a:ln w="11430"/>
                <a:solidFill>
                  <a:srgbClr val="B8003D"/>
                </a:solidFill>
                <a:effectLst>
                  <a:glow rad="127000">
                    <a:srgbClr val="FDEDCB">
                      <a:alpha val="91000"/>
                    </a:srgbClr>
                  </a:glow>
                  <a:outerShdw blurRad="25400" algn="tl" rotWithShape="0">
                    <a:srgbClr val="000000">
                      <a:alpha val="43000"/>
                    </a:srgbClr>
                  </a:outerShdw>
                </a:effectLst>
              </a:rPr>
            </a:br>
            <a:r>
              <a:rPr lang="en-US" sz="3200" b="1" spc="150" dirty="0">
                <a:ln w="11430"/>
                <a:solidFill>
                  <a:srgbClr val="B8003D"/>
                </a:solidFill>
                <a:effectLst>
                  <a:glow rad="127000">
                    <a:srgbClr val="FDEDCB">
                      <a:alpha val="91000"/>
                    </a:srgbClr>
                  </a:glow>
                  <a:outerShdw blurRad="25400" algn="tl" rotWithShape="0">
                    <a:srgbClr val="000000">
                      <a:alpha val="43000"/>
                    </a:srgbClr>
                  </a:outerShdw>
                </a:effectLst>
              </a:rPr>
              <a:t>Judah is ‘my’ lawgiver?</a:t>
            </a:r>
          </a:p>
          <a:p>
            <a:pPr marL="457200" indent="-457200">
              <a:buFont typeface="Calibri" pitchFamily="34" charset="0"/>
              <a:buChar char="?"/>
            </a:pPr>
            <a:r>
              <a:rPr lang="en-US" sz="2300" b="1" spc="150" dirty="0">
                <a:ln w="11430"/>
                <a:solidFill>
                  <a:schemeClr val="accent1">
                    <a:lumMod val="50000"/>
                  </a:schemeClr>
                </a:solidFill>
                <a:effectLst>
                  <a:glow rad="114300">
                    <a:schemeClr val="bg1">
                      <a:alpha val="82000"/>
                    </a:schemeClr>
                  </a:glow>
                  <a:outerShdw blurRad="25400" algn="tl" rotWithShape="0">
                    <a:srgbClr val="000000">
                      <a:alpha val="43000"/>
                    </a:srgbClr>
                  </a:outerShdw>
                </a:effectLst>
                <a:latin typeface="Comic Sans MS" pitchFamily="66" charset="0"/>
              </a:rPr>
              <a:t>Is Judah supposed to teach and give </a:t>
            </a:r>
            <a:r>
              <a:rPr lang="en-US" sz="2300" b="1" spc="150" dirty="0">
                <a:ln w="11430"/>
                <a:solidFill>
                  <a:srgbClr val="00B0F0"/>
                </a:solidFill>
                <a:effectLst>
                  <a:glow rad="114300">
                    <a:schemeClr val="bg1">
                      <a:alpha val="82000"/>
                    </a:schemeClr>
                  </a:glow>
                  <a:outerShdw blurRad="25400" algn="tl" rotWithShape="0">
                    <a:srgbClr val="000000">
                      <a:alpha val="43000"/>
                    </a:srgbClr>
                  </a:outerShdw>
                </a:effectLst>
                <a:latin typeface="Comic Sans MS" pitchFamily="66" charset="0"/>
              </a:rPr>
              <a:t>Yahuah’s</a:t>
            </a:r>
            <a:r>
              <a:rPr lang="en-US" sz="2300" b="1" spc="150" dirty="0">
                <a:ln w="11430"/>
                <a:solidFill>
                  <a:schemeClr val="accent1">
                    <a:lumMod val="50000"/>
                  </a:schemeClr>
                </a:solidFill>
                <a:effectLst>
                  <a:glow rad="114300">
                    <a:schemeClr val="bg1">
                      <a:alpha val="82000"/>
                    </a:schemeClr>
                  </a:glow>
                  <a:outerShdw blurRad="25400" algn="tl" rotWithShape="0">
                    <a:srgbClr val="000000">
                      <a:alpha val="43000"/>
                    </a:srgbClr>
                  </a:outerShdw>
                </a:effectLst>
                <a:latin typeface="Comic Sans MS" pitchFamily="66" charset="0"/>
              </a:rPr>
              <a:t> laws to the people?</a:t>
            </a:r>
          </a:p>
          <a:p>
            <a:pPr marL="457200" indent="-457200">
              <a:buFont typeface="Calibri" pitchFamily="34" charset="0"/>
              <a:buChar char="?"/>
            </a:pPr>
            <a:r>
              <a:rPr lang="en-US" sz="2300" b="1" spc="150" dirty="0">
                <a:ln w="11430"/>
                <a:solidFill>
                  <a:schemeClr val="accent1">
                    <a:lumMod val="50000"/>
                  </a:schemeClr>
                </a:solidFill>
                <a:effectLst>
                  <a:glow rad="114300">
                    <a:schemeClr val="bg1">
                      <a:alpha val="82000"/>
                    </a:schemeClr>
                  </a:glow>
                  <a:outerShdw blurRad="25400" algn="tl" rotWithShape="0">
                    <a:srgbClr val="000000">
                      <a:alpha val="43000"/>
                    </a:srgbClr>
                  </a:outerShdw>
                </a:effectLst>
                <a:latin typeface="Comic Sans MS" pitchFamily="66" charset="0"/>
              </a:rPr>
              <a:t>Is Judah allowed to press her own set of laws upon the people?</a:t>
            </a:r>
          </a:p>
          <a:p>
            <a:pPr marL="457200" indent="-457200">
              <a:buFont typeface="Wingdings" pitchFamily="2" charset="2"/>
              <a:buChar char="Ø"/>
            </a:pPr>
            <a:r>
              <a:rPr lang="en-US" sz="2400" b="1" spc="150" dirty="0">
                <a:ln w="11430"/>
                <a:solidFill>
                  <a:srgbClr val="F8F8F8"/>
                </a:solidFill>
                <a:effectLst>
                  <a:glow rad="101600">
                    <a:srgbClr val="B8003D">
                      <a:alpha val="84000"/>
                    </a:srgbClr>
                  </a:glow>
                  <a:outerShdw blurRad="25400" algn="tl" rotWithShape="0">
                    <a:srgbClr val="000000">
                      <a:alpha val="43000"/>
                    </a:srgbClr>
                  </a:outerShdw>
                </a:effectLst>
              </a:rPr>
              <a:t>What have most people been </a:t>
            </a:r>
            <a:br>
              <a:rPr lang="en-US" sz="2400" b="1" spc="150" dirty="0">
                <a:ln w="11430"/>
                <a:solidFill>
                  <a:srgbClr val="F8F8F8"/>
                </a:solidFill>
                <a:effectLst>
                  <a:glow rad="101600">
                    <a:srgbClr val="B8003D">
                      <a:alpha val="84000"/>
                    </a:srgbClr>
                  </a:glow>
                  <a:outerShdw blurRad="25400" algn="tl" rotWithShape="0">
                    <a:srgbClr val="000000">
                      <a:alpha val="43000"/>
                    </a:srgbClr>
                  </a:outerShdw>
                </a:effectLst>
              </a:rPr>
            </a:br>
            <a:r>
              <a:rPr lang="en-US" sz="2400" b="1" spc="150" dirty="0">
                <a:ln w="11430"/>
                <a:solidFill>
                  <a:srgbClr val="F8F8F8"/>
                </a:solidFill>
                <a:effectLst>
                  <a:glow rad="101600">
                    <a:srgbClr val="B8003D">
                      <a:alpha val="84000"/>
                    </a:srgbClr>
                  </a:glow>
                  <a:outerShdw blurRad="25400" algn="tl" rotWithShape="0">
                    <a:srgbClr val="000000">
                      <a:alpha val="43000"/>
                    </a:srgbClr>
                  </a:outerShdw>
                </a:effectLst>
              </a:rPr>
              <a:t>taught about Judah’s authority?</a:t>
            </a:r>
          </a:p>
        </p:txBody>
      </p:sp>
      <p:pic>
        <p:nvPicPr>
          <p:cNvPr id="3074" name="Picture 2" descr="F:\Art on Desktop - 1\All white man clip art\yellow-blue smiley faces\question mark png.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19558" y="5050916"/>
            <a:ext cx="1366718" cy="15378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85800" y="990600"/>
            <a:ext cx="10896600" cy="646331"/>
          </a:xfrm>
          <a:prstGeom prst="rect">
            <a:avLst/>
          </a:prstGeom>
          <a:noFill/>
        </p:spPr>
        <p:txBody>
          <a:bodyPr wrap="square" lIns="91440" tIns="45720" rIns="91440" bIns="45720">
            <a:spAutoFit/>
          </a:bodyPr>
          <a:lstStyle/>
          <a:p>
            <a:pPr algn="ctr"/>
            <a:r>
              <a:rPr lang="en-US" sz="36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Some say Judah is special because of these verses:</a:t>
            </a:r>
          </a:p>
        </p:txBody>
      </p:sp>
      <p:sp>
        <p:nvSpPr>
          <p:cNvPr id="7" name="Content Placeholder 6"/>
          <p:cNvSpPr>
            <a:spLocks noGrp="1"/>
          </p:cNvSpPr>
          <p:nvPr>
            <p:ph idx="1"/>
          </p:nvPr>
        </p:nvSpPr>
        <p:spPr/>
        <p:txBody>
          <a:bodyPr/>
          <a:lstStyle/>
          <a:p>
            <a:endParaRPr lang="en-US"/>
          </a:p>
        </p:txBody>
      </p:sp>
    </p:spTree>
    <p:extLst>
      <p:ext uri="{BB962C8B-B14F-4D97-AF65-F5344CB8AC3E}">
        <p14:creationId xmlns:p14="http://schemas.microsoft.com/office/powerpoint/2010/main" val="2687624231"/>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2000"/>
                                        <p:tgtEl>
                                          <p:spTgt spid="12">
                                            <p:txEl>
                                              <p:pRg st="0" end="0"/>
                                            </p:txEl>
                                          </p:spTgt>
                                        </p:tgtEl>
                                      </p:cBhvr>
                                    </p:animEffect>
                                  </p:childTnLst>
                                </p:cTn>
                              </p:par>
                            </p:childTnLst>
                          </p:cTn>
                        </p:par>
                        <p:par>
                          <p:cTn id="13" fill="hold">
                            <p:stCondLst>
                              <p:cond delay="2000"/>
                            </p:stCondLst>
                            <p:childTnLst>
                              <p:par>
                                <p:cTn id="14" presetID="22" presetClass="entr" presetSubtype="8" fill="hold" nodeType="after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animEffect transition="in" filter="wipe(left)">
                                      <p:cBhvr>
                                        <p:cTn id="16"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87840" y="64668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97</a:t>
            </a:fld>
            <a:endParaRPr lang="en-US" b="1" dirty="0">
              <a:solidFill>
                <a:srgbClr val="713A1F"/>
              </a:solidFill>
            </a:endParaRPr>
          </a:p>
        </p:txBody>
      </p:sp>
      <p:sp>
        <p:nvSpPr>
          <p:cNvPr id="6" name="Title 2"/>
          <p:cNvSpPr txBox="1">
            <a:spLocks/>
          </p:cNvSpPr>
          <p:nvPr/>
        </p:nvSpPr>
        <p:spPr>
          <a:xfrm>
            <a:off x="0" y="6019800"/>
            <a:ext cx="12192000" cy="838200"/>
          </a:xfrm>
          <a:prstGeom prst="rect">
            <a:avLst/>
          </a:prstGeom>
          <a:noFill/>
          <a:ln w="34925">
            <a:noFill/>
          </a:ln>
          <a:effectLst/>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4800" b="1" dirty="0">
                <a:ln w="11430">
                  <a:solidFill>
                    <a:srgbClr val="E25110"/>
                  </a:solidFill>
                </a:ln>
                <a:solidFill>
                  <a:srgbClr val="C00000"/>
                </a:solidFill>
                <a:latin typeface="Matura MT Script Capitals" pitchFamily="66" charset="0"/>
              </a:rPr>
              <a:t>How</a:t>
            </a:r>
            <a:r>
              <a:rPr lang="en-US" sz="4800" b="1" dirty="0">
                <a:ln w="11430">
                  <a:solidFill>
                    <a:srgbClr val="E25110"/>
                  </a:solidFill>
                </a:ln>
                <a:solidFill>
                  <a:schemeClr val="accent5">
                    <a:lumMod val="50000"/>
                  </a:schemeClr>
                </a:solidFill>
                <a:latin typeface="Matura MT Script Capitals" pitchFamily="66" charset="0"/>
              </a:rPr>
              <a:t> would</a:t>
            </a:r>
            <a:r>
              <a:rPr lang="en-US" sz="4800" b="1" dirty="0">
                <a:ln w="11430">
                  <a:solidFill>
                    <a:srgbClr val="E25110"/>
                  </a:solidFill>
                </a:ln>
                <a:solidFill>
                  <a:srgbClr val="C00000"/>
                </a:solidFill>
                <a:effectLst/>
                <a:latin typeface="Matura MT Script Capitals" pitchFamily="66" charset="0"/>
              </a:rPr>
              <a:t> Judah</a:t>
            </a:r>
            <a:r>
              <a:rPr lang="en-US" sz="4800" b="1" dirty="0">
                <a:ln w="11430">
                  <a:solidFill>
                    <a:srgbClr val="E25110"/>
                  </a:solidFill>
                </a:ln>
                <a:solidFill>
                  <a:schemeClr val="accent5">
                    <a:lumMod val="50000"/>
                  </a:schemeClr>
                </a:solidFill>
                <a:effectLst/>
                <a:latin typeface="Matura MT Script Capitals" pitchFamily="66" charset="0"/>
              </a:rPr>
              <a:t> </a:t>
            </a:r>
            <a:r>
              <a:rPr lang="en-US" sz="4800" b="1" u="sng" dirty="0">
                <a:ln w="11430">
                  <a:solidFill>
                    <a:srgbClr val="E25110"/>
                  </a:solidFill>
                </a:ln>
                <a:solidFill>
                  <a:srgbClr val="C00000"/>
                </a:solidFill>
                <a:latin typeface="Matura MT Script Capitals" pitchFamily="66" charset="0"/>
              </a:rPr>
              <a:t>qualify</a:t>
            </a:r>
            <a:r>
              <a:rPr lang="en-US" sz="4800" b="1" dirty="0">
                <a:ln w="11430">
                  <a:solidFill>
                    <a:srgbClr val="E25110"/>
                  </a:solidFill>
                </a:ln>
                <a:solidFill>
                  <a:schemeClr val="accent5">
                    <a:lumMod val="50000"/>
                  </a:schemeClr>
                </a:solidFill>
                <a:effectLst/>
                <a:latin typeface="Matura MT Script Capitals" pitchFamily="66" charset="0"/>
              </a:rPr>
              <a:t> </a:t>
            </a:r>
            <a:r>
              <a:rPr lang="en-US" sz="4800" b="1" dirty="0">
                <a:ln w="11430">
                  <a:solidFill>
                    <a:srgbClr val="E25110"/>
                  </a:solidFill>
                </a:ln>
                <a:solidFill>
                  <a:schemeClr val="accent5">
                    <a:lumMod val="50000"/>
                  </a:schemeClr>
                </a:solidFill>
                <a:latin typeface="Matura MT Script Capitals" pitchFamily="66" charset="0"/>
              </a:rPr>
              <a:t>as</a:t>
            </a:r>
            <a:r>
              <a:rPr lang="en-US" sz="4000" b="1" dirty="0">
                <a:ln w="11430">
                  <a:solidFill>
                    <a:srgbClr val="E25110"/>
                  </a:solidFill>
                </a:ln>
                <a:solidFill>
                  <a:schemeClr val="accent5">
                    <a:lumMod val="50000"/>
                  </a:schemeClr>
                </a:solidFill>
                <a:effectLst/>
                <a:latin typeface="Matura MT Script Capitals" pitchFamily="66" charset="0"/>
              </a:rPr>
              <a:t> </a:t>
            </a:r>
            <a:r>
              <a:rPr lang="en-US" sz="4800" b="1" dirty="0">
                <a:ln w="11430">
                  <a:solidFill>
                    <a:srgbClr val="E25110"/>
                  </a:solidFill>
                </a:ln>
                <a:solidFill>
                  <a:srgbClr val="0070C0"/>
                </a:solidFill>
                <a:effectLst/>
                <a:latin typeface="Matura MT Script Capitals" pitchFamily="66" charset="0"/>
              </a:rPr>
              <a:t>Lawgiver?</a:t>
            </a:r>
            <a:endParaRPr lang="en-US" sz="4800" b="1" dirty="0">
              <a:ln w="11430">
                <a:solidFill>
                  <a:srgbClr val="9E2A2A"/>
                </a:solidFill>
              </a:ln>
              <a:solidFill>
                <a:srgbClr val="0070C0"/>
              </a:solidFill>
              <a:effectLst/>
              <a:latin typeface="Matura MT Script Capitals" pitchFamily="66" charset="0"/>
            </a:endParaRPr>
          </a:p>
        </p:txBody>
      </p:sp>
      <p:grpSp>
        <p:nvGrpSpPr>
          <p:cNvPr id="8" name="Group 7"/>
          <p:cNvGrpSpPr/>
          <p:nvPr/>
        </p:nvGrpSpPr>
        <p:grpSpPr>
          <a:xfrm>
            <a:off x="304800" y="228600"/>
            <a:ext cx="4343400" cy="5400040"/>
            <a:chOff x="6979920" y="762000"/>
            <a:chExt cx="4777772" cy="5791200"/>
          </a:xfrm>
        </p:grpSpPr>
        <p:pic>
          <p:nvPicPr>
            <p:cNvPr id="10" name="Picture 9" descr="C:\Users\Rae\Desktop\Map - Judah onl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79920" y="762000"/>
              <a:ext cx="4777772" cy="57912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1" name="Flowchart: Alternate Process 10"/>
            <p:cNvSpPr/>
            <p:nvPr/>
          </p:nvSpPr>
          <p:spPr>
            <a:xfrm>
              <a:off x="8456687" y="3085147"/>
              <a:ext cx="1542266" cy="609600"/>
            </a:xfrm>
            <a:prstGeom prst="flowChartAlternateProcess">
              <a:avLst/>
            </a:prstGeom>
            <a:noFill/>
            <a:ln w="76200">
              <a:gradFill flip="none" rotWithShape="1">
                <a:gsLst>
                  <a:gs pos="0">
                    <a:srgbClr val="000082"/>
                  </a:gs>
                  <a:gs pos="30000">
                    <a:srgbClr val="66008F"/>
                  </a:gs>
                  <a:gs pos="64999">
                    <a:srgbClr val="BA0066"/>
                  </a:gs>
                  <a:gs pos="89999">
                    <a:srgbClr val="FF0000"/>
                  </a:gs>
                  <a:gs pos="100000">
                    <a:srgbClr val="FF8200"/>
                  </a:gs>
                </a:gsLst>
                <a:lin ang="18900000" scaled="1"/>
                <a:tileRect/>
              </a:grad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Content Placeholder 4"/>
          <p:cNvSpPr txBox="1">
            <a:spLocks/>
          </p:cNvSpPr>
          <p:nvPr/>
        </p:nvSpPr>
        <p:spPr>
          <a:xfrm>
            <a:off x="4724400" y="1705133"/>
            <a:ext cx="7162800" cy="4631531"/>
          </a:xfrm>
          <a:prstGeom prst="rect">
            <a:avLst/>
          </a:prstGeom>
        </p:spPr>
        <p:txBody>
          <a:bodyPr vert="horz" lIns="91440" tIns="45720" rIns="91440" bIns="45720" rtlCol="0">
            <a:normAutofit fontScale="55000" lnSpcReduction="20000"/>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3600" dirty="0">
                <a:ln>
                  <a:solidFill>
                    <a:srgbClr val="002060"/>
                  </a:solidFill>
                </a:ln>
              </a:rPr>
              <a:t>The word "</a:t>
            </a:r>
            <a:r>
              <a:rPr lang="en-US" sz="3600" b="1" u="sng" dirty="0">
                <a:ln>
                  <a:solidFill>
                    <a:srgbClr val="002060"/>
                  </a:solidFill>
                </a:ln>
              </a:rPr>
              <a:t>abomination</a:t>
            </a:r>
            <a:r>
              <a:rPr lang="en-US" sz="3600" dirty="0">
                <a:ln>
                  <a:solidFill>
                    <a:srgbClr val="002060"/>
                  </a:solidFill>
                </a:ln>
              </a:rPr>
              <a:t>“ in Hebrew is defined as something </a:t>
            </a:r>
            <a:r>
              <a:rPr lang="en-US" sz="3600" u="sng" dirty="0">
                <a:ln>
                  <a:solidFill>
                    <a:srgbClr val="002060"/>
                  </a:solidFill>
                </a:ln>
              </a:rPr>
              <a:t>extremely</a:t>
            </a:r>
            <a:r>
              <a:rPr lang="en-US" sz="3600" dirty="0">
                <a:ln>
                  <a:solidFill>
                    <a:srgbClr val="002060"/>
                  </a:solidFill>
                </a:ln>
              </a:rPr>
              <a:t> offensive (like idolatry) causing </a:t>
            </a:r>
            <a:r>
              <a:rPr lang="en-US" sz="3600" dirty="0">
                <a:ln>
                  <a:solidFill>
                    <a:srgbClr val="002060"/>
                  </a:solidFill>
                </a:ln>
                <a:solidFill>
                  <a:srgbClr val="FF0000"/>
                </a:solidFill>
              </a:rPr>
              <a:t>separation from </a:t>
            </a:r>
            <a:r>
              <a:rPr lang="en-US" sz="3600" dirty="0">
                <a:ln>
                  <a:solidFill>
                    <a:srgbClr val="002060"/>
                  </a:solidFill>
                </a:ln>
              </a:rPr>
              <a:t>Yahuah.   </a:t>
            </a:r>
            <a:r>
              <a:rPr lang="en-US" sz="3600" b="1" dirty="0">
                <a:ln>
                  <a:solidFill>
                    <a:srgbClr val="002060"/>
                  </a:solidFill>
                </a:ln>
                <a:solidFill>
                  <a:srgbClr val="9A0000"/>
                </a:solidFill>
              </a:rPr>
              <a:t>Idolatry</a:t>
            </a:r>
            <a:r>
              <a:rPr lang="en-US" sz="3600" dirty="0">
                <a:ln>
                  <a:solidFill>
                    <a:srgbClr val="002060"/>
                  </a:solidFill>
                </a:ln>
              </a:rPr>
              <a:t> was the central disregard of Yahuah involving literal and </a:t>
            </a:r>
            <a:r>
              <a:rPr lang="en-US" sz="3600" b="1" dirty="0">
                <a:ln>
                  <a:solidFill>
                    <a:srgbClr val="002060"/>
                  </a:solidFill>
                </a:ln>
                <a:solidFill>
                  <a:srgbClr val="B8003D"/>
                </a:solidFill>
              </a:rPr>
              <a:t>spiritual adultery</a:t>
            </a:r>
            <a:r>
              <a:rPr lang="en-US" sz="3600" dirty="0">
                <a:ln>
                  <a:solidFill>
                    <a:srgbClr val="002060"/>
                  </a:solidFill>
                </a:ln>
                <a:solidFill>
                  <a:srgbClr val="9A0000"/>
                </a:solidFill>
              </a:rPr>
              <a:t>.</a:t>
            </a:r>
            <a:r>
              <a:rPr lang="en-US" sz="3600" dirty="0">
                <a:ln>
                  <a:solidFill>
                    <a:srgbClr val="002060"/>
                  </a:solidFill>
                </a:ln>
              </a:rPr>
              <a:t>  This was expressly prohibited in Deut 7:3, and a violation of His most sacred laws - </a:t>
            </a:r>
            <a:r>
              <a:rPr lang="en-US" sz="3600" b="1" u="sng" dirty="0">
                <a:ln>
                  <a:solidFill>
                    <a:srgbClr val="002060"/>
                  </a:solidFill>
                </a:ln>
                <a:solidFill>
                  <a:srgbClr val="B8003D"/>
                </a:solidFill>
              </a:rPr>
              <a:t>the underlying cause of apostate worship</a:t>
            </a:r>
            <a:r>
              <a:rPr lang="en-US" sz="3600" dirty="0">
                <a:ln>
                  <a:solidFill>
                    <a:srgbClr val="002060"/>
                  </a:solidFill>
                </a:ln>
              </a:rPr>
              <a:t>.  This led to unlawful marriages to daughters of strange gods that did not give up their idolatry.  </a:t>
            </a:r>
          </a:p>
          <a:p>
            <a:pPr>
              <a:lnSpc>
                <a:spcPct val="120000"/>
              </a:lnSpc>
            </a:pPr>
            <a:r>
              <a:rPr lang="en-US" sz="3600" b="1" dirty="0">
                <a:solidFill>
                  <a:srgbClr val="006600"/>
                </a:solidFill>
              </a:rPr>
              <a:t>Barnes’ notes:  </a:t>
            </a:r>
            <a:r>
              <a:rPr lang="en-US" sz="3600" b="1" dirty="0">
                <a:solidFill>
                  <a:srgbClr val="C00000"/>
                </a:solidFill>
              </a:rPr>
              <a:t>“Hence, the Jews say, ‘He that </a:t>
            </a:r>
            <a:r>
              <a:rPr lang="en-US" sz="3600" b="1" dirty="0" err="1">
                <a:solidFill>
                  <a:srgbClr val="C00000"/>
                </a:solidFill>
              </a:rPr>
              <a:t>marrieth</a:t>
            </a:r>
            <a:r>
              <a:rPr lang="en-US" sz="3600" b="1" dirty="0">
                <a:solidFill>
                  <a:srgbClr val="C00000"/>
                </a:solidFill>
              </a:rPr>
              <a:t> a </a:t>
            </a:r>
            <a:br>
              <a:rPr lang="en-US" sz="3600" b="1" dirty="0">
                <a:solidFill>
                  <a:srgbClr val="C00000"/>
                </a:solidFill>
              </a:rPr>
            </a:br>
            <a:r>
              <a:rPr lang="en-US" sz="3600" b="1" dirty="0">
                <a:solidFill>
                  <a:srgbClr val="C00000"/>
                </a:solidFill>
              </a:rPr>
              <a:t>pagan woman is, as if he made himself son-in-law to an idol.’ ”</a:t>
            </a:r>
          </a:p>
          <a:p>
            <a:pPr>
              <a:lnSpc>
                <a:spcPct val="120000"/>
              </a:lnSpc>
            </a:pPr>
            <a:r>
              <a:rPr lang="en-US" sz="3600" b="1" dirty="0">
                <a:gradFill flip="none" rotWithShape="1">
                  <a:gsLst>
                    <a:gs pos="47000">
                      <a:srgbClr val="FF7A00"/>
                    </a:gs>
                    <a:gs pos="88000">
                      <a:srgbClr val="FF0300"/>
                    </a:gs>
                    <a:gs pos="9000">
                      <a:srgbClr val="4D0808"/>
                    </a:gs>
                  </a:gsLst>
                  <a:lin ang="0" scaled="1"/>
                  <a:tileRect/>
                </a:gradFill>
                <a:latin typeface="Comic Sans MS" pitchFamily="66" charset="0"/>
              </a:rPr>
              <a:t>What about being in relationship with the calendar </a:t>
            </a:r>
            <a:br>
              <a:rPr lang="en-US" sz="3600" b="1" dirty="0">
                <a:gradFill flip="none" rotWithShape="1">
                  <a:gsLst>
                    <a:gs pos="47000">
                      <a:srgbClr val="FF7A00"/>
                    </a:gs>
                    <a:gs pos="88000">
                      <a:srgbClr val="FF0300"/>
                    </a:gs>
                    <a:gs pos="9000">
                      <a:srgbClr val="4D0808"/>
                    </a:gs>
                  </a:gsLst>
                  <a:lin ang="0" scaled="1"/>
                  <a:tileRect/>
                </a:gradFill>
                <a:latin typeface="Comic Sans MS" pitchFamily="66" charset="0"/>
              </a:rPr>
            </a:br>
            <a:r>
              <a:rPr lang="en-US" sz="3600" b="1" dirty="0">
                <a:gradFill flip="none" rotWithShape="1">
                  <a:gsLst>
                    <a:gs pos="47000">
                      <a:srgbClr val="FF7A00"/>
                    </a:gs>
                    <a:gs pos="88000">
                      <a:srgbClr val="FF0300"/>
                    </a:gs>
                    <a:gs pos="9000">
                      <a:srgbClr val="4D0808"/>
                    </a:gs>
                  </a:gsLst>
                  <a:lin ang="0" scaled="1"/>
                  <a:tileRect/>
                </a:gradFill>
                <a:latin typeface="Comic Sans MS" pitchFamily="66" charset="0"/>
              </a:rPr>
              <a:t>of pagan gods?    … Is this any different? …  </a:t>
            </a:r>
            <a:br>
              <a:rPr lang="en-US" sz="3600" b="1" dirty="0">
                <a:gradFill flip="none" rotWithShape="1">
                  <a:gsLst>
                    <a:gs pos="47000">
                      <a:srgbClr val="FF7A00"/>
                    </a:gs>
                    <a:gs pos="88000">
                      <a:srgbClr val="FF0300"/>
                    </a:gs>
                    <a:gs pos="9000">
                      <a:srgbClr val="4D0808"/>
                    </a:gs>
                  </a:gsLst>
                  <a:lin ang="0" scaled="1"/>
                  <a:tileRect/>
                </a:gradFill>
                <a:latin typeface="Comic Sans MS" pitchFamily="66" charset="0"/>
              </a:rPr>
            </a:br>
            <a:r>
              <a:rPr lang="en-US" sz="3600" b="1" dirty="0">
                <a:gradFill flip="none" rotWithShape="1">
                  <a:gsLst>
                    <a:gs pos="47000">
                      <a:srgbClr val="FF7A00"/>
                    </a:gs>
                    <a:gs pos="88000">
                      <a:srgbClr val="FF0300"/>
                    </a:gs>
                    <a:gs pos="9000">
                      <a:srgbClr val="4D0808"/>
                    </a:gs>
                  </a:gsLst>
                  <a:lin ang="0" scaled="1"/>
                  <a:tileRect/>
                </a:gradFill>
                <a:latin typeface="Comic Sans MS" pitchFamily="66" charset="0"/>
              </a:rPr>
              <a:t>Did Judah forfeit her authority long ago?  </a:t>
            </a:r>
            <a:br>
              <a:rPr lang="en-US" sz="3600" b="1" dirty="0">
                <a:gradFill flip="none" rotWithShape="1">
                  <a:gsLst>
                    <a:gs pos="47000">
                      <a:srgbClr val="FF7A00"/>
                    </a:gs>
                    <a:gs pos="88000">
                      <a:srgbClr val="FF0300"/>
                    </a:gs>
                    <a:gs pos="9000">
                      <a:srgbClr val="4D0808"/>
                    </a:gs>
                  </a:gsLst>
                  <a:lin ang="0" scaled="1"/>
                  <a:tileRect/>
                </a:gradFill>
                <a:latin typeface="Comic Sans MS" pitchFamily="66" charset="0"/>
              </a:rPr>
            </a:br>
            <a:r>
              <a:rPr lang="en-US" sz="3600" b="1" dirty="0">
                <a:gradFill flip="none" rotWithShape="1">
                  <a:gsLst>
                    <a:gs pos="47000">
                      <a:srgbClr val="FF7A00"/>
                    </a:gs>
                    <a:gs pos="88000">
                      <a:srgbClr val="FF0300"/>
                    </a:gs>
                    <a:gs pos="9000">
                      <a:srgbClr val="4D0808"/>
                    </a:gs>
                  </a:gsLst>
                  <a:lin ang="0" scaled="1"/>
                  <a:tileRect/>
                </a:gradFill>
                <a:latin typeface="Comic Sans MS" pitchFamily="66" charset="0"/>
              </a:rPr>
              <a:t>Does Judah condemn herself?</a:t>
            </a:r>
          </a:p>
        </p:txBody>
      </p:sp>
      <p:sp>
        <p:nvSpPr>
          <p:cNvPr id="13" name="Content Placeholder 2"/>
          <p:cNvSpPr txBox="1">
            <a:spLocks/>
          </p:cNvSpPr>
          <p:nvPr/>
        </p:nvSpPr>
        <p:spPr>
          <a:xfrm>
            <a:off x="5085080" y="270186"/>
            <a:ext cx="6649720" cy="1295400"/>
          </a:xfrm>
          <a:prstGeom prst="rect">
            <a:avLst/>
          </a:prstGeom>
          <a:blipFill dpi="0" rotWithShape="1">
            <a:blip r:embed="rId4">
              <a:extLst>
                <a:ext uri="{28A0092B-C50C-407E-A947-70E740481C1C}">
                  <a14:useLocalDpi xmlns:a14="http://schemas.microsoft.com/office/drawing/2010/main"/>
                </a:ext>
              </a:extLst>
            </a:blip>
            <a:srcRect/>
            <a:stretch>
              <a:fillRect/>
            </a:stretch>
          </a:blipFill>
          <a:ln w="57150">
            <a:gradFill flip="none" rotWithShape="1">
              <a:gsLst>
                <a:gs pos="0">
                  <a:srgbClr val="FFF200">
                    <a:lumMod val="37000"/>
                    <a:lumOff val="63000"/>
                  </a:srgbClr>
                </a:gs>
                <a:gs pos="45000">
                  <a:srgbClr val="FF7A00"/>
                </a:gs>
                <a:gs pos="70000">
                  <a:srgbClr val="FF0300"/>
                </a:gs>
                <a:gs pos="100000">
                  <a:srgbClr val="4D0808"/>
                </a:gs>
              </a:gsLst>
              <a:lin ang="13500000" scaled="1"/>
              <a:tileRect/>
            </a:gradFill>
          </a:ln>
          <a:scene3d>
            <a:camera prst="orthographicFront"/>
            <a:lightRig rig="threePt" dir="t"/>
          </a:scene3d>
          <a:sp3d>
            <a:bevelT w="152400" h="50800" prst="softRound"/>
          </a:sp3d>
        </p:spPr>
        <p:txBody>
          <a:bodyPr vert="horz" lIns="91440" tIns="45720" rIns="91440" bIns="45720" rtlCol="0">
            <a:noAutofit/>
            <a:sp3d extrusionH="57150">
              <a:bevelT w="38100" h="38100" prst="angle"/>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b="1" dirty="0">
                <a:ln>
                  <a:solidFill>
                    <a:srgbClr val="002060"/>
                  </a:solidFill>
                </a:ln>
                <a:solidFill>
                  <a:srgbClr val="FADA7A"/>
                </a:solidFill>
              </a:rPr>
              <a:t>Would Malachi endorse </a:t>
            </a:r>
            <a:br>
              <a:rPr lang="en-US" sz="4400" b="1" dirty="0">
                <a:ln>
                  <a:solidFill>
                    <a:srgbClr val="002060"/>
                  </a:solidFill>
                </a:ln>
                <a:solidFill>
                  <a:srgbClr val="FADA7A"/>
                </a:solidFill>
              </a:rPr>
            </a:br>
            <a:r>
              <a:rPr lang="en-US" sz="4400" b="1" dirty="0">
                <a:ln>
                  <a:solidFill>
                    <a:srgbClr val="002060"/>
                  </a:solidFill>
                </a:ln>
                <a:solidFill>
                  <a:srgbClr val="FADA7A"/>
                </a:solidFill>
              </a:rPr>
              <a:t>Judah as “the” Lawgiver?</a:t>
            </a:r>
          </a:p>
        </p:txBody>
      </p:sp>
      <p:sp>
        <p:nvSpPr>
          <p:cNvPr id="14" name="Content Placeholder 2"/>
          <p:cNvSpPr txBox="1">
            <a:spLocks/>
          </p:cNvSpPr>
          <p:nvPr/>
        </p:nvSpPr>
        <p:spPr>
          <a:xfrm>
            <a:off x="495300" y="1952466"/>
            <a:ext cx="4114800" cy="4067334"/>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100" b="1" dirty="0">
                <a:ln w="1905">
                  <a:solidFill>
                    <a:srgbClr val="002060"/>
                  </a:solidFill>
                </a:ln>
                <a:solidFill>
                  <a:srgbClr val="B8003D"/>
                </a:solidFill>
                <a:effectLst>
                  <a:innerShdw blurRad="69850" dist="43180" dir="5400000">
                    <a:srgbClr val="000000">
                      <a:alpha val="65000"/>
                    </a:srgbClr>
                  </a:innerShdw>
                </a:effectLst>
              </a:rPr>
              <a:t>Mal 2:11</a:t>
            </a:r>
          </a:p>
          <a:p>
            <a:pPr marL="0" indent="0">
              <a:buNone/>
            </a:pPr>
            <a:endParaRPr lang="en-US" sz="5100" b="1" dirty="0"/>
          </a:p>
          <a:p>
            <a:pPr marL="0" indent="0">
              <a:buNone/>
            </a:pPr>
            <a:endParaRPr lang="en-US" sz="5900" b="1" dirty="0"/>
          </a:p>
          <a:p>
            <a:pPr marL="0" indent="0">
              <a:lnSpc>
                <a:spcPct val="120000"/>
              </a:lnSpc>
              <a:buNone/>
            </a:pPr>
            <a:r>
              <a:rPr lang="en-US" sz="4600" b="1" dirty="0">
                <a:ln w="1905">
                  <a:solidFill>
                    <a:srgbClr val="002060"/>
                  </a:solidFill>
                </a:ln>
                <a:solidFill>
                  <a:srgbClr val="FFC000"/>
                </a:solidFill>
                <a:effectLst>
                  <a:glow rad="127000">
                    <a:srgbClr val="92D050"/>
                  </a:glow>
                  <a:innerShdw blurRad="69850" dist="43180" dir="5400000">
                    <a:srgbClr val="000000">
                      <a:alpha val="65000"/>
                    </a:srgbClr>
                  </a:innerShdw>
                </a:effectLst>
              </a:rPr>
              <a:t>Judah</a:t>
            </a:r>
            <a:r>
              <a:rPr lang="en-US" sz="4600" b="1" dirty="0">
                <a:ln w="1905">
                  <a:solidFill>
                    <a:srgbClr val="002060"/>
                  </a:solidFill>
                </a:ln>
                <a:solidFill>
                  <a:schemeClr val="accent2">
                    <a:lumMod val="75000"/>
                  </a:schemeClr>
                </a:solidFill>
                <a:effectLst>
                  <a:glow rad="127000">
                    <a:srgbClr val="92D050"/>
                  </a:glow>
                  <a:innerShdw blurRad="69850" dist="43180" dir="5400000">
                    <a:srgbClr val="000000">
                      <a:alpha val="65000"/>
                    </a:srgbClr>
                  </a:innerShdw>
                </a:effectLst>
              </a:rPr>
              <a:t> </a:t>
            </a:r>
            <a:r>
              <a:rPr lang="en-US" sz="4600" b="1" dirty="0">
                <a:ln w="1905">
                  <a:solidFill>
                    <a:srgbClr val="002060"/>
                  </a:solidFill>
                </a:ln>
                <a:solidFill>
                  <a:schemeClr val="accent2">
                    <a:lumMod val="75000"/>
                  </a:schemeClr>
                </a:solidFill>
                <a:effectLst>
                  <a:glow rad="127000">
                    <a:schemeClr val="accent4">
                      <a:lumMod val="75000"/>
                    </a:schemeClr>
                  </a:glow>
                  <a:innerShdw blurRad="69850" dist="43180" dir="5400000">
                    <a:srgbClr val="000000">
                      <a:alpha val="65000"/>
                    </a:srgbClr>
                  </a:innerShdw>
                </a:effectLst>
              </a:rPr>
              <a:t>hath</a:t>
            </a:r>
            <a:r>
              <a:rPr lang="en-US" sz="4600" b="1" dirty="0">
                <a:ln w="1905">
                  <a:solidFill>
                    <a:srgbClr val="002060"/>
                  </a:solidFill>
                </a:ln>
                <a:solidFill>
                  <a:schemeClr val="accent2">
                    <a:lumMod val="75000"/>
                  </a:schemeClr>
                </a:solidFill>
                <a:effectLst>
                  <a:glow rad="127000">
                    <a:srgbClr val="92D050"/>
                  </a:glow>
                  <a:innerShdw blurRad="69850" dist="43180" dir="5400000">
                    <a:srgbClr val="000000">
                      <a:alpha val="65000"/>
                    </a:srgbClr>
                  </a:innerShdw>
                </a:effectLst>
              </a:rPr>
              <a:t> </a:t>
            </a:r>
            <a:r>
              <a:rPr lang="en-US" sz="4600" b="1" dirty="0">
                <a:ln w="1905">
                  <a:solidFill>
                    <a:srgbClr val="002060"/>
                  </a:solidFill>
                </a:ln>
                <a:solidFill>
                  <a:schemeClr val="accent2">
                    <a:lumMod val="75000"/>
                  </a:schemeClr>
                </a:solidFill>
                <a:effectLst>
                  <a:innerShdw blurRad="69850" dist="43180" dir="5400000">
                    <a:srgbClr val="000000">
                      <a:alpha val="65000"/>
                    </a:srgbClr>
                  </a:innerShdw>
                </a:effectLst>
              </a:rPr>
              <a:t>dealt </a:t>
            </a:r>
            <a:r>
              <a:rPr lang="en-US" sz="4600" b="1" dirty="0">
                <a:ln w="1905">
                  <a:solidFill>
                    <a:srgbClr val="002060"/>
                  </a:solidFill>
                </a:ln>
                <a:solidFill>
                  <a:srgbClr val="FFC000"/>
                </a:solidFill>
                <a:effectLst>
                  <a:innerShdw blurRad="69850" dist="43180" dir="5400000">
                    <a:srgbClr val="000000">
                      <a:alpha val="65000"/>
                    </a:srgbClr>
                  </a:innerShdw>
                </a:effectLst>
              </a:rPr>
              <a:t>treacherously, </a:t>
            </a:r>
            <a:r>
              <a:rPr lang="en-US" sz="4600" b="1" dirty="0">
                <a:ln w="1905">
                  <a:solidFill>
                    <a:srgbClr val="002060"/>
                  </a:solidFill>
                </a:ln>
                <a:solidFill>
                  <a:schemeClr val="accent2">
                    <a:lumMod val="75000"/>
                  </a:schemeClr>
                </a:solidFill>
                <a:effectLst>
                  <a:innerShdw blurRad="69850" dist="43180" dir="5400000">
                    <a:srgbClr val="000000">
                      <a:alpha val="65000"/>
                    </a:srgbClr>
                  </a:innerShdw>
                </a:effectLst>
              </a:rPr>
              <a:t>and an </a:t>
            </a:r>
            <a:r>
              <a:rPr lang="en-US" sz="4600" b="1" dirty="0">
                <a:ln w="1905">
                  <a:solidFill>
                    <a:srgbClr val="002060"/>
                  </a:solidFill>
                </a:ln>
                <a:solidFill>
                  <a:srgbClr val="FFC000"/>
                </a:solidFill>
                <a:effectLst>
                  <a:innerShdw blurRad="69850" dist="43180" dir="5400000">
                    <a:srgbClr val="000000">
                      <a:alpha val="65000"/>
                    </a:srgbClr>
                  </a:innerShdw>
                </a:effectLst>
              </a:rPr>
              <a:t>abomination</a:t>
            </a:r>
            <a:r>
              <a:rPr lang="en-US" sz="4600" b="1" dirty="0">
                <a:ln w="1905">
                  <a:solidFill>
                    <a:srgbClr val="002060"/>
                  </a:solidFill>
                </a:ln>
                <a:solidFill>
                  <a:schemeClr val="accent2">
                    <a:lumMod val="75000"/>
                  </a:schemeClr>
                </a:solidFill>
                <a:effectLst>
                  <a:innerShdw blurRad="69850" dist="43180" dir="5400000">
                    <a:srgbClr val="000000">
                      <a:alpha val="65000"/>
                    </a:srgbClr>
                  </a:innerShdw>
                </a:effectLst>
              </a:rPr>
              <a:t> is committed in Israel and in Jerusalem; for Judah hath </a:t>
            </a:r>
            <a:r>
              <a:rPr lang="en-US" sz="4600" b="1" dirty="0">
                <a:ln w="1905">
                  <a:solidFill>
                    <a:srgbClr val="002060"/>
                  </a:solidFill>
                </a:ln>
                <a:solidFill>
                  <a:srgbClr val="FFC000"/>
                </a:solidFill>
                <a:effectLst>
                  <a:innerShdw blurRad="69850" dist="43180" dir="5400000">
                    <a:srgbClr val="000000">
                      <a:alpha val="65000"/>
                    </a:srgbClr>
                  </a:innerShdw>
                </a:effectLst>
              </a:rPr>
              <a:t>profaned the holiness </a:t>
            </a:r>
            <a:r>
              <a:rPr lang="en-US" sz="4600" b="1" dirty="0">
                <a:ln w="1905">
                  <a:solidFill>
                    <a:srgbClr val="002060"/>
                  </a:solidFill>
                </a:ln>
                <a:solidFill>
                  <a:schemeClr val="accent2">
                    <a:lumMod val="75000"/>
                  </a:schemeClr>
                </a:solidFill>
                <a:effectLst>
                  <a:innerShdw blurRad="69850" dist="43180" dir="5400000">
                    <a:srgbClr val="000000">
                      <a:alpha val="65000"/>
                    </a:srgbClr>
                  </a:innerShdw>
                </a:effectLst>
              </a:rPr>
              <a:t>of Yahuah which he loved, and</a:t>
            </a:r>
            <a:br>
              <a:rPr lang="en-US" sz="4600" b="1" dirty="0">
                <a:ln w="1905">
                  <a:solidFill>
                    <a:srgbClr val="002060"/>
                  </a:solidFill>
                </a:ln>
                <a:solidFill>
                  <a:schemeClr val="accent2">
                    <a:lumMod val="75000"/>
                  </a:schemeClr>
                </a:solidFill>
                <a:effectLst>
                  <a:innerShdw blurRad="69850" dist="43180" dir="5400000">
                    <a:srgbClr val="000000">
                      <a:alpha val="65000"/>
                    </a:srgbClr>
                  </a:innerShdw>
                </a:effectLst>
              </a:rPr>
            </a:br>
            <a:r>
              <a:rPr lang="en-US" sz="4600" b="1" dirty="0">
                <a:ln w="1905">
                  <a:solidFill>
                    <a:srgbClr val="002060"/>
                  </a:solidFill>
                </a:ln>
                <a:solidFill>
                  <a:schemeClr val="accent2">
                    <a:lumMod val="75000"/>
                  </a:schemeClr>
                </a:solidFill>
                <a:effectLst>
                  <a:innerShdw blurRad="69850" dist="43180" dir="5400000">
                    <a:srgbClr val="000000">
                      <a:alpha val="65000"/>
                    </a:srgbClr>
                  </a:innerShdw>
                </a:effectLst>
              </a:rPr>
              <a:t>hath </a:t>
            </a:r>
            <a:r>
              <a:rPr lang="en-US" sz="4600" b="1" dirty="0">
                <a:ln w="1905">
                  <a:solidFill>
                    <a:srgbClr val="002060"/>
                  </a:solidFill>
                </a:ln>
                <a:solidFill>
                  <a:srgbClr val="FFC000"/>
                </a:solidFill>
                <a:effectLst>
                  <a:glow rad="127000">
                    <a:srgbClr val="92D050"/>
                  </a:glow>
                  <a:innerShdw blurRad="69850" dist="43180" dir="5400000">
                    <a:srgbClr val="000000">
                      <a:alpha val="65000"/>
                    </a:srgbClr>
                  </a:innerShdw>
                </a:effectLst>
              </a:rPr>
              <a:t>married the daughter[s] </a:t>
            </a:r>
            <a:br>
              <a:rPr lang="en-US" sz="4600" b="1" dirty="0">
                <a:ln w="1905">
                  <a:solidFill>
                    <a:srgbClr val="002060"/>
                  </a:solidFill>
                </a:ln>
                <a:solidFill>
                  <a:srgbClr val="FFC000"/>
                </a:solidFill>
                <a:effectLst>
                  <a:glow rad="127000">
                    <a:srgbClr val="92D050"/>
                  </a:glow>
                  <a:innerShdw blurRad="69850" dist="43180" dir="5400000">
                    <a:srgbClr val="000000">
                      <a:alpha val="65000"/>
                    </a:srgbClr>
                  </a:innerShdw>
                </a:effectLst>
              </a:rPr>
            </a:br>
            <a:r>
              <a:rPr lang="en-US" sz="4600" b="1" dirty="0">
                <a:ln w="1905">
                  <a:solidFill>
                    <a:srgbClr val="002060"/>
                  </a:solidFill>
                </a:ln>
                <a:solidFill>
                  <a:srgbClr val="FFC000"/>
                </a:solidFill>
                <a:effectLst>
                  <a:glow rad="127000">
                    <a:srgbClr val="92D050"/>
                  </a:glow>
                  <a:innerShdw blurRad="69850" dist="43180" dir="5400000">
                    <a:srgbClr val="000000">
                      <a:alpha val="65000"/>
                    </a:srgbClr>
                  </a:innerShdw>
                </a:effectLst>
              </a:rPr>
              <a:t>of a strange god.</a:t>
            </a:r>
          </a:p>
        </p:txBody>
      </p:sp>
      <p:sp>
        <p:nvSpPr>
          <p:cNvPr id="16" name="Rectangle 15"/>
          <p:cNvSpPr/>
          <p:nvPr/>
        </p:nvSpPr>
        <p:spPr>
          <a:xfrm>
            <a:off x="4790440" y="4008120"/>
            <a:ext cx="7239000" cy="674053"/>
          </a:xfrm>
          <a:prstGeom prst="rect">
            <a:avLst/>
          </a:prstGeom>
          <a:noFill/>
          <a:ln w="5715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2" descr="C:\Users\Rae\Desktop\finger point.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rot="8297429" flipV="1">
            <a:off x="11089248" y="3438531"/>
            <a:ext cx="1797114" cy="103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171264"/>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1750"/>
                                        <p:tgtEl>
                                          <p:spTgt spid="14">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4">
                                            <p:txEl>
                                              <p:pRg st="3" end="3"/>
                                            </p:txEl>
                                          </p:spTgt>
                                        </p:tgtEl>
                                        <p:attrNameLst>
                                          <p:attrName>style.visibility</p:attrName>
                                        </p:attrNameLst>
                                      </p:cBhvr>
                                      <p:to>
                                        <p:strVal val="visible"/>
                                      </p:to>
                                    </p:set>
                                    <p:animEffect transition="in" filter="wipe(left)">
                                      <p:cBhvr>
                                        <p:cTn id="10" dur="1750"/>
                                        <p:tgtEl>
                                          <p:spTgt spid="14">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6" presetClass="emph" presetSubtype="0" fill="hold" nodeType="clickEffect">
                                  <p:stCondLst>
                                    <p:cond delay="0"/>
                                  </p:stCondLst>
                                  <p:iterate type="lt">
                                    <p:tmPct val="10000"/>
                                  </p:iterate>
                                  <p:childTnLst>
                                    <p:animScale>
                                      <p:cBhvr>
                                        <p:cTn id="14" dur="250" autoRev="1" fill="hold">
                                          <p:stCondLst>
                                            <p:cond delay="0"/>
                                          </p:stCondLst>
                                        </p:cTn>
                                        <p:tgtEl>
                                          <p:spTgt spid="13">
                                            <p:txEl>
                                              <p:pRg st="0" end="0"/>
                                            </p:txEl>
                                          </p:spTgt>
                                        </p:tgtEl>
                                      </p:cBhvr>
                                      <p:to x="80000" y="100000"/>
                                    </p:animScale>
                                    <p:anim by="(#ppt_w*0.10)" calcmode="lin" valueType="num">
                                      <p:cBhvr>
                                        <p:cTn id="15" dur="250" autoRev="1" fill="hold">
                                          <p:stCondLst>
                                            <p:cond delay="0"/>
                                          </p:stCondLst>
                                        </p:cTn>
                                        <p:tgtEl>
                                          <p:spTgt spid="13">
                                            <p:txEl>
                                              <p:pRg st="0" end="0"/>
                                            </p:txEl>
                                          </p:spTgt>
                                        </p:tgtEl>
                                        <p:attrNameLst>
                                          <p:attrName>ppt_x</p:attrName>
                                        </p:attrNameLst>
                                      </p:cBhvr>
                                    </p:anim>
                                    <p:anim by="(-#ppt_w*0.10)" calcmode="lin" valueType="num">
                                      <p:cBhvr>
                                        <p:cTn id="16" dur="250" autoRev="1" fill="hold">
                                          <p:stCondLst>
                                            <p:cond delay="0"/>
                                          </p:stCondLst>
                                        </p:cTn>
                                        <p:tgtEl>
                                          <p:spTgt spid="13">
                                            <p:txEl>
                                              <p:pRg st="0" end="0"/>
                                            </p:txEl>
                                          </p:spTgt>
                                        </p:tgtEl>
                                        <p:attrNameLst>
                                          <p:attrName>ppt_y</p:attrName>
                                        </p:attrNameLst>
                                      </p:cBhvr>
                                    </p:anim>
                                    <p:animRot by="-480000">
                                      <p:cBhvr>
                                        <p:cTn id="17" dur="250" autoRev="1" fill="hold">
                                          <p:stCondLst>
                                            <p:cond delay="0"/>
                                          </p:stCondLst>
                                        </p:cTn>
                                        <p:tgtEl>
                                          <p:spTgt spid="13">
                                            <p:txEl>
                                              <p:pRg st="0" end="0"/>
                                            </p:txEl>
                                          </p:spTgt>
                                        </p:tgtEl>
                                        <p:attrNameLst>
                                          <p:attrName>r</p:attrName>
                                        </p:attrNameLst>
                                      </p:cBhvr>
                                    </p:animRot>
                                  </p:childTnLst>
                                </p:cTn>
                              </p:par>
                            </p:childTnLst>
                          </p:cTn>
                        </p:par>
                        <p:par>
                          <p:cTn id="18" fill="hold">
                            <p:stCondLst>
                              <p:cond delay="2450"/>
                            </p:stCondLst>
                            <p:childTnLst>
                              <p:par>
                                <p:cTn id="19" presetID="22" presetClass="entr" presetSubtype="1" fill="hold" nodeType="afterEffect">
                                  <p:stCondLst>
                                    <p:cond delay="125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wipe(up)">
                                      <p:cBhvr>
                                        <p:cTn id="21" dur="10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2">
                                            <p:txEl>
                                              <p:pRg st="1" end="1"/>
                                            </p:txEl>
                                          </p:spTgt>
                                        </p:tgtEl>
                                        <p:attrNameLst>
                                          <p:attrName>style.visibility</p:attrName>
                                        </p:attrNameLst>
                                      </p:cBhvr>
                                      <p:to>
                                        <p:strVal val="visible"/>
                                      </p:to>
                                    </p:set>
                                    <p:animEffect transition="in" filter="wipe(left)">
                                      <p:cBhvr>
                                        <p:cTn id="26" dur="1750"/>
                                        <p:tgtEl>
                                          <p:spTgt spid="12">
                                            <p:txEl>
                                              <p:pRg st="1" end="1"/>
                                            </p:txEl>
                                          </p:spTgt>
                                        </p:tgtEl>
                                      </p:cBhvr>
                                    </p:animEffect>
                                  </p:childTnLst>
                                </p:cTn>
                              </p:par>
                            </p:childTnLst>
                          </p:cTn>
                        </p:par>
                        <p:par>
                          <p:cTn id="27" fill="hold">
                            <p:stCondLst>
                              <p:cond delay="1750"/>
                            </p:stCondLst>
                            <p:childTnLst>
                              <p:par>
                                <p:cTn id="28" presetID="47" presetClass="entr" presetSubtype="0" fill="hold" nodeType="afterEffect">
                                  <p:stCondLst>
                                    <p:cond delay="100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000"/>
                                        <p:tgtEl>
                                          <p:spTgt spid="15"/>
                                        </p:tgtEl>
                                      </p:cBhvr>
                                    </p:animEffect>
                                    <p:anim calcmode="lin" valueType="num">
                                      <p:cBhvr>
                                        <p:cTn id="31" dur="1000" fill="hold"/>
                                        <p:tgtEl>
                                          <p:spTgt spid="15"/>
                                        </p:tgtEl>
                                        <p:attrNameLst>
                                          <p:attrName>ppt_x</p:attrName>
                                        </p:attrNameLst>
                                      </p:cBhvr>
                                      <p:tavLst>
                                        <p:tav tm="0">
                                          <p:val>
                                            <p:strVal val="#ppt_x"/>
                                          </p:val>
                                        </p:tav>
                                        <p:tav tm="100000">
                                          <p:val>
                                            <p:strVal val="#ppt_x"/>
                                          </p:val>
                                        </p:tav>
                                      </p:tavLst>
                                    </p:anim>
                                    <p:anim calcmode="lin" valueType="num">
                                      <p:cBhvr>
                                        <p:cTn id="3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2">
                                            <p:txEl>
                                              <p:pRg st="2" end="2"/>
                                            </p:txEl>
                                          </p:spTgt>
                                        </p:tgtEl>
                                        <p:attrNameLst>
                                          <p:attrName>style.visibility</p:attrName>
                                        </p:attrNameLst>
                                      </p:cBhvr>
                                      <p:to>
                                        <p:strVal val="visible"/>
                                      </p:to>
                                    </p:set>
                                    <p:animEffect transition="in" filter="fade">
                                      <p:cBhvr>
                                        <p:cTn id="37" dur="1000"/>
                                        <p:tgtEl>
                                          <p:spTgt spid="12">
                                            <p:txEl>
                                              <p:pRg st="2" end="2"/>
                                            </p:txEl>
                                          </p:spTgt>
                                        </p:tgtEl>
                                      </p:cBhvr>
                                    </p:animEffect>
                                    <p:anim calcmode="lin" valueType="num">
                                      <p:cBhvr>
                                        <p:cTn id="38"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9"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wipe(left)">
                                      <p:cBhvr>
                                        <p:cTn id="44" dur="225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Slide Number Placeholder 1"/>
          <p:cNvSpPr txBox="1">
            <a:spLocks/>
          </p:cNvSpPr>
          <p:nvPr/>
        </p:nvSpPr>
        <p:spPr>
          <a:xfrm>
            <a:off x="9387840" y="646684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400" b="1" smtClean="0">
                <a:solidFill>
                  <a:srgbClr val="713A1F"/>
                </a:solidFill>
              </a:rPr>
              <a:pPr algn="r"/>
              <a:t>98</a:t>
            </a:fld>
            <a:endParaRPr lang="en-US" b="1" dirty="0">
              <a:solidFill>
                <a:srgbClr val="713A1F"/>
              </a:solidFill>
            </a:endParaRPr>
          </a:p>
        </p:txBody>
      </p:sp>
      <p:pic>
        <p:nvPicPr>
          <p:cNvPr id="7" name="Picture 2" descr="C:\Users\Rae\Desktop\Yausha as lawgiver.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91600" y="269875"/>
            <a:ext cx="2590800" cy="329305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12" name="Content Placeholder 4"/>
          <p:cNvSpPr txBox="1">
            <a:spLocks/>
          </p:cNvSpPr>
          <p:nvPr/>
        </p:nvSpPr>
        <p:spPr>
          <a:xfrm>
            <a:off x="8727178" y="3581400"/>
            <a:ext cx="3388622" cy="2133600"/>
          </a:xfrm>
          <a:prstGeom prst="rect">
            <a:avLst/>
          </a:prstGeom>
        </p:spPr>
        <p:txBody>
          <a:bodyPr vert="horz" lIns="91440" tIns="45720" rIns="91440" bIns="45720" rtlCol="0">
            <a:normAutofit fontScale="62500" lnSpcReduction="20000"/>
            <a:scene3d>
              <a:camera prst="orthographicFront"/>
              <a:lightRig rig="threePt" dir="t"/>
            </a:scene3d>
            <a:sp3d extrusionH="57150">
              <a:bevelT w="38100" h="38100"/>
            </a:sp3d>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4500" b="1" dirty="0">
                <a:ln>
                  <a:solidFill>
                    <a:srgbClr val="002060"/>
                  </a:solidFill>
                </a:ln>
                <a:solidFill>
                  <a:srgbClr val="7030A0"/>
                </a:solidFill>
              </a:rPr>
              <a:t>Isaiah 33:22   </a:t>
            </a:r>
          </a:p>
          <a:p>
            <a:pPr>
              <a:lnSpc>
                <a:spcPct val="120000"/>
              </a:lnSpc>
            </a:pPr>
            <a:r>
              <a:rPr lang="en-US" sz="3600" b="1" dirty="0">
                <a:solidFill>
                  <a:srgbClr val="0070C0"/>
                </a:solidFill>
              </a:rPr>
              <a:t>For </a:t>
            </a:r>
            <a:r>
              <a:rPr lang="en-US" sz="3600" b="1" dirty="0">
                <a:ln>
                  <a:solidFill>
                    <a:srgbClr val="FF00FF"/>
                  </a:solidFill>
                </a:ln>
                <a:solidFill>
                  <a:srgbClr val="4827BF"/>
                </a:solidFill>
                <a:effectLst>
                  <a:glow rad="127000">
                    <a:srgbClr val="66FFFF"/>
                  </a:glow>
                </a:effectLst>
              </a:rPr>
              <a:t>YAHUAH</a:t>
            </a:r>
            <a:r>
              <a:rPr lang="en-US" sz="3600" b="1" dirty="0">
                <a:solidFill>
                  <a:srgbClr val="0070C0"/>
                </a:solidFill>
              </a:rPr>
              <a:t> is our judge, </a:t>
            </a:r>
            <a:r>
              <a:rPr lang="en-US" sz="3600" b="1" dirty="0">
                <a:ln>
                  <a:solidFill>
                    <a:srgbClr val="FF00FF"/>
                  </a:solidFill>
                </a:ln>
                <a:solidFill>
                  <a:srgbClr val="4827BF"/>
                </a:solidFill>
                <a:effectLst>
                  <a:glow rad="127000">
                    <a:srgbClr val="66FFFF"/>
                  </a:glow>
                </a:effectLst>
              </a:rPr>
              <a:t>YAHUAH</a:t>
            </a:r>
            <a:r>
              <a:rPr lang="en-US" sz="3600" b="1" dirty="0">
                <a:solidFill>
                  <a:srgbClr val="0070C0"/>
                </a:solidFill>
              </a:rPr>
              <a:t> is our </a:t>
            </a:r>
            <a:r>
              <a:rPr lang="en-US" sz="3600" b="1" u="sng" dirty="0">
                <a:solidFill>
                  <a:srgbClr val="0070C0"/>
                </a:solidFill>
                <a:effectLst>
                  <a:glow rad="228600">
                    <a:schemeClr val="accent2">
                      <a:satMod val="175000"/>
                      <a:alpha val="40000"/>
                    </a:schemeClr>
                  </a:glow>
                </a:effectLst>
              </a:rPr>
              <a:t>lawgiver</a:t>
            </a:r>
            <a:r>
              <a:rPr lang="en-US" sz="3600" b="1" dirty="0">
                <a:solidFill>
                  <a:srgbClr val="0070C0"/>
                </a:solidFill>
              </a:rPr>
              <a:t>, </a:t>
            </a:r>
            <a:r>
              <a:rPr lang="en-US" sz="3600" b="1" dirty="0">
                <a:ln>
                  <a:solidFill>
                    <a:srgbClr val="FF00FF"/>
                  </a:solidFill>
                </a:ln>
                <a:solidFill>
                  <a:srgbClr val="4827BF"/>
                </a:solidFill>
                <a:effectLst>
                  <a:glow rad="127000">
                    <a:srgbClr val="66FFFF"/>
                  </a:glow>
                </a:effectLst>
              </a:rPr>
              <a:t>YAHUAH</a:t>
            </a:r>
            <a:r>
              <a:rPr lang="en-US" sz="3600" b="1" dirty="0">
                <a:solidFill>
                  <a:srgbClr val="0070C0"/>
                </a:solidFill>
              </a:rPr>
              <a:t> is </a:t>
            </a:r>
            <a:br>
              <a:rPr lang="en-US" sz="3600" b="1" dirty="0">
                <a:solidFill>
                  <a:srgbClr val="0070C0"/>
                </a:solidFill>
              </a:rPr>
            </a:br>
            <a:r>
              <a:rPr lang="en-US" sz="3600" b="1" dirty="0">
                <a:solidFill>
                  <a:srgbClr val="0070C0"/>
                </a:solidFill>
              </a:rPr>
              <a:t>our king; he will save us.</a:t>
            </a:r>
            <a:endParaRPr lang="en-US" sz="3600" b="1" dirty="0"/>
          </a:p>
          <a:p>
            <a:endParaRPr lang="en-US" dirty="0"/>
          </a:p>
        </p:txBody>
      </p:sp>
      <p:sp>
        <p:nvSpPr>
          <p:cNvPr id="2" name="TextBox 1"/>
          <p:cNvSpPr txBox="1"/>
          <p:nvPr/>
        </p:nvSpPr>
        <p:spPr>
          <a:xfrm>
            <a:off x="1209171" y="6236007"/>
            <a:ext cx="9916029" cy="46166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dirty="0">
                <a:solidFill>
                  <a:srgbClr val="0070C0"/>
                </a:solidFill>
              </a:rPr>
              <a:t>Some information around Galilee will help to solve this puzzle about Judah.</a:t>
            </a:r>
          </a:p>
        </p:txBody>
      </p:sp>
      <p:pic>
        <p:nvPicPr>
          <p:cNvPr id="5122" name="Picture 2" descr="C:\Users\Rae\Desktop\key in lock png.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3383" y="5926361"/>
            <a:ext cx="1046742" cy="75314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89560" y="2438400"/>
            <a:ext cx="8437618" cy="3077766"/>
          </a:xfrm>
          <a:prstGeom prst="rect">
            <a:avLst/>
          </a:prstGeom>
          <a:noFill/>
        </p:spPr>
        <p:txBody>
          <a:bodyPr wrap="square" lIns="91440" tIns="45720" rIns="91440" bIns="45720">
            <a:spAutoFit/>
          </a:bodyPr>
          <a:lstStyle/>
          <a:p>
            <a:pPr marL="342900" indent="-342900">
              <a:buFont typeface="Arial" pitchFamily="34" charset="0"/>
              <a:buChar char="•"/>
            </a:pPr>
            <a:r>
              <a:rPr lang="en-US" sz="2400" b="1" dirty="0">
                <a:ln w="1905"/>
                <a:solidFill>
                  <a:srgbClr val="0070C0"/>
                </a:solidFill>
                <a:effectLst>
                  <a:innerShdw blurRad="69850" dist="43180" dir="5400000">
                    <a:srgbClr val="000000">
                      <a:alpha val="65000"/>
                    </a:srgbClr>
                  </a:innerShdw>
                </a:effectLst>
              </a:rPr>
              <a:t>Yahusha</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was the first “</a:t>
            </a:r>
            <a:r>
              <a:rPr lang="en-US" sz="2400" b="1" dirty="0">
                <a:ln w="1905"/>
                <a:solidFill>
                  <a:srgbClr val="0070C0"/>
                </a:solidFill>
                <a:effectLst>
                  <a:glow rad="228600">
                    <a:schemeClr val="accent4">
                      <a:satMod val="175000"/>
                      <a:alpha val="40000"/>
                    </a:schemeClr>
                  </a:glow>
                  <a:innerShdw blurRad="69850" dist="43180" dir="5400000">
                    <a:srgbClr val="000000">
                      <a:alpha val="65000"/>
                    </a:srgbClr>
                  </a:innerShdw>
                </a:effectLst>
              </a:rPr>
              <a:t>Lawgiver</a:t>
            </a:r>
            <a:r>
              <a:rPr lang="en-US" sz="2400" b="1" dirty="0">
                <a:ln w="1905"/>
                <a:solidFill>
                  <a:srgbClr val="0070C0"/>
                </a:solidFill>
                <a:effectLst>
                  <a:innerShdw blurRad="69850" dist="43180" dir="5400000">
                    <a:srgbClr val="000000">
                      <a:alpha val="65000"/>
                    </a:srgbClr>
                  </a:innerShdw>
                </a:effectLst>
              </a:rPr>
              <a:t>,</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400" b="1" dirty="0">
                <a:ln w="1905"/>
                <a:solidFill>
                  <a:srgbClr val="0070C0"/>
                </a:solidFill>
                <a:effectLst>
                  <a:glow rad="228600">
                    <a:schemeClr val="accent4">
                      <a:satMod val="175000"/>
                      <a:alpha val="40000"/>
                    </a:schemeClr>
                  </a:glow>
                  <a:innerShdw blurRad="69850" dist="43180" dir="5400000">
                    <a:srgbClr val="000000">
                      <a:alpha val="65000"/>
                    </a:srgbClr>
                  </a:innerShdw>
                </a:effectLst>
              </a:rPr>
              <a:t>law dispenser</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and the </a:t>
            </a:r>
            <a:b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b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first to engrave His laws on stone.  </a:t>
            </a:r>
            <a:r>
              <a:rPr lang="en-US" sz="2400" b="1" dirty="0">
                <a:ln w="1905">
                  <a:solidFill>
                    <a:srgbClr val="002060"/>
                  </a:solidFill>
                </a:ln>
                <a:solidFill>
                  <a:schemeClr val="accent2">
                    <a:lumMod val="50000"/>
                  </a:schemeClr>
                </a:solidFill>
                <a:effectLst>
                  <a:innerShdw blurRad="69850" dist="43180" dir="5400000">
                    <a:srgbClr val="000000">
                      <a:alpha val="65000"/>
                    </a:srgbClr>
                  </a:innerShdw>
                </a:effectLst>
              </a:rPr>
              <a:t>H2710 connects to H1870 – “the way,” </a:t>
            </a:r>
            <a:r>
              <a:rPr lang="en-CA" sz="2400" b="1" dirty="0">
                <a:ln w="1905">
                  <a:solidFill>
                    <a:srgbClr val="002060"/>
                  </a:solidFill>
                </a:ln>
                <a:solidFill>
                  <a:schemeClr val="accent2">
                    <a:lumMod val="50000"/>
                  </a:schemeClr>
                </a:solidFill>
                <a:effectLst>
                  <a:innerShdw blurRad="69850" dist="43180" dir="5400000">
                    <a:srgbClr val="000000">
                      <a:alpha val="65000"/>
                    </a:srgbClr>
                  </a:innerShdw>
                </a:effectLst>
              </a:rPr>
              <a:t>the *yearly cycles of </a:t>
            </a:r>
            <a:r>
              <a:rPr lang="en-CA" sz="2400" b="1" dirty="0">
                <a:ln w="1905">
                  <a:solidFill>
                    <a:srgbClr val="002060"/>
                  </a:solidFill>
                </a:ln>
                <a:solidFill>
                  <a:srgbClr val="00B0F0"/>
                </a:solidFill>
                <a:effectLst>
                  <a:innerShdw blurRad="69850" dist="43180" dir="5400000">
                    <a:srgbClr val="000000">
                      <a:alpha val="65000"/>
                    </a:srgbClr>
                  </a:innerShdw>
                </a:effectLst>
              </a:rPr>
              <a:t>Yahuah’s</a:t>
            </a:r>
            <a:r>
              <a:rPr lang="en-CA" sz="2400" b="1" dirty="0">
                <a:ln w="1905">
                  <a:solidFill>
                    <a:srgbClr val="002060"/>
                  </a:solidFill>
                </a:ln>
                <a:solidFill>
                  <a:schemeClr val="bg1"/>
                </a:solidFill>
                <a:effectLst>
                  <a:innerShdw blurRad="69850" dist="43180" dir="5400000">
                    <a:srgbClr val="000000">
                      <a:alpha val="65000"/>
                    </a:srgbClr>
                  </a:innerShdw>
                </a:effectLst>
              </a:rPr>
              <a:t> </a:t>
            </a:r>
            <a:r>
              <a:rPr lang="en-CA" sz="2400" b="1" dirty="0">
                <a:ln w="1905">
                  <a:solidFill>
                    <a:srgbClr val="002060"/>
                  </a:solidFill>
                </a:ln>
                <a:solidFill>
                  <a:schemeClr val="accent2">
                    <a:lumMod val="50000"/>
                  </a:schemeClr>
                </a:solidFill>
                <a:effectLst>
                  <a:innerShdw blurRad="69850" dist="43180" dir="5400000">
                    <a:srgbClr val="000000">
                      <a:alpha val="65000"/>
                    </a:srgbClr>
                  </a:innerShdw>
                </a:effectLst>
              </a:rPr>
              <a:t>Worship Mo-edim. </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342900" indent="-342900">
              <a:buFont typeface="Arial" pitchFamily="34" charset="0"/>
              <a:buChar char="•"/>
            </a:pP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The word for </a:t>
            </a:r>
            <a:r>
              <a:rPr lang="en-US" sz="2400" b="1" dirty="0">
                <a:ln w="1905">
                  <a:solidFill>
                    <a:srgbClr val="002060"/>
                  </a:solidFill>
                </a:ln>
                <a:solidFill>
                  <a:schemeClr val="accent2">
                    <a:lumMod val="50000"/>
                  </a:schemeClr>
                </a:solidFill>
                <a:effectLst>
                  <a:innerShdw blurRad="69850" dist="43180" dir="5400000">
                    <a:srgbClr val="000000">
                      <a:alpha val="65000"/>
                    </a:srgbClr>
                  </a:innerShdw>
                </a:effectLst>
              </a:rPr>
              <a:t>lawgiver</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can also mean to be </a:t>
            </a:r>
            <a:r>
              <a:rPr lang="en-US" sz="2400" b="1" dirty="0">
                <a:ln w="1905"/>
                <a:solidFill>
                  <a:srgbClr val="006600"/>
                </a:solidFill>
                <a:effectLst>
                  <a:innerShdw blurRad="69850" dist="43180" dir="5400000">
                    <a:srgbClr val="000000">
                      <a:alpha val="65000"/>
                    </a:srgbClr>
                  </a:innerShdw>
                </a:effectLst>
              </a:rPr>
              <a:t>a scribe, </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to decree, to appoint, to describe, to prescribe, or </a:t>
            </a:r>
            <a:r>
              <a:rPr lang="en-US" sz="2400" b="1" dirty="0">
                <a:ln w="1905"/>
                <a:solidFill>
                  <a:srgbClr val="006600"/>
                </a:solidFill>
                <a:effectLst>
                  <a:innerShdw blurRad="69850" dist="43180" dir="5400000">
                    <a:srgbClr val="000000">
                      <a:alpha val="65000"/>
                    </a:srgbClr>
                  </a:innerShdw>
                </a:effectLst>
              </a:rPr>
              <a:t>print ACCURATELY </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(laws already made).  The copying of </a:t>
            </a:r>
            <a:r>
              <a:rPr lang="en-US" sz="2400" b="1" dirty="0">
                <a:ln w="1905"/>
                <a:solidFill>
                  <a:srgbClr val="0070C0"/>
                </a:solidFill>
                <a:effectLst>
                  <a:innerShdw blurRad="69850" dist="43180" dir="5400000">
                    <a:srgbClr val="000000">
                      <a:alpha val="65000"/>
                    </a:srgbClr>
                  </a:innerShdw>
                </a:effectLst>
              </a:rPr>
              <a:t>Yahuah’s</a:t>
            </a: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Laws were to be done with a high degree of accuracy.  </a:t>
            </a:r>
          </a:p>
          <a:p>
            <a:pPr marL="342900" indent="-342900">
              <a:buFont typeface="Arial" pitchFamily="34" charset="0"/>
              <a:buChar char="•"/>
            </a:pPr>
            <a:r>
              <a:rPr lang="en-US" sz="2600" b="1" dirty="0">
                <a:ln w="1905"/>
                <a:solidFill>
                  <a:srgbClr val="006600"/>
                </a:solidFill>
                <a:effectLst>
                  <a:innerShdw blurRad="69850" dist="43180" dir="5400000">
                    <a:srgbClr val="000000">
                      <a:alpha val="65000"/>
                    </a:srgbClr>
                  </a:innerShdw>
                </a:effectLst>
              </a:rPr>
              <a:t>Only Judah was delegated to </a:t>
            </a:r>
            <a:r>
              <a:rPr lang="en-US" sz="2600" b="1" dirty="0">
                <a:ln w="1905"/>
                <a:solidFill>
                  <a:srgbClr val="9A0000"/>
                </a:solidFill>
                <a:effectLst>
                  <a:innerShdw blurRad="69850" dist="43180" dir="5400000">
                    <a:srgbClr val="000000">
                      <a:alpha val="65000"/>
                    </a:srgbClr>
                  </a:innerShdw>
                </a:effectLst>
              </a:rPr>
              <a:t>DELINEATE</a:t>
            </a:r>
            <a:r>
              <a:rPr lang="en-US" sz="2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en-US" sz="2600" b="1" dirty="0">
                <a:ln w="1905"/>
                <a:solidFill>
                  <a:srgbClr val="0070C0"/>
                </a:solidFill>
                <a:effectLst>
                  <a:innerShdw blurRad="69850" dist="43180" dir="5400000">
                    <a:srgbClr val="000000">
                      <a:alpha val="65000"/>
                    </a:srgbClr>
                  </a:innerShdw>
                </a:effectLst>
              </a:rPr>
              <a:t>Yahuah’s Torah.</a:t>
            </a:r>
            <a:r>
              <a:rPr lang="en-US" sz="2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p:txBody>
      </p:sp>
      <p:sp>
        <p:nvSpPr>
          <p:cNvPr id="11" name="Title 2"/>
          <p:cNvSpPr txBox="1">
            <a:spLocks/>
          </p:cNvSpPr>
          <p:nvPr/>
        </p:nvSpPr>
        <p:spPr>
          <a:xfrm>
            <a:off x="533400" y="5308887"/>
            <a:ext cx="8412218" cy="962663"/>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b="1" dirty="0">
                <a:ln w="11430">
                  <a:solidFill>
                    <a:srgbClr val="E25110"/>
                  </a:solidFill>
                </a:ln>
                <a:solidFill>
                  <a:srgbClr val="0070C0"/>
                </a:solidFill>
                <a:effectLst/>
                <a:latin typeface="Matura MT Script Capitals" pitchFamily="66" charset="0"/>
              </a:rPr>
              <a:t>Yahuah, </a:t>
            </a:r>
            <a:r>
              <a:rPr lang="en-US" b="1" dirty="0">
                <a:ln w="11430">
                  <a:solidFill>
                    <a:srgbClr val="E25110"/>
                  </a:solidFill>
                </a:ln>
                <a:solidFill>
                  <a:srgbClr val="4827BF"/>
                </a:solidFill>
                <a:effectLst/>
                <a:latin typeface="Matura MT Script Capitals" pitchFamily="66" charset="0"/>
              </a:rPr>
              <a:t>the Original</a:t>
            </a:r>
            <a:r>
              <a:rPr lang="en-US" sz="3600" b="1" dirty="0">
                <a:ln w="11430">
                  <a:solidFill>
                    <a:srgbClr val="E25110"/>
                  </a:solidFill>
                </a:ln>
                <a:solidFill>
                  <a:srgbClr val="4827BF"/>
                </a:solidFill>
                <a:effectLst/>
                <a:latin typeface="Matura MT Script Capitals" pitchFamily="66" charset="0"/>
              </a:rPr>
              <a:t> </a:t>
            </a:r>
            <a:r>
              <a:rPr lang="en-US" b="1" dirty="0">
                <a:ln w="11430">
                  <a:solidFill>
                    <a:srgbClr val="E25110"/>
                  </a:solidFill>
                </a:ln>
                <a:solidFill>
                  <a:srgbClr val="0070C0"/>
                </a:solidFill>
                <a:effectLst/>
                <a:latin typeface="Matura MT Script Capitals" pitchFamily="66" charset="0"/>
              </a:rPr>
              <a:t>Lawgiver!</a:t>
            </a:r>
            <a:endParaRPr lang="en-US" b="1" dirty="0">
              <a:ln w="11430">
                <a:solidFill>
                  <a:srgbClr val="9E2A2A"/>
                </a:solidFill>
              </a:ln>
              <a:solidFill>
                <a:srgbClr val="0070C0"/>
              </a:solidFill>
              <a:effectLst/>
              <a:latin typeface="Matura MT Script Capitals" pitchFamily="66" charset="0"/>
            </a:endParaRPr>
          </a:p>
        </p:txBody>
      </p:sp>
      <p:sp>
        <p:nvSpPr>
          <p:cNvPr id="3" name="Rectangle 2"/>
          <p:cNvSpPr/>
          <p:nvPr/>
        </p:nvSpPr>
        <p:spPr>
          <a:xfrm>
            <a:off x="380999" y="1038863"/>
            <a:ext cx="8229601" cy="1323439"/>
          </a:xfrm>
          <a:prstGeom prst="rect">
            <a:avLst/>
          </a:prstGeom>
          <a:solidFill>
            <a:schemeClr val="accent2">
              <a:lumMod val="20000"/>
              <a:lumOff val="80000"/>
            </a:schemeClr>
          </a:solidFill>
          <a:ln w="57150">
            <a:solidFill>
              <a:srgbClr val="0070C0"/>
            </a:solidFill>
          </a:ln>
          <a:scene3d>
            <a:camera prst="orthographicFront"/>
            <a:lightRig rig="threePt" dir="t"/>
          </a:scene3d>
          <a:sp3d>
            <a:bevelT/>
          </a:sp3d>
        </p:spPr>
        <p:txBody>
          <a:bodyPr wrap="square">
            <a:spAutoFit/>
          </a:bodyPr>
          <a:lstStyle/>
          <a:p>
            <a:r>
              <a:rPr lang="en-US" sz="2000" b="1" dirty="0">
                <a:solidFill>
                  <a:srgbClr val="0070C0"/>
                </a:solidFill>
                <a:effectLst>
                  <a:glow rad="228600">
                    <a:schemeClr val="accent4">
                      <a:satMod val="175000"/>
                      <a:alpha val="40000"/>
                    </a:schemeClr>
                  </a:glow>
                </a:effectLst>
              </a:rPr>
              <a:t>*</a:t>
            </a:r>
            <a:r>
              <a:rPr lang="en-US" sz="2000" b="1" u="sng" dirty="0">
                <a:solidFill>
                  <a:srgbClr val="0070C0"/>
                </a:solidFill>
                <a:effectLst>
                  <a:glow rad="228600">
                    <a:schemeClr val="accent4">
                      <a:satMod val="175000"/>
                      <a:alpha val="40000"/>
                    </a:schemeClr>
                  </a:glow>
                </a:effectLst>
              </a:rPr>
              <a:t>LAWGIVER</a:t>
            </a:r>
            <a:r>
              <a:rPr lang="en-US" sz="2000" dirty="0"/>
              <a:t>  H2710;  </a:t>
            </a:r>
            <a:r>
              <a:rPr lang="en-US" sz="2000" dirty="0" err="1"/>
              <a:t>chaqaq</a:t>
            </a:r>
            <a:r>
              <a:rPr lang="en-US" sz="2000" dirty="0"/>
              <a:t> (</a:t>
            </a:r>
            <a:r>
              <a:rPr lang="en-US" sz="2000" dirty="0" err="1"/>
              <a:t>khaw-kak</a:t>
            </a:r>
            <a:r>
              <a:rPr lang="en-US" sz="2000" dirty="0"/>
              <a:t>'); a primitive root; properly, to hack, </a:t>
            </a:r>
            <a:br>
              <a:rPr lang="en-US" sz="2000" dirty="0"/>
            </a:br>
            <a:r>
              <a:rPr lang="en-US" sz="2000" dirty="0"/>
              <a:t>i.e. </a:t>
            </a:r>
            <a:r>
              <a:rPr lang="en-US" sz="2000" b="1" u="sng" dirty="0">
                <a:solidFill>
                  <a:srgbClr val="0070C0"/>
                </a:solidFill>
                <a:effectLst>
                  <a:glow rad="228600">
                    <a:schemeClr val="accent4">
                      <a:satMod val="175000"/>
                      <a:alpha val="40000"/>
                    </a:schemeClr>
                  </a:glow>
                </a:effectLst>
              </a:rPr>
              <a:t>engrave</a:t>
            </a:r>
            <a:r>
              <a:rPr lang="en-US" sz="2000" dirty="0"/>
              <a:t> (</a:t>
            </a:r>
            <a:r>
              <a:rPr lang="en-US" sz="2000" dirty="0" err="1"/>
              <a:t>Judg</a:t>
            </a:r>
            <a:r>
              <a:rPr lang="en-US" sz="2000" dirty="0"/>
              <a:t> 5:14, to be a scribe simply); by implication, </a:t>
            </a:r>
            <a:r>
              <a:rPr lang="en-US" sz="2000" b="1" u="sng" dirty="0">
                <a:solidFill>
                  <a:srgbClr val="0070C0"/>
                </a:solidFill>
                <a:effectLst>
                  <a:glow rad="228600">
                    <a:schemeClr val="accent4">
                      <a:satMod val="175000"/>
                      <a:alpha val="40000"/>
                    </a:schemeClr>
                  </a:glow>
                </a:effectLst>
              </a:rPr>
              <a:t>to enact</a:t>
            </a:r>
            <a:r>
              <a:rPr lang="en-US" sz="2000" dirty="0"/>
              <a:t> (</a:t>
            </a:r>
            <a:r>
              <a:rPr lang="en-US" sz="2000" b="1" u="sng" dirty="0">
                <a:solidFill>
                  <a:srgbClr val="0070C0"/>
                </a:solidFill>
                <a:effectLst>
                  <a:glow rad="228600">
                    <a:schemeClr val="accent4">
                      <a:satMod val="175000"/>
                      <a:alpha val="40000"/>
                    </a:schemeClr>
                  </a:glow>
                </a:effectLst>
              </a:rPr>
              <a:t>laws</a:t>
            </a:r>
            <a:r>
              <a:rPr lang="en-US" sz="2000" b="1" u="sng" dirty="0">
                <a:solidFill>
                  <a:srgbClr val="0070C0"/>
                </a:solidFill>
              </a:rPr>
              <a:t> </a:t>
            </a:r>
            <a:r>
              <a:rPr lang="en-US" sz="2000" b="1" u="sng" dirty="0">
                <a:solidFill>
                  <a:srgbClr val="0070C0"/>
                </a:solidFill>
                <a:effectLst>
                  <a:glow rad="228600">
                    <a:schemeClr val="accent4">
                      <a:satMod val="175000"/>
                      <a:alpha val="40000"/>
                    </a:schemeClr>
                  </a:glow>
                </a:effectLst>
              </a:rPr>
              <a:t>being cut in stone</a:t>
            </a:r>
            <a:r>
              <a:rPr lang="en-US" sz="2000" b="1" dirty="0">
                <a:solidFill>
                  <a:srgbClr val="0070C0"/>
                </a:solidFill>
                <a:effectLst>
                  <a:glow rad="228600">
                    <a:schemeClr val="accent4">
                      <a:satMod val="175000"/>
                      <a:alpha val="40000"/>
                    </a:schemeClr>
                  </a:glow>
                </a:effectLst>
              </a:rPr>
              <a:t> </a:t>
            </a:r>
            <a:r>
              <a:rPr lang="en-US" sz="2000" dirty="0"/>
              <a:t>or metal tablets in primitive times) or (gen.) prescribe: -appoint, decree, governor, grave, lawgiver, note, portray, print, set.</a:t>
            </a:r>
          </a:p>
        </p:txBody>
      </p:sp>
      <p:sp>
        <p:nvSpPr>
          <p:cNvPr id="14" name="Title 2"/>
          <p:cNvSpPr txBox="1">
            <a:spLocks/>
          </p:cNvSpPr>
          <p:nvPr/>
        </p:nvSpPr>
        <p:spPr>
          <a:xfrm>
            <a:off x="380998" y="0"/>
            <a:ext cx="8077201" cy="962663"/>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a:ln w="11430">
                  <a:solidFill>
                    <a:srgbClr val="E25110"/>
                  </a:solidFill>
                </a:ln>
                <a:solidFill>
                  <a:srgbClr val="0070C0"/>
                </a:solidFill>
                <a:effectLst>
                  <a:outerShdw blurRad="50800" dist="39000" dir="5460000" algn="tl">
                    <a:srgbClr val="000000">
                      <a:alpha val="38000"/>
                    </a:srgbClr>
                  </a:outerShdw>
                </a:effectLst>
                <a:latin typeface="Matura MT Script Capitals" pitchFamily="66" charset="0"/>
              </a:rPr>
              <a:t>Defining:  Lawgiver!</a:t>
            </a:r>
            <a:endParaRPr lang="en-US" sz="5400" b="1" dirty="0">
              <a:ln w="11430">
                <a:solidFill>
                  <a:srgbClr val="9E2A2A"/>
                </a:solidFill>
              </a:ln>
              <a:solidFill>
                <a:srgbClr val="0070C0"/>
              </a:solidFill>
              <a:effectLst>
                <a:outerShdw blurRad="50800" dist="39000" dir="5460000" algn="tl">
                  <a:srgbClr val="000000">
                    <a:alpha val="38000"/>
                  </a:srgbClr>
                </a:outerShdw>
              </a:effectLst>
              <a:latin typeface="Matura MT Script Capitals" pitchFamily="66" charset="0"/>
            </a:endParaRPr>
          </a:p>
        </p:txBody>
      </p:sp>
    </p:spTree>
    <p:extLst>
      <p:ext uri="{BB962C8B-B14F-4D97-AF65-F5344CB8AC3E}">
        <p14:creationId xmlns:p14="http://schemas.microsoft.com/office/powerpoint/2010/main" val="3962119276"/>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750"/>
                                        <p:tgtEl>
                                          <p:spTgt spid="10">
                                            <p:txEl>
                                              <p:pRg st="0" end="0"/>
                                            </p:txEl>
                                          </p:spTgt>
                                        </p:tgtEl>
                                      </p:cBhvr>
                                    </p:animEffect>
                                    <p:anim calcmode="lin" valueType="num">
                                      <p:cBhvr>
                                        <p:cTn id="8" dur="175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75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500"/>
                                        <p:tgtEl>
                                          <p:spTgt spid="10">
                                            <p:txEl>
                                              <p:pRg st="1" end="1"/>
                                            </p:txEl>
                                          </p:spTgt>
                                        </p:tgtEl>
                                      </p:cBhvr>
                                    </p:animEffect>
                                    <p:anim calcmode="lin" valueType="num">
                                      <p:cBhvr>
                                        <p:cTn id="15" dur="1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5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wipe(left)">
                                      <p:cBhvr>
                                        <p:cTn id="21" dur="1750"/>
                                        <p:tgtEl>
                                          <p:spTgt spid="10">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500"/>
                                        <p:tgtEl>
                                          <p:spTgt spid="12"/>
                                        </p:tgtEl>
                                      </p:cBhvr>
                                    </p:animEffect>
                                    <p:anim calcmode="lin" valueType="num">
                                      <p:cBhvr>
                                        <p:cTn id="27" dur="1500" fill="hold"/>
                                        <p:tgtEl>
                                          <p:spTgt spid="12"/>
                                        </p:tgtEl>
                                        <p:attrNameLst>
                                          <p:attrName>ppt_x</p:attrName>
                                        </p:attrNameLst>
                                      </p:cBhvr>
                                      <p:tavLst>
                                        <p:tav tm="0">
                                          <p:val>
                                            <p:strVal val="#ppt_x"/>
                                          </p:val>
                                        </p:tav>
                                        <p:tav tm="100000">
                                          <p:val>
                                            <p:strVal val="#ppt_x"/>
                                          </p:val>
                                        </p:tav>
                                      </p:tavLst>
                                    </p:anim>
                                    <p:anim calcmode="lin" valueType="num">
                                      <p:cBhvr>
                                        <p:cTn id="28" dur="1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1750"/>
                                        <p:tgtEl>
                                          <p:spTgt spid="1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500"/>
                                        <p:tgtEl>
                                          <p:spTgt spid="2"/>
                                        </p:tgtEl>
                                      </p:cBhvr>
                                    </p:animEffect>
                                    <p:anim calcmode="lin" valueType="num">
                                      <p:cBhvr>
                                        <p:cTn id="39" dur="1500" fill="hold"/>
                                        <p:tgtEl>
                                          <p:spTgt spid="2"/>
                                        </p:tgtEl>
                                        <p:attrNameLst>
                                          <p:attrName>ppt_x</p:attrName>
                                        </p:attrNameLst>
                                      </p:cBhvr>
                                      <p:tavLst>
                                        <p:tav tm="0">
                                          <p:val>
                                            <p:strVal val="#ppt_x"/>
                                          </p:val>
                                        </p:tav>
                                        <p:tav tm="100000">
                                          <p:val>
                                            <p:strVal val="#ppt_x"/>
                                          </p:val>
                                        </p:tav>
                                      </p:tavLst>
                                    </p:anim>
                                    <p:anim calcmode="lin" valueType="num">
                                      <p:cBhvr>
                                        <p:cTn id="40" dur="1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53000"/>
            <a:lum/>
          </a:blip>
          <a:srcRect/>
          <a:stretch>
            <a:fillRect/>
          </a:stretch>
        </a:blipFill>
        <a:effectLst/>
      </p:bgPr>
    </p:bg>
    <p:spTree>
      <p:nvGrpSpPr>
        <p:cNvPr id="1" name=""/>
        <p:cNvGrpSpPr/>
        <p:nvPr/>
      </p:nvGrpSpPr>
      <p:grpSpPr>
        <a:xfrm>
          <a:off x="0" y="0"/>
          <a:ext cx="0" cy="0"/>
          <a:chOff x="0" y="0"/>
          <a:chExt cx="0" cy="0"/>
        </a:xfrm>
      </p:grpSpPr>
      <p:sp>
        <p:nvSpPr>
          <p:cNvPr id="10" name="Title 2"/>
          <p:cNvSpPr txBox="1">
            <a:spLocks/>
          </p:cNvSpPr>
          <p:nvPr/>
        </p:nvSpPr>
        <p:spPr>
          <a:xfrm>
            <a:off x="0" y="0"/>
            <a:ext cx="12192000" cy="990600"/>
          </a:xfrm>
          <a:prstGeom prst="rect">
            <a:avLst/>
          </a:prstGeom>
          <a:noFill/>
          <a:ln w="3492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anchor="ctr">
            <a:noAutofit/>
            <a:scene3d>
              <a:camera prst="orthographicFront"/>
              <a:lightRig rig="flat" dir="tl">
                <a:rot lat="0" lon="0" rev="6600000"/>
              </a:lightRig>
            </a:scene3d>
            <a:sp3d extrusionH="25400" contourW="8890">
              <a:bevelT w="38100" h="31750" prst="angle"/>
              <a:contourClr>
                <a:schemeClr val="accent2">
                  <a:shade val="75000"/>
                </a:schemeClr>
              </a:contourClr>
            </a:sp3d>
          </a:bodyPr>
          <a:lstStyle>
            <a:lvl1pPr algn="l" rtl="0" eaLnBrk="1" latinLnBrk="0" hangingPunct="1">
              <a:spcBef>
                <a:spcPct val="0"/>
              </a:spcBef>
              <a:buNone/>
              <a:defRPr kumimoji="0" sz="4400" kern="1200">
                <a:solidFill>
                  <a:schemeClr val="tx2"/>
                </a:solidFill>
                <a:latin typeface="+mj-lt"/>
                <a:ea typeface="+mj-ea"/>
                <a:cs typeface="+mj-cs"/>
              </a:defRPr>
            </a:lvl1pPr>
          </a:lstStyle>
          <a:p>
            <a:pPr algn="ctr"/>
            <a:r>
              <a:rPr lang="en-US" sz="5400" b="1" dirty="0">
                <a:ln w="11430">
                  <a:solidFill>
                    <a:srgbClr val="E25110"/>
                  </a:solidFill>
                </a:ln>
                <a:solidFill>
                  <a:srgbClr val="4827BF"/>
                </a:solidFill>
                <a:effectLst>
                  <a:outerShdw blurRad="50800" dist="39000" dir="5460000" algn="tl">
                    <a:srgbClr val="000000">
                      <a:alpha val="38000"/>
                    </a:srgbClr>
                  </a:outerShdw>
                </a:effectLst>
                <a:latin typeface="Matura MT Script Capitals" pitchFamily="66" charset="0"/>
              </a:rPr>
              <a:t>Another Definition for Lawgiver!</a:t>
            </a:r>
            <a:endParaRPr lang="en-US" sz="5400" b="1" dirty="0">
              <a:ln w="11430">
                <a:solidFill>
                  <a:srgbClr val="9E2A2A"/>
                </a:solidFill>
              </a:ln>
              <a:solidFill>
                <a:srgbClr val="00B050"/>
              </a:solidFill>
              <a:effectLst>
                <a:outerShdw blurRad="50800" dist="39000" dir="5460000" algn="tl">
                  <a:srgbClr val="000000">
                    <a:alpha val="38000"/>
                  </a:srgbClr>
                </a:outerShdw>
              </a:effectLst>
              <a:latin typeface="Matura MT Script Capitals" pitchFamily="66" charset="0"/>
            </a:endParaRPr>
          </a:p>
        </p:txBody>
      </p:sp>
      <p:sp>
        <p:nvSpPr>
          <p:cNvPr id="11" name="Content Placeholder 4"/>
          <p:cNvSpPr>
            <a:spLocks noGrp="1"/>
          </p:cNvSpPr>
          <p:nvPr>
            <p:ph sz="half" idx="1"/>
          </p:nvPr>
        </p:nvSpPr>
        <p:spPr>
          <a:xfrm>
            <a:off x="609600" y="955875"/>
            <a:ext cx="11353800" cy="609600"/>
          </a:xfrm>
        </p:spPr>
        <p:txBody>
          <a:bodyPr>
            <a:normAutofit/>
            <a:scene3d>
              <a:camera prst="orthographicFront"/>
              <a:lightRig rig="threePt" dir="t"/>
            </a:scene3d>
            <a:sp3d extrusionH="57150">
              <a:bevelT w="38100" h="38100"/>
            </a:sp3d>
          </a:bodyPr>
          <a:lstStyle/>
          <a:p>
            <a:pPr marL="0" indent="0" algn="ctr">
              <a:buNone/>
            </a:pPr>
            <a:r>
              <a:rPr lang="en-US" sz="2400" dirty="0"/>
              <a:t>What is Barnes’ meaning of Gen 49:10 &amp; Ps 60:2 that Judah is my lawgiver?</a:t>
            </a:r>
          </a:p>
          <a:p>
            <a:pPr marL="0" indent="0">
              <a:buNone/>
            </a:pPr>
            <a:endParaRPr lang="en-US" sz="100" dirty="0"/>
          </a:p>
        </p:txBody>
      </p:sp>
      <p:pic>
        <p:nvPicPr>
          <p:cNvPr id="4098" name="Picture 2" descr="C:\Users\Rae\Desktop\Barnes photo 226.jpg"/>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rcRect/>
          <a:stretch>
            <a:fillRect/>
          </a:stretch>
        </p:blipFill>
        <p:spPr bwMode="auto">
          <a:xfrm>
            <a:off x="228600" y="1346555"/>
            <a:ext cx="1860492" cy="246968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9" name="Picture 3" descr="C:\Users\Rae\Desktop\barnesnotes-cover 150.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6616" y="3945690"/>
            <a:ext cx="1802476" cy="270371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12" name="Content Placeholder 4"/>
          <p:cNvSpPr>
            <a:spLocks noGrp="1"/>
          </p:cNvSpPr>
          <p:nvPr>
            <p:ph sz="half" idx="1"/>
          </p:nvPr>
        </p:nvSpPr>
        <p:spPr>
          <a:xfrm>
            <a:off x="2089092" y="1311830"/>
            <a:ext cx="5988108" cy="6019801"/>
          </a:xfrm>
        </p:spPr>
        <p:txBody>
          <a:bodyPr>
            <a:normAutofit/>
            <a:scene3d>
              <a:camera prst="orthographicFront"/>
              <a:lightRig rig="threePt" dir="t"/>
            </a:scene3d>
            <a:sp3d extrusionH="57150">
              <a:bevelT w="38100" h="38100"/>
            </a:sp3d>
          </a:bodyPr>
          <a:lstStyle/>
          <a:p>
            <a:pPr marL="0" indent="0">
              <a:buNone/>
            </a:pPr>
            <a:endParaRPr lang="en-US" sz="100" dirty="0"/>
          </a:p>
          <a:p>
            <a:pPr marL="0" indent="0">
              <a:buNone/>
            </a:pPr>
            <a:r>
              <a:rPr lang="en-US" dirty="0"/>
              <a:t>(</a:t>
            </a:r>
            <a:r>
              <a:rPr lang="en-US" b="1" dirty="0">
                <a:solidFill>
                  <a:srgbClr val="006600"/>
                </a:solidFill>
              </a:rPr>
              <a:t>Barnes</a:t>
            </a:r>
            <a:r>
              <a:rPr lang="en-US" dirty="0">
                <a:solidFill>
                  <a:srgbClr val="006600"/>
                </a:solidFill>
              </a:rPr>
              <a:t>'</a:t>
            </a:r>
            <a:r>
              <a:rPr lang="en-US" dirty="0"/>
              <a:t> </a:t>
            </a:r>
            <a:r>
              <a:rPr lang="en-US" b="1" dirty="0">
                <a:solidFill>
                  <a:srgbClr val="006600"/>
                </a:solidFill>
              </a:rPr>
              <a:t>Notes</a:t>
            </a:r>
            <a:r>
              <a:rPr lang="en-US" dirty="0"/>
              <a:t> for Gen 49)</a:t>
            </a:r>
          </a:p>
          <a:p>
            <a:pPr marL="457200" indent="-457200">
              <a:lnSpc>
                <a:spcPct val="120000"/>
              </a:lnSpc>
              <a:buFont typeface="Arial" pitchFamily="34" charset="0"/>
              <a:buChar char="•"/>
            </a:pPr>
            <a:r>
              <a:rPr lang="en-US" sz="2400" b="1" dirty="0">
                <a:solidFill>
                  <a:schemeClr val="tx1">
                    <a:lumMod val="75000"/>
                    <a:lumOff val="25000"/>
                  </a:schemeClr>
                </a:solidFill>
              </a:rPr>
              <a:t>“Lawgiver is to be understood as </a:t>
            </a:r>
            <a:r>
              <a:rPr lang="en-US" sz="2400" b="1" u="sng" dirty="0">
                <a:solidFill>
                  <a:schemeClr val="tx1">
                    <a:lumMod val="75000"/>
                    <a:lumOff val="25000"/>
                  </a:schemeClr>
                </a:solidFill>
              </a:rPr>
              <a:t>judge</a:t>
            </a:r>
            <a:r>
              <a:rPr lang="en-US" sz="2400" b="1" dirty="0">
                <a:solidFill>
                  <a:schemeClr val="tx1">
                    <a:lumMod val="75000"/>
                    <a:lumOff val="25000"/>
                  </a:schemeClr>
                </a:solidFill>
              </a:rPr>
              <a:t>, </a:t>
            </a:r>
            <a:r>
              <a:rPr lang="en-US" sz="2400" b="1" u="sng" dirty="0">
                <a:solidFill>
                  <a:schemeClr val="tx1">
                    <a:lumMod val="75000"/>
                    <a:lumOff val="25000"/>
                  </a:schemeClr>
                </a:solidFill>
              </a:rPr>
              <a:t>dispenser</a:t>
            </a:r>
            <a:r>
              <a:rPr lang="en-US" sz="2400" b="1" dirty="0">
                <a:solidFill>
                  <a:schemeClr val="tx1">
                    <a:lumMod val="75000"/>
                    <a:lumOff val="25000"/>
                  </a:schemeClr>
                </a:solidFill>
              </a:rPr>
              <a:t> or </a:t>
            </a:r>
            <a:r>
              <a:rPr lang="en-US" sz="2400" b="1" u="sng" dirty="0">
                <a:solidFill>
                  <a:schemeClr val="tx1">
                    <a:lumMod val="75000"/>
                    <a:lumOff val="25000"/>
                  </a:schemeClr>
                </a:solidFill>
              </a:rPr>
              <a:t>administrator</a:t>
            </a:r>
            <a:r>
              <a:rPr lang="en-US" sz="2400" b="1" dirty="0">
                <a:solidFill>
                  <a:schemeClr val="tx1">
                    <a:lumMod val="75000"/>
                    <a:lumOff val="25000"/>
                  </a:schemeClr>
                </a:solidFill>
              </a:rPr>
              <a:t> of </a:t>
            </a:r>
            <a:r>
              <a:rPr lang="en-US" sz="2400" b="1" u="sng" dirty="0">
                <a:solidFill>
                  <a:schemeClr val="tx1">
                    <a:lumMod val="75000"/>
                    <a:lumOff val="25000"/>
                  </a:schemeClr>
                </a:solidFill>
              </a:rPr>
              <a:t>law</a:t>
            </a:r>
            <a:r>
              <a:rPr lang="en-US" sz="2400" b="1" dirty="0">
                <a:solidFill>
                  <a:schemeClr val="tx1">
                    <a:lumMod val="75000"/>
                    <a:lumOff val="25000"/>
                  </a:schemeClr>
                </a:solidFill>
              </a:rPr>
              <a:t>. </a:t>
            </a:r>
            <a:r>
              <a:rPr lang="en-US" sz="2400" b="1" dirty="0">
                <a:solidFill>
                  <a:srgbClr val="C00000"/>
                </a:solidFill>
              </a:rPr>
              <a:t>Judah had the </a:t>
            </a:r>
            <a:r>
              <a:rPr lang="en-US" sz="2400" b="1" dirty="0" err="1">
                <a:solidFill>
                  <a:srgbClr val="C00000"/>
                </a:solidFill>
              </a:rPr>
              <a:t>forerank</a:t>
            </a:r>
            <a:r>
              <a:rPr lang="en-US" sz="2400" b="1" dirty="0">
                <a:solidFill>
                  <a:srgbClr val="C00000"/>
                </a:solidFill>
              </a:rPr>
              <a:t> among the tribes in the wilderness, and never altogether lost it.  </a:t>
            </a:r>
            <a:r>
              <a:rPr lang="en-US" sz="2400" b="1" dirty="0" err="1">
                <a:solidFill>
                  <a:schemeClr val="tx1">
                    <a:lumMod val="65000"/>
                    <a:lumOff val="35000"/>
                  </a:schemeClr>
                </a:solidFill>
              </a:rPr>
              <a:t>Nahshon</a:t>
            </a:r>
            <a:r>
              <a:rPr lang="en-US" sz="2400" b="1" dirty="0">
                <a:solidFill>
                  <a:schemeClr val="tx1">
                    <a:lumMod val="65000"/>
                    <a:lumOff val="35000"/>
                  </a:schemeClr>
                </a:solidFill>
              </a:rPr>
              <a:t> the son of </a:t>
            </a:r>
            <a:r>
              <a:rPr lang="en-US" sz="2400" b="1" dirty="0" err="1">
                <a:solidFill>
                  <a:schemeClr val="tx1">
                    <a:lumMod val="65000"/>
                    <a:lumOff val="35000"/>
                  </a:schemeClr>
                </a:solidFill>
              </a:rPr>
              <a:t>Amminadab</a:t>
            </a:r>
            <a:r>
              <a:rPr lang="en-US" sz="2400" b="1" dirty="0">
                <a:solidFill>
                  <a:schemeClr val="tx1">
                    <a:lumMod val="65000"/>
                    <a:lumOff val="35000"/>
                  </a:schemeClr>
                </a:solidFill>
              </a:rPr>
              <a:t>, the prince of his tribe, was the ancestor of David, who was anointed as the rightful sovereign of all Israel, and in whom the throne became hereditary. </a:t>
            </a:r>
          </a:p>
        </p:txBody>
      </p:sp>
      <p:sp>
        <p:nvSpPr>
          <p:cNvPr id="3" name="TextBox 2"/>
          <p:cNvSpPr txBox="1"/>
          <p:nvPr/>
        </p:nvSpPr>
        <p:spPr>
          <a:xfrm>
            <a:off x="8229600" y="1447800"/>
            <a:ext cx="3733800" cy="5262979"/>
          </a:xfrm>
          <a:prstGeom prst="rect">
            <a:avLst/>
          </a:prstGeom>
          <a:blipFill dpi="0" rotWithShape="1">
            <a:blip r:embed="rId6">
              <a:alphaModFix amt="59000"/>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scene3d>
              <a:camera prst="orthographicFront"/>
              <a:lightRig rig="threePt" dir="t"/>
            </a:scene3d>
            <a:sp3d extrusionH="57150">
              <a:bevelT w="38100" h="38100"/>
            </a:sp3d>
          </a:bodyPr>
          <a:lstStyle/>
          <a:p>
            <a:pPr algn="ctr"/>
            <a:r>
              <a:rPr lang="en-US" sz="2800" dirty="0">
                <a:ln>
                  <a:solidFill>
                    <a:srgbClr val="002060"/>
                  </a:solidFill>
                </a:ln>
                <a:gradFill>
                  <a:gsLst>
                    <a:gs pos="0">
                      <a:srgbClr val="000082"/>
                    </a:gs>
                    <a:gs pos="30000">
                      <a:srgbClr val="66008F"/>
                    </a:gs>
                    <a:gs pos="64999">
                      <a:srgbClr val="BA0066"/>
                    </a:gs>
                    <a:gs pos="89999">
                      <a:srgbClr val="FF0000"/>
                    </a:gs>
                    <a:gs pos="100000">
                      <a:srgbClr val="FF8200"/>
                    </a:gs>
                  </a:gsLst>
                  <a:lin ang="5400000" scaled="0"/>
                </a:gradFill>
                <a:latin typeface="Ravie" pitchFamily="82" charset="0"/>
              </a:rPr>
              <a:t>Consider:  </a:t>
            </a:r>
            <a:r>
              <a:rPr lang="en-US" sz="2800" dirty="0">
                <a:solidFill>
                  <a:srgbClr val="006600"/>
                </a:solidFill>
                <a:latin typeface="Arial Rounded MT Bold" pitchFamily="34" charset="0"/>
              </a:rPr>
              <a:t>Judah was NEVER to be </a:t>
            </a:r>
            <a:br>
              <a:rPr lang="en-US" sz="2800" dirty="0">
                <a:solidFill>
                  <a:srgbClr val="006600"/>
                </a:solidFill>
                <a:latin typeface="Arial Rounded MT Bold" pitchFamily="34" charset="0"/>
              </a:rPr>
            </a:br>
            <a:r>
              <a:rPr lang="en-US" sz="2800" dirty="0">
                <a:solidFill>
                  <a:srgbClr val="006600"/>
                </a:solidFill>
                <a:latin typeface="Arial Rounded MT Bold" pitchFamily="34" charset="0"/>
              </a:rPr>
              <a:t>the creator or adjuster of the law! Judah has created her own laws placing herself in the position </a:t>
            </a:r>
            <a:br>
              <a:rPr lang="en-US" sz="2800" dirty="0">
                <a:solidFill>
                  <a:srgbClr val="006600"/>
                </a:solidFill>
                <a:latin typeface="Arial Rounded MT Bold" pitchFamily="34" charset="0"/>
              </a:rPr>
            </a:br>
            <a:r>
              <a:rPr lang="en-US" sz="2800" dirty="0">
                <a:solidFill>
                  <a:srgbClr val="006600"/>
                </a:solidFill>
                <a:latin typeface="Arial Rounded MT Bold" pitchFamily="34" charset="0"/>
              </a:rPr>
              <a:t>of a god usurping </a:t>
            </a:r>
            <a:r>
              <a:rPr lang="en-US" sz="2800" dirty="0">
                <a:solidFill>
                  <a:srgbClr val="0070C0"/>
                </a:solidFill>
                <a:latin typeface="Arial Rounded MT Bold" pitchFamily="34" charset="0"/>
              </a:rPr>
              <a:t>Another’s</a:t>
            </a:r>
            <a:r>
              <a:rPr lang="en-US" sz="2800" dirty="0">
                <a:solidFill>
                  <a:srgbClr val="006600"/>
                </a:solidFill>
                <a:latin typeface="Arial Rounded MT Bold" pitchFamily="34" charset="0"/>
              </a:rPr>
              <a:t> authority.  </a:t>
            </a:r>
            <a:r>
              <a:rPr lang="en-US" sz="2800" dirty="0">
                <a:solidFill>
                  <a:srgbClr val="9A0000"/>
                </a:solidFill>
                <a:latin typeface="Arial Rounded MT Bold" pitchFamily="34" charset="0"/>
              </a:rPr>
              <a:t>Satan is the father of this action.</a:t>
            </a:r>
          </a:p>
        </p:txBody>
      </p:sp>
      <p:sp>
        <p:nvSpPr>
          <p:cNvPr id="9" name="Slide Number Placeholder 1"/>
          <p:cNvSpPr txBox="1">
            <a:spLocks/>
          </p:cNvSpPr>
          <p:nvPr/>
        </p:nvSpPr>
        <p:spPr>
          <a:xfrm>
            <a:off x="9144000" y="64166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A4C6552-42F6-43F2-A3FB-E92E8C09004E}" type="slidenum">
              <a:rPr lang="en-US" sz="1600" b="1" smtClean="0">
                <a:solidFill>
                  <a:srgbClr val="713A1F"/>
                </a:solidFill>
              </a:rPr>
              <a:pPr algn="r"/>
              <a:t>99</a:t>
            </a:fld>
            <a:endParaRPr lang="en-US" b="1" dirty="0">
              <a:solidFill>
                <a:srgbClr val="713A1F"/>
              </a:solidFill>
            </a:endParaRPr>
          </a:p>
        </p:txBody>
      </p:sp>
    </p:spTree>
    <p:extLst>
      <p:ext uri="{BB962C8B-B14F-4D97-AF65-F5344CB8AC3E}">
        <p14:creationId xmlns:p14="http://schemas.microsoft.com/office/powerpoint/2010/main" val="1773557190"/>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83181</TotalTime>
  <Words>16293</Words>
  <Application>Microsoft Office PowerPoint</Application>
  <PresentationFormat>Widescreen</PresentationFormat>
  <Paragraphs>1136</Paragraphs>
  <Slides>120</Slides>
  <Notes>31</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120</vt:i4>
      </vt:variant>
    </vt:vector>
  </HeadingPairs>
  <TitlesOfParts>
    <vt:vector size="140" baseType="lpstr">
      <vt:lpstr>Algerian</vt:lpstr>
      <vt:lpstr>Arial</vt:lpstr>
      <vt:lpstr>Arial Rounded MT Bold</vt:lpstr>
      <vt:lpstr>Berlin Sans FB Demi</vt:lpstr>
      <vt:lpstr>Broadway</vt:lpstr>
      <vt:lpstr>Calibri</vt:lpstr>
      <vt:lpstr>Calibri Light</vt:lpstr>
      <vt:lpstr>Candara</vt:lpstr>
      <vt:lpstr>Comic Sans MS</vt:lpstr>
      <vt:lpstr>Cooper Black</vt:lpstr>
      <vt:lpstr>Edwardian Script ITC</vt:lpstr>
      <vt:lpstr>Matura MT Script Capitals</vt:lpstr>
      <vt:lpstr>Ravie</vt:lpstr>
      <vt:lpstr>Rockwell</vt:lpstr>
      <vt:lpstr>Segoe Print</vt:lpstr>
      <vt:lpstr>Simplified Arabic Fixed</vt:lpstr>
      <vt:lpstr>Wingdings</vt:lpstr>
      <vt:lpstr>Wingdings 2</vt:lpstr>
      <vt:lpstr>Median</vt:lpstr>
      <vt:lpstr>1_Office Theme</vt:lpstr>
      <vt:lpstr>PowerPoint Presentation</vt:lpstr>
      <vt:lpstr>PowerPoint Presentation</vt:lpstr>
      <vt:lpstr>Which “no god” will gain the authority?</vt:lpstr>
      <vt:lpstr>… or the moon goddess?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 Important Announcement</vt:lpstr>
      <vt:lpstr>1st Sign Isa 37:   Jubilee Calendar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Hezekiah Used in a Mighty Way</vt:lpstr>
      <vt:lpstr>PowerPoint Presentation</vt:lpstr>
      <vt:lpstr>PowerPoint Presentation</vt:lpstr>
      <vt:lpstr>698 – 629  BC   Manasseh &amp; Josiah</vt:lpstr>
      <vt:lpstr>PowerPoint Presentation</vt:lpstr>
      <vt:lpstr>PowerPoint Presentation</vt:lpstr>
      <vt:lpstr>PowerPoint Presentation</vt:lpstr>
      <vt:lpstr>625  BC    Josiah Purges the Land</vt:lpstr>
      <vt:lpstr>PowerPoint Presentation</vt:lpstr>
      <vt:lpstr>610 – 600 BC   False Shepherds in Judah</vt:lpstr>
      <vt:lpstr>PowerPoint Presentation</vt:lpstr>
      <vt:lpstr>595 - 593  BC   Judah Weeping for Tammuz</vt:lpstr>
      <vt:lpstr>PowerPoint Presentation</vt:lpstr>
      <vt:lpstr>PowerPoint Presentation</vt:lpstr>
      <vt:lpstr>PowerPoint Presentation</vt:lpstr>
      <vt:lpstr>PowerPoint Presentation</vt:lpstr>
      <vt:lpstr>PowerPoint Presentation</vt:lpstr>
      <vt:lpstr>PowerPoint Presentation</vt:lpstr>
      <vt:lpstr>Can a Leopard Change its Spots?                                                 (Jer 13:23)</vt:lpstr>
      <vt:lpstr>590 BC    Pleas for Judah After 2nd Exile</vt:lpstr>
      <vt:lpstr>~585  BC   Judah Under 3rd Attack</vt:lpstr>
      <vt:lpstr>PowerPoint Presentation</vt:lpstr>
      <vt:lpstr>PowerPoint Presentation</vt:lpstr>
      <vt:lpstr>PowerPoint Presentation</vt:lpstr>
      <vt:lpstr>PowerPoint Presentation</vt:lpstr>
      <vt:lpstr>Only 80 years have passed &amp; the spots are still the same! (Jer 13:23)</vt:lpstr>
      <vt:lpstr>~457 BC     Judah’s  2nd Return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Did         change her spots yet?</vt:lpstr>
      <vt:lpstr>~435 – 397  BC   Judah’s  3rd  Return</vt:lpstr>
      <vt:lpstr>PowerPoint Presentation</vt:lpstr>
      <vt:lpstr>PowerPoint Presentation</vt:lpstr>
      <vt:lpstr>PowerPoint Presentation</vt:lpstr>
      <vt:lpstr>PowerPoint Presentation</vt:lpstr>
      <vt:lpstr>PowerPoint Presentation</vt:lpstr>
      <vt:lpstr>Some Thoughts to Ponder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Rae</dc:creator>
  <cp:lastModifiedBy>Neil Pritchard</cp:lastModifiedBy>
  <cp:revision>4115</cp:revision>
  <cp:lastPrinted>2018-12-07T21:14:25Z</cp:lastPrinted>
  <dcterms:created xsi:type="dcterms:W3CDTF">2016-08-07T19:53:38Z</dcterms:created>
  <dcterms:modified xsi:type="dcterms:W3CDTF">2020-12-11T13:52:50Z</dcterms:modified>
</cp:coreProperties>
</file>